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61" r:id="rId6"/>
    <p:sldId id="266" r:id="rId7"/>
    <p:sldId id="267" r:id="rId8"/>
    <p:sldId id="268" r:id="rId9"/>
    <p:sldId id="269" r:id="rId10"/>
    <p:sldId id="270" r:id="rId11"/>
    <p:sldId id="271" r:id="rId12"/>
    <p:sldId id="274" r:id="rId13"/>
    <p:sldId id="264" r:id="rId14"/>
    <p:sldId id="273" r:id="rId15"/>
    <p:sldId id="272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11"/>
    <p:restoredTop sz="94694"/>
  </p:normalViewPr>
  <p:slideViewPr>
    <p:cSldViewPr snapToGrid="0" snapToObjects="1">
      <p:cViewPr>
        <p:scale>
          <a:sx n="106" d="100"/>
          <a:sy n="106" d="100"/>
        </p:scale>
        <p:origin x="1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9DACA-AB46-AE46-9F65-D59E9EB6B7B7}" type="datetimeFigureOut">
              <a:rPr kumimoji="1" lang="ko-Kore-KR" altLang="en-US" smtClean="0"/>
              <a:t>2021. 9. 6.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C66CD-617C-1C45-B979-A18A8ED9038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993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C66CD-617C-1C45-B979-A18A8ED90383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22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C66CD-617C-1C45-B979-A18A8ED90383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342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F1DD0-D4D2-7543-A0DB-668574044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9E039C-9B90-7141-9A7E-1145BBDA0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827A5-E31C-9D4D-8DE0-4AD7C115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C68C-FF60-9F4B-A520-BC04870A1F4C}" type="datetimeFigureOut">
              <a:rPr kumimoji="1" lang="ko-Kore-KR" altLang="en-US" smtClean="0"/>
              <a:t>2021. 9. 6.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82ABF-57D0-A945-AA32-D7F76B47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029F2-B3DE-1143-8F06-08E16E2C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5D0-BB37-BD47-A181-AC41EC612F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353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D45B0-E490-B540-A946-96457889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D42E66-239F-DB47-98EE-FDFBB053D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D761F-9473-AB4D-9961-BD9A67EC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C68C-FF60-9F4B-A520-BC04870A1F4C}" type="datetimeFigureOut">
              <a:rPr kumimoji="1" lang="ko-Kore-KR" altLang="en-US" smtClean="0"/>
              <a:t>2021. 9. 6.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A6DCD-859A-A845-9D74-126D4C3F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1D3CD-EE88-EC4B-93D9-E7445851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5D0-BB37-BD47-A181-AC41EC612F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770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4DA9D6-CCCF-9745-8D3C-954DD612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8E2423-1F58-7446-8FB7-E753ACC99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63C16-1748-8542-8960-0C895292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C68C-FF60-9F4B-A520-BC04870A1F4C}" type="datetimeFigureOut">
              <a:rPr kumimoji="1" lang="ko-Kore-KR" altLang="en-US" smtClean="0"/>
              <a:t>2021. 9. 6.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65EC2-05FE-014C-B754-B3747FDF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1A587-5234-D840-BC38-D342F9F8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5D0-BB37-BD47-A181-AC41EC612F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881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E2B66-BFD8-144D-841E-1CFD85CA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51931-6DAF-224C-B0C4-1372088CA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EE913-C3F3-754C-8A80-A1205C50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C68C-FF60-9F4B-A520-BC04870A1F4C}" type="datetimeFigureOut">
              <a:rPr kumimoji="1" lang="ko-Kore-KR" altLang="en-US" smtClean="0"/>
              <a:t>2021. 9. 6.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DBEC9-7B54-BB45-ABA2-62241F5D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0BB94A-633C-564B-8119-FB9FA522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5D0-BB37-BD47-A181-AC41EC612F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506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91150-315F-944D-BB38-9C419A6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68372-5146-044D-8851-407C2D7DA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AAF8F-B63E-5746-89F1-85FACA9C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C68C-FF60-9F4B-A520-BC04870A1F4C}" type="datetimeFigureOut">
              <a:rPr kumimoji="1" lang="ko-Kore-KR" altLang="en-US" smtClean="0"/>
              <a:t>2021. 9. 6.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FC58B-9111-BB46-A50B-FCC8D2B3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810C9-ED03-AA45-9E56-EDA0F958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5D0-BB37-BD47-A181-AC41EC612F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194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E47F3-4A23-9048-A7AF-777E059C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96994-C2C6-924E-B5C8-6C5B85440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713741-DA23-9B42-8E71-06918A1DC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1BBA5A-2358-2A40-A4D5-7DCEE080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C68C-FF60-9F4B-A520-BC04870A1F4C}" type="datetimeFigureOut">
              <a:rPr kumimoji="1" lang="ko-Kore-KR" altLang="en-US" smtClean="0"/>
              <a:t>2021. 9. 6.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65A8CA-8665-8B4C-8889-28DE752C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F8BFF1-6B17-4B48-A668-BAFEE7EE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5D0-BB37-BD47-A181-AC41EC612F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102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8CF4F-E35F-B14A-9115-818FB7F2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5EB91F-C4B9-E84F-B749-2A5C96D47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1609B2-75D8-FE41-A2AF-282790403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E49326-392C-9E4F-BCFA-C149C1397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D8FDF9-1839-E349-A211-F1D609B1C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A5F283-11E5-314F-97CF-FBCFD3C7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C68C-FF60-9F4B-A520-BC04870A1F4C}" type="datetimeFigureOut">
              <a:rPr kumimoji="1" lang="ko-Kore-KR" altLang="en-US" smtClean="0"/>
              <a:t>2021. 9. 6.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682B11-776A-1447-9EE4-B28DF851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211F34-CAB2-314D-8291-270F0338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5D0-BB37-BD47-A181-AC41EC612F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689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28437-DB03-6846-9D38-1DDC2906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0806B3-6C3A-A64B-B0C2-BD20056C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C68C-FF60-9F4B-A520-BC04870A1F4C}" type="datetimeFigureOut">
              <a:rPr kumimoji="1" lang="ko-Kore-KR" altLang="en-US" smtClean="0"/>
              <a:t>2021. 9. 6.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D82AB2-063D-A245-A122-5575D602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155D-8F26-644E-9347-3A2DF4B7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5D0-BB37-BD47-A181-AC41EC612F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067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07A59D-3519-E046-B16D-04D6CCE2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C68C-FF60-9F4B-A520-BC04870A1F4C}" type="datetimeFigureOut">
              <a:rPr kumimoji="1" lang="ko-Kore-KR" altLang="en-US" smtClean="0"/>
              <a:t>2021. 9. 6.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ADE9C7-D1B5-754B-AC7D-156CBEF2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E1515E-93FE-1749-8629-5FD276F2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5D0-BB37-BD47-A181-AC41EC612F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70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10184-D5C2-5048-817D-0D5BCF13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1F05E-602B-0441-A0CC-6FE3BBA82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774731-D6AE-D049-979F-1452F2DD7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DDE76B-506E-9C42-B895-167FB358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C68C-FF60-9F4B-A520-BC04870A1F4C}" type="datetimeFigureOut">
              <a:rPr kumimoji="1" lang="ko-Kore-KR" altLang="en-US" smtClean="0"/>
              <a:t>2021. 9. 6.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547195-E941-E443-8196-AE559021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DE0EF2-F579-E544-937E-8EA54374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5D0-BB37-BD47-A181-AC41EC612F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016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DADDF-96D9-944A-80E0-1F8B5AF26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3095C0-8F86-8245-9EB1-B12DA6DF7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F158E1-F2DA-4549-90BC-E39E66A1E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2071D7-934F-7842-87FD-4B00B8FF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C68C-FF60-9F4B-A520-BC04870A1F4C}" type="datetimeFigureOut">
              <a:rPr kumimoji="1" lang="ko-Kore-KR" altLang="en-US" smtClean="0"/>
              <a:t>2021. 9. 6.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E0C92A-A98E-624C-AB81-A73F5C6D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45D078-FCD9-364D-B2D6-B8E14B0D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5D0-BB37-BD47-A181-AC41EC612F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617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96958C-4C58-0645-94B6-1B144BAA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8922A-7ABF-754D-912C-79E68D51C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11C36-3315-2A49-9E75-147D3CAFA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DC68C-FF60-9F4B-A520-BC04870A1F4C}" type="datetimeFigureOut">
              <a:rPr kumimoji="1" lang="ko-Kore-KR" altLang="en-US" smtClean="0"/>
              <a:t>2021. 9. 6.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878FF-666F-D843-BF14-35332551F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2A2525-BB77-D749-BE3D-C8D4B1FEC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E15D0-BB37-BD47-A181-AC41EC612F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120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78C731A-F755-8D49-851F-FD6964420520}"/>
              </a:ext>
            </a:extLst>
          </p:cNvPr>
          <p:cNvSpPr/>
          <p:nvPr/>
        </p:nvSpPr>
        <p:spPr>
          <a:xfrm>
            <a:off x="0" y="-43775"/>
            <a:ext cx="12470860" cy="69455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289105-1C3B-5C45-BB37-945F40D08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000" b="1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Timing Diagram, Package Diagram</a:t>
            </a:r>
            <a:endParaRPr kumimoji="1" lang="ko-Kore-KR" altLang="en-US" sz="4000" b="1" dirty="0"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BF5AAD-95D3-4346-B2FC-AE8642D49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8014"/>
            <a:ext cx="9144000" cy="1179786"/>
          </a:xfrm>
        </p:spPr>
        <p:txBody>
          <a:bodyPr/>
          <a:lstStyle/>
          <a:p>
            <a:r>
              <a:rPr kumimoji="1" lang="en-US" altLang="ko-Kore-KR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6 </a:t>
            </a:r>
            <a:r>
              <a:rPr kumimoji="1" lang="ko-KR" altLang="en-US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팀 </a:t>
            </a:r>
            <a:r>
              <a:rPr kumimoji="1" lang="en-US" altLang="ko-KR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:</a:t>
            </a:r>
            <a:r>
              <a:rPr kumimoji="1" lang="ko-KR" altLang="en-US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</a:t>
            </a:r>
            <a:r>
              <a:rPr kumimoji="1" lang="ko-KR" altLang="en-US" dirty="0" err="1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권다솔</a:t>
            </a:r>
            <a:r>
              <a:rPr kumimoji="1" lang="en-US" altLang="ko-KR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,</a:t>
            </a:r>
            <a:r>
              <a:rPr kumimoji="1" lang="ko-KR" altLang="en-US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</a:t>
            </a:r>
            <a:r>
              <a:rPr kumimoji="1" lang="ko-KR" altLang="en-US" dirty="0" err="1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박병제</a:t>
            </a:r>
            <a:r>
              <a:rPr kumimoji="1" lang="en-US" altLang="ko-KR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,</a:t>
            </a:r>
            <a:r>
              <a:rPr kumimoji="1" lang="ko-KR" altLang="en-US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손동현</a:t>
            </a:r>
            <a:r>
              <a:rPr kumimoji="1" lang="en-US" altLang="ko-KR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,</a:t>
            </a:r>
            <a:r>
              <a:rPr kumimoji="1" lang="ko-KR" altLang="en-US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</a:t>
            </a:r>
            <a:r>
              <a:rPr kumimoji="1" lang="ko-KR" altLang="en-US" dirty="0" err="1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이재후</a:t>
            </a:r>
            <a:endParaRPr kumimoji="1" lang="ko-Kore-KR" altLang="en-US" dirty="0"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4192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93633-41B2-484C-9EA0-30438D57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000">
                <a:solidFill>
                  <a:schemeClr val="bg2">
                    <a:lumMod val="2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Package </a:t>
            </a:r>
            <a:r>
              <a:rPr kumimoji="1" lang="en-US" altLang="ko-Kore-KR" sz="4000" dirty="0">
                <a:solidFill>
                  <a:schemeClr val="bg2">
                    <a:lumMod val="2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Diagram</a:t>
            </a:r>
            <a:endParaRPr kumimoji="1" lang="ko-Kore-KR" altLang="en-US" sz="4000" dirty="0">
              <a:solidFill>
                <a:schemeClr val="bg2">
                  <a:lumMod val="25000"/>
                </a:schemeClr>
              </a:solidFill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113871-F2B7-1749-9B85-6237E749D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Package Diagram </a:t>
            </a: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이란</a:t>
            </a:r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?</a:t>
            </a:r>
            <a:endParaRPr kumimoji="1"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  <a:p>
            <a:pPr>
              <a:buFontTx/>
              <a:buChar char="-"/>
            </a:pP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다양한 모델 요소의 구성과 배치를 패키지 형태로 보여주기 위해 사용되는 구조도</a:t>
            </a:r>
          </a:p>
          <a:p>
            <a:pPr>
              <a:buFontTx/>
              <a:buChar char="-"/>
            </a:pP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각 요소는 패키지 내에 중첩되며 다이어그램 내에서 파일 폴더로 표시된 다음 다이어그램 내에서 계층적으로 정렬</a:t>
            </a:r>
            <a:endParaRPr kumimoji="1" lang="en-US" altLang="ko-Kore-KR" sz="2400" dirty="0">
              <a:solidFill>
                <a:schemeClr val="tx1">
                  <a:lumMod val="75000"/>
                  <a:lumOff val="25000"/>
                </a:schemeClr>
              </a:solidFill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  <a:p>
            <a:pPr marL="0" indent="0">
              <a:buNone/>
            </a:pP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장점</a:t>
            </a:r>
            <a:endParaRPr kumimoji="1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  <a:p>
            <a:pPr>
              <a:buFontTx/>
              <a:buChar char="-"/>
            </a:pP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복잡한 클래스 다이어그램을 정렬된 시각적 개체로 단순화하여 </a:t>
            </a:r>
            <a:endParaRPr kumimoji="1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  <a:p>
            <a:pPr>
              <a:buFontTx/>
              <a:buChar char="-"/>
            </a:pP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대규모 프로젝트 및 시스템에 대한 높은 수준의 가시성을 제공한다</a:t>
            </a:r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kumimoji="1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  <a:p>
            <a:pPr marL="0" indent="0">
              <a:buNone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*패키지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=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다이어그램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,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문서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,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클래스 또는 기타 패키지와 같은 관련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UML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요소 의 그룹</a:t>
            </a:r>
          </a:p>
          <a:p>
            <a:pPr>
              <a:buFontTx/>
              <a:buChar char="-"/>
            </a:pPr>
            <a:endParaRPr kumimoji="1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E1DD30B2-C6B3-E344-B905-5EA0A148B9A5}"/>
              </a:ext>
            </a:extLst>
          </p:cNvPr>
          <p:cNvCxnSpPr>
            <a:cxnSpLocks/>
          </p:cNvCxnSpPr>
          <p:nvPr/>
        </p:nvCxnSpPr>
        <p:spPr>
          <a:xfrm>
            <a:off x="0" y="1530668"/>
            <a:ext cx="729234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62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93633-41B2-484C-9EA0-30438D57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000" dirty="0">
                <a:solidFill>
                  <a:schemeClr val="bg2">
                    <a:lumMod val="2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Package Diagram</a:t>
            </a:r>
            <a:r>
              <a:rPr kumimoji="1" lang="ko-KR" altLang="en-US" sz="4000" dirty="0">
                <a:solidFill>
                  <a:schemeClr val="bg2">
                    <a:lumMod val="2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관계</a:t>
            </a:r>
            <a:endParaRPr kumimoji="1" lang="ko-Kore-KR" altLang="en-US" sz="4000" dirty="0">
              <a:solidFill>
                <a:schemeClr val="bg2">
                  <a:lumMod val="25000"/>
                </a:schemeClr>
              </a:solidFill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E1DD30B2-C6B3-E344-B905-5EA0A148B9A5}"/>
              </a:ext>
            </a:extLst>
          </p:cNvPr>
          <p:cNvCxnSpPr>
            <a:cxnSpLocks/>
          </p:cNvCxnSpPr>
          <p:nvPr/>
        </p:nvCxnSpPr>
        <p:spPr>
          <a:xfrm>
            <a:off x="0" y="1530668"/>
            <a:ext cx="729234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784CCC-6E83-204D-853D-B92EB1752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</a:t>
            </a:r>
            <a:r>
              <a:rPr lang="en-US" altLang="ko-Kore-KR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1</a:t>
            </a:r>
            <a:r>
              <a:rPr lang="en-US" altLang="ko-KR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.</a:t>
            </a:r>
            <a:r>
              <a:rPr lang="ko-KR" altLang="en-US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포함</a:t>
            </a:r>
            <a:r>
              <a:rPr lang="en-US" altLang="ko-KR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(Containment)</a:t>
            </a:r>
          </a:p>
          <a:p>
            <a:pPr marL="0" indent="0">
              <a:buNone/>
            </a:pPr>
            <a:r>
              <a:rPr lang="ko-KR" altLang="en-US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</a:t>
            </a:r>
            <a:r>
              <a:rPr lang="en-US" altLang="ko-KR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-</a:t>
            </a:r>
            <a:r>
              <a:rPr lang="ko-KR" altLang="en-US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패키지 안에는 다른 패키지와 모델 요소를 포함한다</a:t>
            </a:r>
            <a:r>
              <a:rPr lang="en-US" altLang="ko-KR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ore-KR" dirty="0"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  <a:p>
            <a:pPr marL="0" indent="0">
              <a:buNone/>
            </a:pPr>
            <a:endParaRPr lang="en-US" altLang="ko-Kore-KR" dirty="0"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</a:t>
            </a:r>
            <a:r>
              <a:rPr lang="en-US" altLang="ko-KR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2.</a:t>
            </a:r>
            <a:r>
              <a:rPr lang="ko-KR" altLang="en-US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종속</a:t>
            </a:r>
            <a:r>
              <a:rPr lang="en-US" altLang="ko-KR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(Dependency)</a:t>
            </a:r>
          </a:p>
          <a:p>
            <a:pPr marL="0" indent="0">
              <a:buNone/>
            </a:pPr>
            <a:r>
              <a:rPr lang="ko-KR" altLang="en-US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</a:t>
            </a:r>
            <a:r>
              <a:rPr lang="en-US" altLang="ko-KR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- </a:t>
            </a:r>
            <a:r>
              <a:rPr lang="ko-KR" altLang="en-US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패키지는 종속성 관계로 서로 연관된다</a:t>
            </a:r>
          </a:p>
          <a:p>
            <a:pPr marL="0" indent="0">
              <a:buNone/>
            </a:pPr>
            <a:r>
              <a:rPr lang="ko-KR" altLang="en-US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</a:t>
            </a:r>
            <a:r>
              <a:rPr lang="en-US" altLang="ko-KR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- </a:t>
            </a:r>
            <a:r>
              <a:rPr lang="ko-KR" altLang="en-US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다른 패키지 안에 포함된 공개</a:t>
            </a:r>
            <a:r>
              <a:rPr lang="en-US" altLang="ko-KR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(</a:t>
            </a:r>
            <a:r>
              <a:rPr lang="en" altLang="ko-Kore-KR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public) </a:t>
            </a:r>
            <a:r>
              <a:rPr lang="ko-KR" altLang="en-US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모델 요소를 어떤 방식으로든 사용한다는 것을 의미</a:t>
            </a:r>
            <a:endParaRPr lang="ko-Kore-KR" altLang="en-US" dirty="0"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410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93633-41B2-484C-9EA0-30438D57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000" dirty="0">
                <a:solidFill>
                  <a:schemeClr val="bg2">
                    <a:lumMod val="2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Package Diagram</a:t>
            </a:r>
            <a:r>
              <a:rPr kumimoji="1" lang="ko-KR" altLang="en-US" sz="4000" dirty="0">
                <a:solidFill>
                  <a:schemeClr val="bg2">
                    <a:lumMod val="2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관계</a:t>
            </a:r>
            <a:endParaRPr kumimoji="1" lang="ko-Kore-KR" altLang="en-US" sz="4000" dirty="0">
              <a:solidFill>
                <a:schemeClr val="bg2">
                  <a:lumMod val="25000"/>
                </a:schemeClr>
              </a:solidFill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E1DD30B2-C6B3-E344-B905-5EA0A148B9A5}"/>
              </a:ext>
            </a:extLst>
          </p:cNvPr>
          <p:cNvCxnSpPr>
            <a:cxnSpLocks/>
          </p:cNvCxnSpPr>
          <p:nvPr/>
        </p:nvCxnSpPr>
        <p:spPr>
          <a:xfrm>
            <a:off x="0" y="1530668"/>
            <a:ext cx="729234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779407F-23FD-6949-851A-0433A5BC5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337" y="2198604"/>
            <a:ext cx="7924800" cy="3556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FC799A3-FA85-C744-A7A1-8F749DCF17AD}"/>
              </a:ext>
            </a:extLst>
          </p:cNvPr>
          <p:cNvCxnSpPr>
            <a:cxnSpLocks/>
          </p:cNvCxnSpPr>
          <p:nvPr/>
        </p:nvCxnSpPr>
        <p:spPr>
          <a:xfrm flipV="1">
            <a:off x="2815389" y="3218646"/>
            <a:ext cx="1368112" cy="1064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4AB90A2-C401-314D-BD6F-8E164578FB4E}"/>
              </a:ext>
            </a:extLst>
          </p:cNvPr>
          <p:cNvCxnSpPr>
            <a:cxnSpLocks/>
          </p:cNvCxnSpPr>
          <p:nvPr/>
        </p:nvCxnSpPr>
        <p:spPr>
          <a:xfrm flipH="1">
            <a:off x="5760322" y="3976604"/>
            <a:ext cx="17473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00C253-412D-F549-A646-860669C7891A}"/>
              </a:ext>
            </a:extLst>
          </p:cNvPr>
          <p:cNvSpPr txBox="1"/>
          <p:nvPr/>
        </p:nvSpPr>
        <p:spPr>
          <a:xfrm>
            <a:off x="2271810" y="4283242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종속 관계</a:t>
            </a:r>
            <a:endParaRPr kumimoji="1" lang="en-US" altLang="ko-KR" dirty="0">
              <a:solidFill>
                <a:schemeClr val="bg2">
                  <a:lumMod val="25000"/>
                </a:schemeClr>
              </a:solidFill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3924F-F902-B44E-9723-83D6558DD53C}"/>
              </a:ext>
            </a:extLst>
          </p:cNvPr>
          <p:cNvSpPr txBox="1"/>
          <p:nvPr/>
        </p:nvSpPr>
        <p:spPr>
          <a:xfrm>
            <a:off x="7748337" y="3791938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2">
                    <a:lumMod val="2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포함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관계</a:t>
            </a:r>
            <a:endParaRPr kumimoji="1" lang="en-US" altLang="ko-KR" dirty="0">
              <a:solidFill>
                <a:schemeClr val="bg2">
                  <a:lumMod val="25000"/>
                </a:schemeClr>
              </a:solidFill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818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93633-41B2-484C-9EA0-30438D57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000" dirty="0">
                <a:solidFill>
                  <a:schemeClr val="bg2">
                    <a:lumMod val="2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Package Diagram</a:t>
            </a:r>
            <a:endParaRPr kumimoji="1" lang="ko-Kore-KR" altLang="en-US" sz="4000" dirty="0">
              <a:solidFill>
                <a:schemeClr val="bg2">
                  <a:lumMod val="25000"/>
                </a:schemeClr>
              </a:solidFill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E1DD30B2-C6B3-E344-B905-5EA0A148B9A5}"/>
              </a:ext>
            </a:extLst>
          </p:cNvPr>
          <p:cNvCxnSpPr>
            <a:cxnSpLocks/>
          </p:cNvCxnSpPr>
          <p:nvPr/>
        </p:nvCxnSpPr>
        <p:spPr>
          <a:xfrm>
            <a:off x="0" y="1530668"/>
            <a:ext cx="729234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86ECA887-4DC8-CE4E-9A34-9DC5B184B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434" y="2696212"/>
            <a:ext cx="2211060" cy="2083499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1B1116-524B-AF49-B7D3-552FB264C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42" y="2226958"/>
            <a:ext cx="41656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72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93633-41B2-484C-9EA0-30438D57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000" dirty="0">
                <a:solidFill>
                  <a:schemeClr val="bg2">
                    <a:lumMod val="2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Package Diagram</a:t>
            </a:r>
            <a:r>
              <a:rPr kumimoji="1" lang="ko-KR" altLang="en-US" sz="4000" dirty="0">
                <a:solidFill>
                  <a:schemeClr val="bg2">
                    <a:lumMod val="2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종속</a:t>
            </a:r>
            <a:endParaRPr kumimoji="1" lang="ko-Kore-KR" altLang="en-US" sz="4000" dirty="0">
              <a:solidFill>
                <a:schemeClr val="bg2">
                  <a:lumMod val="25000"/>
                </a:schemeClr>
              </a:solidFill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E1DD30B2-C6B3-E344-B905-5EA0A148B9A5}"/>
              </a:ext>
            </a:extLst>
          </p:cNvPr>
          <p:cNvCxnSpPr>
            <a:cxnSpLocks/>
          </p:cNvCxnSpPr>
          <p:nvPr/>
        </p:nvCxnSpPr>
        <p:spPr>
          <a:xfrm>
            <a:off x="0" y="1530668"/>
            <a:ext cx="729234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1F3AACA-42E7-D24F-8E01-92EA9B0029AD}"/>
              </a:ext>
            </a:extLst>
          </p:cNvPr>
          <p:cNvSpPr txBox="1"/>
          <p:nvPr/>
        </p:nvSpPr>
        <p:spPr>
          <a:xfrm>
            <a:off x="963039" y="2435976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Import </a:t>
            </a:r>
            <a:r>
              <a:rPr kumimoji="1" lang="ko-Kore-KR" altLang="en-US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종속성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EFB02-6878-CE4A-859A-EB3D1962179B}"/>
              </a:ext>
            </a:extLst>
          </p:cNvPr>
          <p:cNvSpPr txBox="1"/>
          <p:nvPr/>
        </p:nvSpPr>
        <p:spPr>
          <a:xfrm>
            <a:off x="6579142" y="2435976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Access </a:t>
            </a:r>
            <a:r>
              <a:rPr kumimoji="1" lang="ko-Kore-KR" altLang="en-US" dirty="0"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종속성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B13A36-59FA-3143-93B9-2302D578D6F9}"/>
              </a:ext>
            </a:extLst>
          </p:cNvPr>
          <p:cNvSpPr txBox="1"/>
          <p:nvPr/>
        </p:nvSpPr>
        <p:spPr>
          <a:xfrm>
            <a:off x="963039" y="2966936"/>
            <a:ext cx="46498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공급자 패키지의 공개 요소가 클라이언트 패키지의 공개 요소로 추가됨</a:t>
            </a:r>
            <a:endParaRPr kumimoji="1" lang="en-US" altLang="ko-KR" sz="1400" dirty="0"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  <a:p>
            <a:r>
              <a:rPr kumimoji="1" lang="ko-KR" altLang="en-US" sz="14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클라이언트 패키지 안에 있는 요소는 한정자를 사용하지 않고도 공급자 패키지의 </a:t>
            </a:r>
            <a:r>
              <a:rPr kumimoji="1" lang="ko-KR" altLang="en-US" sz="1400" dirty="0" err="1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공개요소에</a:t>
            </a:r>
            <a:r>
              <a:rPr kumimoji="1" lang="ko-KR" altLang="en-US" sz="14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접근할 수 있음</a:t>
            </a:r>
          </a:p>
          <a:p>
            <a:r>
              <a:rPr kumimoji="1" lang="ko-KR" altLang="en-US" sz="1400" dirty="0" err="1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이행성을</a:t>
            </a:r>
            <a:r>
              <a:rPr kumimoji="1" lang="ko-KR" altLang="en-US" sz="14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가짐</a:t>
            </a:r>
            <a:endParaRPr kumimoji="1" lang="ko-Kore-KR" altLang="en-US" sz="1400" dirty="0"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BDD8D-BF21-6745-AE12-096E5ED3DF8A}"/>
              </a:ext>
            </a:extLst>
          </p:cNvPr>
          <p:cNvSpPr txBox="1"/>
          <p:nvPr/>
        </p:nvSpPr>
        <p:spPr>
          <a:xfrm>
            <a:off x="6579142" y="2966936"/>
            <a:ext cx="46125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공급자 패키지의 공개 요소가 클라이언트 패키지의 비공개 요소로 추가됨</a:t>
            </a:r>
          </a:p>
          <a:p>
            <a:r>
              <a:rPr kumimoji="1" lang="ko-KR" altLang="en-US" sz="14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클라이언트 패키지 안에 있는 요소는 한정자를 사용해야만 공급자 패키지의 공개 요소에 접근할 수 있음</a:t>
            </a:r>
          </a:p>
          <a:p>
            <a:r>
              <a:rPr kumimoji="1" lang="ko-KR" altLang="en-US" sz="1400" dirty="0" err="1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이행성을</a:t>
            </a:r>
            <a:r>
              <a:rPr kumimoji="1" lang="ko-KR" altLang="en-US" sz="14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갖지 않음</a:t>
            </a:r>
            <a:endParaRPr kumimoji="1" lang="ko-Kore-KR" altLang="en-US" sz="1400" dirty="0"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33D5B3E-10B2-C941-88F3-577A4F46E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09" y="4247832"/>
            <a:ext cx="8699500" cy="2159000"/>
          </a:xfrm>
          <a:prstGeom prst="rect">
            <a:avLst/>
          </a:prstGeom>
        </p:spPr>
      </p:pic>
      <p:sp>
        <p:nvSpPr>
          <p:cNvPr id="20" name="오른쪽으로 구부러진 화살표[C] 19">
            <a:extLst>
              <a:ext uri="{FF2B5EF4-FFF2-40B4-BE49-F238E27FC236}">
                <a16:creationId xmlns:a16="http://schemas.microsoft.com/office/drawing/2014/main" id="{1CFD6F34-C37C-5749-9027-3C3DB61B5F8C}"/>
              </a:ext>
            </a:extLst>
          </p:cNvPr>
          <p:cNvSpPr/>
          <p:nvPr/>
        </p:nvSpPr>
        <p:spPr>
          <a:xfrm rot="5400000">
            <a:off x="6077512" y="2465164"/>
            <a:ext cx="685041" cy="4124971"/>
          </a:xfrm>
          <a:prstGeom prst="curved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곱하기 20">
            <a:extLst>
              <a:ext uri="{FF2B5EF4-FFF2-40B4-BE49-F238E27FC236}">
                <a16:creationId xmlns:a16="http://schemas.microsoft.com/office/drawing/2014/main" id="{4C9C0CB7-AA16-4043-87A7-4F44BA04019E}"/>
              </a:ext>
            </a:extLst>
          </p:cNvPr>
          <p:cNvSpPr/>
          <p:nvPr/>
        </p:nvSpPr>
        <p:spPr>
          <a:xfrm>
            <a:off x="6228066" y="4021955"/>
            <a:ext cx="402078" cy="37339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0291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93633-41B2-484C-9EA0-30438D57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000" dirty="0">
                <a:solidFill>
                  <a:schemeClr val="bg2">
                    <a:lumMod val="2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Package Diagram</a:t>
            </a:r>
            <a:endParaRPr kumimoji="1" lang="ko-Kore-KR" altLang="en-US" sz="4000" dirty="0">
              <a:solidFill>
                <a:schemeClr val="bg2">
                  <a:lumMod val="25000"/>
                </a:schemeClr>
              </a:solidFill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E1DD30B2-C6B3-E344-B905-5EA0A148B9A5}"/>
              </a:ext>
            </a:extLst>
          </p:cNvPr>
          <p:cNvCxnSpPr>
            <a:cxnSpLocks/>
          </p:cNvCxnSpPr>
          <p:nvPr/>
        </p:nvCxnSpPr>
        <p:spPr>
          <a:xfrm>
            <a:off x="0" y="1530668"/>
            <a:ext cx="729234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FB02CBF-9D43-1845-A7B3-CEF435EF3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064" y="1552802"/>
            <a:ext cx="6565387" cy="501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5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7B643-780D-B447-A567-5E218635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chemeClr val="bg2">
                    <a:lumMod val="25000"/>
                  </a:schemeClr>
                </a:solidFill>
              </a:rPr>
              <a:t>INDEX</a:t>
            </a:r>
            <a:endParaRPr kumimoji="1" lang="ko-Kore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F666B-58C4-2E42-B535-0265288D8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155"/>
            <a:ext cx="9209690" cy="3639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Timing Diagram – </a:t>
            </a:r>
            <a:r>
              <a:rPr kumimoji="1" lang="ko-Kore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개념</a:t>
            </a:r>
            <a:endParaRPr kumimoji="1" lang="en-US" altLang="ko-Kore-KR" sz="2400" dirty="0">
              <a:solidFill>
                <a:schemeClr val="tx1">
                  <a:lumMod val="85000"/>
                  <a:lumOff val="15000"/>
                </a:schemeClr>
              </a:solidFill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  <a:p>
            <a:pPr marL="0" indent="0">
              <a:buNone/>
            </a:pPr>
            <a:r>
              <a:rPr kumimoji="1" lang="en-US" altLang="ko-Kore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Timing Diagram –</a:t>
            </a:r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기본 구조</a:t>
            </a:r>
            <a:endParaRPr kumimoji="1" lang="en-US" altLang="ko-Kore-KR" sz="2400" dirty="0">
              <a:solidFill>
                <a:schemeClr val="tx1">
                  <a:lumMod val="85000"/>
                  <a:lumOff val="15000"/>
                </a:schemeClr>
              </a:solidFill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  <a:p>
            <a:pPr marL="0" indent="0">
              <a:buNone/>
            </a:pPr>
            <a:r>
              <a:rPr kumimoji="1" lang="en-US" altLang="ko-Kore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Timing Diagram – </a:t>
            </a:r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실제 구조</a:t>
            </a:r>
            <a:endParaRPr kumimoji="1" lang="en-US" altLang="ko-Kore-KR" sz="2400" dirty="0">
              <a:solidFill>
                <a:schemeClr val="tx1">
                  <a:lumMod val="85000"/>
                  <a:lumOff val="15000"/>
                </a:schemeClr>
              </a:solidFill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  <a:p>
            <a:pPr marL="0" indent="0">
              <a:buNone/>
            </a:pPr>
            <a:r>
              <a:rPr kumimoji="1" lang="en-US" altLang="ko-Kore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Package Diagram – </a:t>
            </a:r>
            <a:r>
              <a:rPr kumimoji="1" lang="ko-Kore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개념</a:t>
            </a:r>
            <a:endParaRPr kumimoji="1" lang="en-US" altLang="ko-Kore-KR" sz="2400" dirty="0">
              <a:solidFill>
                <a:schemeClr val="tx1">
                  <a:lumMod val="85000"/>
                  <a:lumOff val="15000"/>
                </a:schemeClr>
              </a:solidFill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  <a:p>
            <a:pPr marL="0" indent="0">
              <a:buNone/>
            </a:pPr>
            <a:r>
              <a:rPr kumimoji="1" lang="en-US" altLang="ko-Kore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Package Diagram – </a:t>
            </a:r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기본 구조</a:t>
            </a:r>
            <a:endParaRPr kumimoji="1" lang="en-US" altLang="ko-Kore-KR" sz="2400" dirty="0">
              <a:solidFill>
                <a:schemeClr val="tx1">
                  <a:lumMod val="85000"/>
                  <a:lumOff val="15000"/>
                </a:schemeClr>
              </a:solidFill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  <a:p>
            <a:pPr marL="0" indent="0">
              <a:buNone/>
            </a:pPr>
            <a:r>
              <a:rPr kumimoji="1" lang="en-US" altLang="ko-Kore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Package Diagram – </a:t>
            </a:r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실제 구조</a:t>
            </a:r>
            <a:endParaRPr kumimoji="1" lang="en-US" altLang="ko-Kore-KR" sz="2400" dirty="0">
              <a:solidFill>
                <a:schemeClr val="tx1">
                  <a:lumMod val="85000"/>
                  <a:lumOff val="15000"/>
                </a:schemeClr>
              </a:solidFill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  <a:p>
            <a:pPr marL="0" indent="0">
              <a:buNone/>
            </a:pPr>
            <a:endParaRPr kumimoji="1" lang="en-US" altLang="ko-Kore-KR" sz="2400" dirty="0">
              <a:solidFill>
                <a:schemeClr val="tx1">
                  <a:lumMod val="85000"/>
                  <a:lumOff val="15000"/>
                </a:schemeClr>
              </a:solidFill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  <a:p>
            <a:pPr marL="0" indent="0">
              <a:buNone/>
            </a:pPr>
            <a:endParaRPr kumimoji="1" lang="ko-Kore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10E3AA3D-204B-FE4A-8C27-838168EDDDDA}"/>
              </a:ext>
            </a:extLst>
          </p:cNvPr>
          <p:cNvCxnSpPr>
            <a:cxnSpLocks/>
          </p:cNvCxnSpPr>
          <p:nvPr/>
        </p:nvCxnSpPr>
        <p:spPr>
          <a:xfrm>
            <a:off x="0" y="1530668"/>
            <a:ext cx="729234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45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93633-41B2-484C-9EA0-30438D57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000" dirty="0" err="1">
                <a:solidFill>
                  <a:schemeClr val="bg2">
                    <a:lumMod val="2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Timimg</a:t>
            </a:r>
            <a:r>
              <a:rPr kumimoji="1" lang="en-US" altLang="ko-Kore-KR" sz="4000" dirty="0">
                <a:solidFill>
                  <a:schemeClr val="bg2">
                    <a:lumMod val="2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Diagram</a:t>
            </a:r>
            <a:endParaRPr kumimoji="1" lang="ko-Kore-KR" altLang="en-US" sz="4000" dirty="0">
              <a:solidFill>
                <a:schemeClr val="bg2">
                  <a:lumMod val="25000"/>
                </a:schemeClr>
              </a:solidFill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113871-F2B7-1749-9B85-6237E749D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</a:t>
            </a:r>
            <a:endParaRPr kumimoji="1" lang="en-US" altLang="ko-KR" dirty="0"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  <a:p>
            <a:pPr marL="0" indent="0">
              <a:buNone/>
            </a:pPr>
            <a:r>
              <a:rPr kumimoji="1" lang="en-US" altLang="ko-Kore-KR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Timing Diagram </a:t>
            </a:r>
            <a:r>
              <a:rPr kumimoji="1" lang="ko-KR" altLang="en-US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이란</a:t>
            </a:r>
            <a:r>
              <a:rPr kumimoji="1" lang="en-US" altLang="ko-KR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?</a:t>
            </a:r>
          </a:p>
          <a:p>
            <a:pPr>
              <a:buFontTx/>
              <a:buChar char="-"/>
            </a:pPr>
            <a:r>
              <a:rPr kumimoji="1" lang="ko-KR" altLang="en-US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신호들이 </a:t>
            </a:r>
            <a:r>
              <a:rPr kumimoji="1" lang="ko-KR" altLang="en-US" dirty="0" err="1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시간별로</a:t>
            </a:r>
            <a:r>
              <a:rPr kumimoji="1" lang="ko-KR" altLang="en-US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처리되는 과정</a:t>
            </a:r>
            <a:endParaRPr kumimoji="1" lang="en-US" altLang="ko-KR" dirty="0"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  <a:p>
            <a:pPr>
              <a:buFontTx/>
              <a:buChar char="-"/>
            </a:pPr>
            <a:endParaRPr kumimoji="1" lang="en-US" altLang="ko-Kore-KR" dirty="0"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  <a:p>
            <a:pPr marL="0" indent="0">
              <a:buNone/>
            </a:pPr>
            <a:r>
              <a:rPr kumimoji="1" lang="ko-KR" altLang="en-US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장점</a:t>
            </a:r>
            <a:endParaRPr kumimoji="1" lang="en-US" altLang="ko-KR" dirty="0"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  <a:p>
            <a:pPr>
              <a:buFontTx/>
              <a:buChar char="-"/>
            </a:pPr>
            <a:r>
              <a:rPr kumimoji="1" lang="ko-KR" altLang="en-US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시간에 따라 출력 신호가 변하는 과정을 한 눈에 알 수 있다</a:t>
            </a:r>
            <a:r>
              <a:rPr kumimoji="1" lang="en-US" altLang="ko-KR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.</a:t>
            </a: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E1DD30B2-C6B3-E344-B905-5EA0A148B9A5}"/>
              </a:ext>
            </a:extLst>
          </p:cNvPr>
          <p:cNvCxnSpPr>
            <a:cxnSpLocks/>
          </p:cNvCxnSpPr>
          <p:nvPr/>
        </p:nvCxnSpPr>
        <p:spPr>
          <a:xfrm>
            <a:off x="0" y="1530668"/>
            <a:ext cx="729234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5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93633-41B2-484C-9EA0-30438D57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000" dirty="0">
                <a:solidFill>
                  <a:schemeClr val="bg2">
                    <a:lumMod val="2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AND Gate Timing Diagram</a:t>
            </a:r>
            <a:endParaRPr kumimoji="1" lang="ko-Kore-KR" altLang="en-US" sz="4000" dirty="0">
              <a:solidFill>
                <a:schemeClr val="bg2">
                  <a:lumMod val="25000"/>
                </a:schemeClr>
              </a:solidFill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E1DD30B2-C6B3-E344-B905-5EA0A148B9A5}"/>
              </a:ext>
            </a:extLst>
          </p:cNvPr>
          <p:cNvCxnSpPr>
            <a:cxnSpLocks/>
          </p:cNvCxnSpPr>
          <p:nvPr/>
        </p:nvCxnSpPr>
        <p:spPr>
          <a:xfrm>
            <a:off x="0" y="1530668"/>
            <a:ext cx="729234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0D31DA9-19A0-3E49-9D33-3B857616A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57" y="2095500"/>
            <a:ext cx="9099859" cy="3769172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3F4DE69-1C96-8842-A5EB-372C03B51C74}"/>
              </a:ext>
            </a:extLst>
          </p:cNvPr>
          <p:cNvSpPr/>
          <p:nvPr/>
        </p:nvSpPr>
        <p:spPr>
          <a:xfrm>
            <a:off x="2743200" y="2341756"/>
            <a:ext cx="557561" cy="35229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1645BCF0-2905-9044-970A-8A62AB65B3C6}"/>
              </a:ext>
            </a:extLst>
          </p:cNvPr>
          <p:cNvSpPr/>
          <p:nvPr/>
        </p:nvSpPr>
        <p:spPr>
          <a:xfrm>
            <a:off x="5616500" y="2338038"/>
            <a:ext cx="557561" cy="35229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204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93633-41B2-484C-9EA0-30438D57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000" dirty="0">
                <a:solidFill>
                  <a:schemeClr val="bg2">
                    <a:lumMod val="2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Rising Edge </a:t>
            </a:r>
            <a:r>
              <a:rPr kumimoji="1" lang="en-US" altLang="ko-Kore-KR" sz="4000" dirty="0" err="1">
                <a:solidFill>
                  <a:schemeClr val="bg2">
                    <a:lumMod val="2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Timimg</a:t>
            </a:r>
            <a:r>
              <a:rPr kumimoji="1" lang="en-US" altLang="ko-Kore-KR" sz="4000" dirty="0">
                <a:solidFill>
                  <a:schemeClr val="bg2">
                    <a:lumMod val="2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Diagram</a:t>
            </a:r>
            <a:endParaRPr kumimoji="1" lang="ko-Kore-KR" altLang="en-US" sz="4000" dirty="0">
              <a:solidFill>
                <a:schemeClr val="bg2">
                  <a:lumMod val="25000"/>
                </a:schemeClr>
              </a:solidFill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E1DD30B2-C6B3-E344-B905-5EA0A148B9A5}"/>
              </a:ext>
            </a:extLst>
          </p:cNvPr>
          <p:cNvCxnSpPr>
            <a:cxnSpLocks/>
          </p:cNvCxnSpPr>
          <p:nvPr/>
        </p:nvCxnSpPr>
        <p:spPr>
          <a:xfrm>
            <a:off x="0" y="1530668"/>
            <a:ext cx="729234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Picture 5">
            <a:extLst>
              <a:ext uri="{FF2B5EF4-FFF2-40B4-BE49-F238E27FC236}">
                <a16:creationId xmlns:a16="http://schemas.microsoft.com/office/drawing/2014/main" id="{15ABFF40-1150-324C-9D60-47E0C2F64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27" y="2240934"/>
            <a:ext cx="8733543" cy="3917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867A4A5-3691-5C4A-A41C-368410FF8C59}"/>
              </a:ext>
            </a:extLst>
          </p:cNvPr>
          <p:cNvCxnSpPr/>
          <p:nvPr/>
        </p:nvCxnSpPr>
        <p:spPr>
          <a:xfrm>
            <a:off x="2169532" y="3454400"/>
            <a:ext cx="245327" cy="362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005440-6E30-4F40-AFB1-2B78446FB2D8}"/>
              </a:ext>
            </a:extLst>
          </p:cNvPr>
          <p:cNvCxnSpPr/>
          <p:nvPr/>
        </p:nvCxnSpPr>
        <p:spPr>
          <a:xfrm>
            <a:off x="3083932" y="3441699"/>
            <a:ext cx="245327" cy="362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1B890B9-B402-0841-A2E9-EE37CCCC5F76}"/>
              </a:ext>
            </a:extLst>
          </p:cNvPr>
          <p:cNvCxnSpPr/>
          <p:nvPr/>
        </p:nvCxnSpPr>
        <p:spPr>
          <a:xfrm>
            <a:off x="4036432" y="3441698"/>
            <a:ext cx="245327" cy="362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A0260C-0AF2-4245-B4E3-E6BA7D227D6C}"/>
              </a:ext>
            </a:extLst>
          </p:cNvPr>
          <p:cNvCxnSpPr/>
          <p:nvPr/>
        </p:nvCxnSpPr>
        <p:spPr>
          <a:xfrm>
            <a:off x="4976232" y="3428997"/>
            <a:ext cx="245327" cy="362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69AF84D-EF7B-2E43-8EFA-8EA36F0FC600}"/>
              </a:ext>
            </a:extLst>
          </p:cNvPr>
          <p:cNvCxnSpPr/>
          <p:nvPr/>
        </p:nvCxnSpPr>
        <p:spPr>
          <a:xfrm>
            <a:off x="5928732" y="3428996"/>
            <a:ext cx="245327" cy="362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4389301-9DB8-1D4C-8E43-206B477398D2}"/>
              </a:ext>
            </a:extLst>
          </p:cNvPr>
          <p:cNvCxnSpPr/>
          <p:nvPr/>
        </p:nvCxnSpPr>
        <p:spPr>
          <a:xfrm>
            <a:off x="6881232" y="3428995"/>
            <a:ext cx="245327" cy="362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828D461-3BF8-5C46-9470-8956E809A4F1}"/>
              </a:ext>
            </a:extLst>
          </p:cNvPr>
          <p:cNvCxnSpPr/>
          <p:nvPr/>
        </p:nvCxnSpPr>
        <p:spPr>
          <a:xfrm>
            <a:off x="7833732" y="3428994"/>
            <a:ext cx="245327" cy="362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0F67F87-2804-3241-B97B-AE71AB0C2DE8}"/>
              </a:ext>
            </a:extLst>
          </p:cNvPr>
          <p:cNvCxnSpPr/>
          <p:nvPr/>
        </p:nvCxnSpPr>
        <p:spPr>
          <a:xfrm>
            <a:off x="8786232" y="3428993"/>
            <a:ext cx="245327" cy="362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A34BAB-F7FF-E34F-8E42-702B4BFADDC6}"/>
              </a:ext>
            </a:extLst>
          </p:cNvPr>
          <p:cNvSpPr txBox="1"/>
          <p:nvPr/>
        </p:nvSpPr>
        <p:spPr>
          <a:xfrm>
            <a:off x="3329259" y="6076248"/>
            <a:ext cx="3631122" cy="78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8775" indent="-358775">
              <a:lnSpc>
                <a:spcPct val="100000"/>
              </a:lnSpc>
              <a:spcBef>
                <a:spcPct val="20000"/>
              </a:spcBef>
            </a:pPr>
            <a:r>
              <a:rPr lang="ko-KR" altLang="en-US" sz="1400" dirty="0">
                <a:solidFill>
                  <a:srgbClr val="000000"/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일정한 주기를 가진 펄스 신호</a:t>
            </a:r>
            <a:endParaRPr lang="en-US" altLang="ko-KR" sz="1400" dirty="0">
              <a:solidFill>
                <a:srgbClr val="000000"/>
              </a:solidFill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  <a:p>
            <a:pPr marL="358775" indent="-358775">
              <a:lnSpc>
                <a:spcPct val="100000"/>
              </a:lnSpc>
              <a:spcBef>
                <a:spcPct val="20000"/>
              </a:spcBef>
            </a:pPr>
            <a:r>
              <a:rPr lang="ko-KR" altLang="en-US" sz="1400" dirty="0">
                <a:solidFill>
                  <a:srgbClr val="000000"/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흔히 출력을 </a:t>
            </a:r>
            <a:r>
              <a:rPr lang="ko-KR" altLang="en-US" sz="1400" dirty="0" err="1">
                <a:solidFill>
                  <a:srgbClr val="000000"/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받을때</a:t>
            </a:r>
            <a:r>
              <a:rPr lang="ko-KR" altLang="en-US" sz="1400" dirty="0">
                <a:solidFill>
                  <a:srgbClr val="000000"/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주기적으로 </a:t>
            </a:r>
            <a:r>
              <a:rPr lang="ko-KR" altLang="en-US" sz="1400" dirty="0" err="1">
                <a:solidFill>
                  <a:srgbClr val="000000"/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받기위해서</a:t>
            </a:r>
            <a:r>
              <a:rPr lang="ko-KR" altLang="en-US" sz="1400" dirty="0">
                <a:solidFill>
                  <a:srgbClr val="000000"/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사용</a:t>
            </a:r>
            <a:endParaRPr lang="en-US" altLang="ko-KR" sz="1400" dirty="0">
              <a:solidFill>
                <a:srgbClr val="000000"/>
              </a:solidFill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  <a:p>
            <a:endParaRPr kumimoji="1" lang="ko-Kore-KR" altLang="en-US" sz="1400" dirty="0"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FE86A-4638-204C-B797-D8D0BC106175}"/>
              </a:ext>
            </a:extLst>
          </p:cNvPr>
          <p:cNvSpPr txBox="1"/>
          <p:nvPr/>
        </p:nvSpPr>
        <p:spPr>
          <a:xfrm>
            <a:off x="2078596" y="6169704"/>
            <a:ext cx="1250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rgbClr val="C00000"/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* </a:t>
            </a:r>
            <a:r>
              <a:rPr kumimoji="1" lang="en-US" altLang="ko-Kore-KR" sz="1600" b="1" dirty="0">
                <a:solidFill>
                  <a:srgbClr val="C00000"/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CLK </a:t>
            </a:r>
            <a:r>
              <a:rPr kumimoji="1" lang="en-US" altLang="ko-KR" sz="1600" b="1" dirty="0">
                <a:solidFill>
                  <a:srgbClr val="C00000"/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(</a:t>
            </a:r>
            <a:r>
              <a:rPr kumimoji="1" lang="ko-KR" altLang="en-US" sz="1600" b="1" dirty="0">
                <a:solidFill>
                  <a:srgbClr val="C00000"/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클락</a:t>
            </a:r>
            <a:r>
              <a:rPr kumimoji="1" lang="en-US" altLang="ko-KR" sz="1600" b="1" dirty="0">
                <a:solidFill>
                  <a:srgbClr val="C00000"/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)</a:t>
            </a:r>
            <a:endParaRPr kumimoji="1" lang="ko-Kore-KR" altLang="en-US" sz="1600" b="1" dirty="0">
              <a:solidFill>
                <a:srgbClr val="C00000"/>
              </a:solidFill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90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93633-41B2-484C-9EA0-30438D57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000" dirty="0">
                <a:solidFill>
                  <a:schemeClr val="bg2">
                    <a:lumMod val="2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Rising Edge </a:t>
            </a:r>
            <a:r>
              <a:rPr kumimoji="1" lang="en-US" altLang="ko-Kore-KR" sz="4000" dirty="0" err="1">
                <a:solidFill>
                  <a:schemeClr val="bg2">
                    <a:lumMod val="2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Timimg</a:t>
            </a:r>
            <a:r>
              <a:rPr kumimoji="1" lang="en-US" altLang="ko-Kore-KR" sz="4000" dirty="0">
                <a:solidFill>
                  <a:schemeClr val="bg2">
                    <a:lumMod val="2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Diagram</a:t>
            </a:r>
            <a:endParaRPr kumimoji="1" lang="ko-Kore-KR" altLang="en-US" sz="4000" dirty="0">
              <a:solidFill>
                <a:schemeClr val="bg2">
                  <a:lumMod val="25000"/>
                </a:schemeClr>
              </a:solidFill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E1DD30B2-C6B3-E344-B905-5EA0A148B9A5}"/>
              </a:ext>
            </a:extLst>
          </p:cNvPr>
          <p:cNvCxnSpPr>
            <a:cxnSpLocks/>
          </p:cNvCxnSpPr>
          <p:nvPr/>
        </p:nvCxnSpPr>
        <p:spPr>
          <a:xfrm>
            <a:off x="0" y="1530668"/>
            <a:ext cx="729234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Picture 5">
            <a:extLst>
              <a:ext uri="{FF2B5EF4-FFF2-40B4-BE49-F238E27FC236}">
                <a16:creationId xmlns:a16="http://schemas.microsoft.com/office/drawing/2014/main" id="{15ABFF40-1150-324C-9D60-47E0C2F64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27" y="2240934"/>
            <a:ext cx="8733543" cy="3917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867A4A5-3691-5C4A-A41C-368410FF8C59}"/>
              </a:ext>
            </a:extLst>
          </p:cNvPr>
          <p:cNvCxnSpPr/>
          <p:nvPr/>
        </p:nvCxnSpPr>
        <p:spPr>
          <a:xfrm>
            <a:off x="2169532" y="3454400"/>
            <a:ext cx="245327" cy="362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005440-6E30-4F40-AFB1-2B78446FB2D8}"/>
              </a:ext>
            </a:extLst>
          </p:cNvPr>
          <p:cNvCxnSpPr/>
          <p:nvPr/>
        </p:nvCxnSpPr>
        <p:spPr>
          <a:xfrm>
            <a:off x="3083932" y="3441699"/>
            <a:ext cx="245327" cy="362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1B890B9-B402-0841-A2E9-EE37CCCC5F76}"/>
              </a:ext>
            </a:extLst>
          </p:cNvPr>
          <p:cNvCxnSpPr/>
          <p:nvPr/>
        </p:nvCxnSpPr>
        <p:spPr>
          <a:xfrm>
            <a:off x="4036432" y="3441698"/>
            <a:ext cx="245327" cy="362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A0260C-0AF2-4245-B4E3-E6BA7D227D6C}"/>
              </a:ext>
            </a:extLst>
          </p:cNvPr>
          <p:cNvCxnSpPr/>
          <p:nvPr/>
        </p:nvCxnSpPr>
        <p:spPr>
          <a:xfrm>
            <a:off x="4976232" y="3428997"/>
            <a:ext cx="245327" cy="362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69AF84D-EF7B-2E43-8EFA-8EA36F0FC600}"/>
              </a:ext>
            </a:extLst>
          </p:cNvPr>
          <p:cNvCxnSpPr/>
          <p:nvPr/>
        </p:nvCxnSpPr>
        <p:spPr>
          <a:xfrm>
            <a:off x="5928732" y="3428996"/>
            <a:ext cx="245327" cy="362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4389301-9DB8-1D4C-8E43-206B477398D2}"/>
              </a:ext>
            </a:extLst>
          </p:cNvPr>
          <p:cNvCxnSpPr/>
          <p:nvPr/>
        </p:nvCxnSpPr>
        <p:spPr>
          <a:xfrm>
            <a:off x="6881232" y="3428995"/>
            <a:ext cx="245327" cy="362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828D461-3BF8-5C46-9470-8956E809A4F1}"/>
              </a:ext>
            </a:extLst>
          </p:cNvPr>
          <p:cNvCxnSpPr/>
          <p:nvPr/>
        </p:nvCxnSpPr>
        <p:spPr>
          <a:xfrm>
            <a:off x="7833732" y="3428994"/>
            <a:ext cx="245327" cy="362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0F67F87-2804-3241-B97B-AE71AB0C2DE8}"/>
              </a:ext>
            </a:extLst>
          </p:cNvPr>
          <p:cNvCxnSpPr/>
          <p:nvPr/>
        </p:nvCxnSpPr>
        <p:spPr>
          <a:xfrm>
            <a:off x="8786232" y="3428993"/>
            <a:ext cx="245327" cy="362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20DBCB2-8AD2-1045-A1F6-CB57C817915A}"/>
              </a:ext>
            </a:extLst>
          </p:cNvPr>
          <p:cNvSpPr txBox="1"/>
          <p:nvPr/>
        </p:nvSpPr>
        <p:spPr>
          <a:xfrm>
            <a:off x="642173" y="2994611"/>
            <a:ext cx="244175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ko-KR" altLang="en-US" b="1" dirty="0" err="1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상승엣지</a:t>
            </a:r>
            <a:r>
              <a:rPr kumimoji="1" lang="ko-KR" altLang="en-US" b="1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</a:t>
            </a:r>
            <a:r>
              <a:rPr kumimoji="1" lang="en-US" altLang="ko-KR" b="1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(</a:t>
            </a:r>
            <a:r>
              <a:rPr kumimoji="1" lang="ko-KR" altLang="en-US" b="1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</a:t>
            </a:r>
            <a:r>
              <a:rPr kumimoji="1" lang="en-US" altLang="ko-KR" b="1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Rising Edge)</a:t>
            </a:r>
            <a:endParaRPr kumimoji="1" lang="ko-Kore-KR" altLang="en-US" b="1" dirty="0"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57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93633-41B2-484C-9EA0-30438D57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000" dirty="0">
                <a:solidFill>
                  <a:schemeClr val="bg2">
                    <a:lumMod val="2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Rising Edge </a:t>
            </a:r>
            <a:r>
              <a:rPr kumimoji="1" lang="en-US" altLang="ko-Kore-KR" sz="4000" dirty="0" err="1">
                <a:solidFill>
                  <a:schemeClr val="bg2">
                    <a:lumMod val="2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Timimg</a:t>
            </a:r>
            <a:r>
              <a:rPr kumimoji="1" lang="en-US" altLang="ko-Kore-KR" sz="4000" dirty="0">
                <a:solidFill>
                  <a:schemeClr val="bg2">
                    <a:lumMod val="2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Diagram</a:t>
            </a:r>
            <a:endParaRPr kumimoji="1" lang="ko-Kore-KR" altLang="en-US" sz="4000" dirty="0">
              <a:solidFill>
                <a:schemeClr val="bg2">
                  <a:lumMod val="25000"/>
                </a:schemeClr>
              </a:solidFill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E1DD30B2-C6B3-E344-B905-5EA0A148B9A5}"/>
              </a:ext>
            </a:extLst>
          </p:cNvPr>
          <p:cNvCxnSpPr>
            <a:cxnSpLocks/>
          </p:cNvCxnSpPr>
          <p:nvPr/>
        </p:nvCxnSpPr>
        <p:spPr>
          <a:xfrm>
            <a:off x="0" y="1530668"/>
            <a:ext cx="729234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Picture 5">
            <a:extLst>
              <a:ext uri="{FF2B5EF4-FFF2-40B4-BE49-F238E27FC236}">
                <a16:creationId xmlns:a16="http://schemas.microsoft.com/office/drawing/2014/main" id="{15ABFF40-1150-324C-9D60-47E0C2F64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27" y="2240934"/>
            <a:ext cx="8733543" cy="3917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867A4A5-3691-5C4A-A41C-368410FF8C59}"/>
              </a:ext>
            </a:extLst>
          </p:cNvPr>
          <p:cNvCxnSpPr/>
          <p:nvPr/>
        </p:nvCxnSpPr>
        <p:spPr>
          <a:xfrm>
            <a:off x="2169532" y="3454400"/>
            <a:ext cx="245327" cy="362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005440-6E30-4F40-AFB1-2B78446FB2D8}"/>
              </a:ext>
            </a:extLst>
          </p:cNvPr>
          <p:cNvCxnSpPr/>
          <p:nvPr/>
        </p:nvCxnSpPr>
        <p:spPr>
          <a:xfrm>
            <a:off x="3083932" y="3441699"/>
            <a:ext cx="245327" cy="362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1B890B9-B402-0841-A2E9-EE37CCCC5F76}"/>
              </a:ext>
            </a:extLst>
          </p:cNvPr>
          <p:cNvCxnSpPr/>
          <p:nvPr/>
        </p:nvCxnSpPr>
        <p:spPr>
          <a:xfrm>
            <a:off x="4036432" y="3441698"/>
            <a:ext cx="245327" cy="362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A0260C-0AF2-4245-B4E3-E6BA7D227D6C}"/>
              </a:ext>
            </a:extLst>
          </p:cNvPr>
          <p:cNvCxnSpPr/>
          <p:nvPr/>
        </p:nvCxnSpPr>
        <p:spPr>
          <a:xfrm>
            <a:off x="4976232" y="3428997"/>
            <a:ext cx="245327" cy="362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69AF84D-EF7B-2E43-8EFA-8EA36F0FC600}"/>
              </a:ext>
            </a:extLst>
          </p:cNvPr>
          <p:cNvCxnSpPr/>
          <p:nvPr/>
        </p:nvCxnSpPr>
        <p:spPr>
          <a:xfrm>
            <a:off x="5928732" y="3428996"/>
            <a:ext cx="245327" cy="362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4389301-9DB8-1D4C-8E43-206B477398D2}"/>
              </a:ext>
            </a:extLst>
          </p:cNvPr>
          <p:cNvCxnSpPr/>
          <p:nvPr/>
        </p:nvCxnSpPr>
        <p:spPr>
          <a:xfrm>
            <a:off x="6881232" y="3428995"/>
            <a:ext cx="245327" cy="362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828D461-3BF8-5C46-9470-8956E809A4F1}"/>
              </a:ext>
            </a:extLst>
          </p:cNvPr>
          <p:cNvCxnSpPr/>
          <p:nvPr/>
        </p:nvCxnSpPr>
        <p:spPr>
          <a:xfrm>
            <a:off x="7833732" y="3428994"/>
            <a:ext cx="245327" cy="362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0F67F87-2804-3241-B97B-AE71AB0C2DE8}"/>
              </a:ext>
            </a:extLst>
          </p:cNvPr>
          <p:cNvCxnSpPr/>
          <p:nvPr/>
        </p:nvCxnSpPr>
        <p:spPr>
          <a:xfrm>
            <a:off x="8786232" y="3428993"/>
            <a:ext cx="245327" cy="362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13A3C9D-E07E-BA42-8104-B0FB4BFBA07B}"/>
              </a:ext>
            </a:extLst>
          </p:cNvPr>
          <p:cNvSpPr/>
          <p:nvPr/>
        </p:nvSpPr>
        <p:spPr>
          <a:xfrm>
            <a:off x="2212278" y="2438267"/>
            <a:ext cx="329581" cy="35229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D61970-516B-1B42-B9CB-F632F5E2A802}"/>
              </a:ext>
            </a:extLst>
          </p:cNvPr>
          <p:cNvSpPr txBox="1"/>
          <p:nvPr/>
        </p:nvSpPr>
        <p:spPr>
          <a:xfrm>
            <a:off x="2541859" y="6104255"/>
            <a:ext cx="68566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Rising Edge </a:t>
            </a:r>
            <a:r>
              <a:rPr kumimoji="1" lang="ko-Kore-KR" altLang="en-US" sz="22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상태일</a:t>
            </a:r>
            <a:r>
              <a:rPr kumimoji="1" lang="ko-KR" altLang="en-US" sz="22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때의 </a:t>
            </a:r>
            <a:r>
              <a:rPr kumimoji="1" lang="ko-KR" altLang="en-US" sz="2200" dirty="0" err="1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신호값을</a:t>
            </a:r>
            <a:r>
              <a:rPr kumimoji="1" lang="ko-KR" altLang="en-US" sz="22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확인하여 결과를 보낸다</a:t>
            </a:r>
            <a:r>
              <a:rPr kumimoji="1" lang="en-US" altLang="ko-KR" sz="22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.</a:t>
            </a:r>
            <a:endParaRPr kumimoji="1" lang="ko-Kore-KR" altLang="en-US" sz="2200" dirty="0"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76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0.07813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13 -0.00116 L 0.15625 0.00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25 0.00069 L 0.23334 -0.0011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34 -0.00116 L 0.30508 0.000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08 0.00069 L 0.38959 -0.001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959 -0.00116 L 0.46771 0.0006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771 0.00069 L 0.54584 0.0006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93633-41B2-484C-9EA0-30438D57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000" dirty="0" err="1">
                <a:solidFill>
                  <a:schemeClr val="bg2">
                    <a:lumMod val="2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Timimg</a:t>
            </a:r>
            <a:r>
              <a:rPr kumimoji="1" lang="en-US" altLang="ko-Kore-KR" sz="4000" dirty="0">
                <a:solidFill>
                  <a:schemeClr val="bg2">
                    <a:lumMod val="2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Diagram</a:t>
            </a:r>
            <a:endParaRPr kumimoji="1" lang="ko-Kore-KR" altLang="en-US" sz="4000" dirty="0">
              <a:solidFill>
                <a:schemeClr val="bg2">
                  <a:lumMod val="25000"/>
                </a:schemeClr>
              </a:solidFill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E1DD30B2-C6B3-E344-B905-5EA0A148B9A5}"/>
              </a:ext>
            </a:extLst>
          </p:cNvPr>
          <p:cNvCxnSpPr>
            <a:cxnSpLocks/>
          </p:cNvCxnSpPr>
          <p:nvPr/>
        </p:nvCxnSpPr>
        <p:spPr>
          <a:xfrm>
            <a:off x="0" y="1530668"/>
            <a:ext cx="729234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D4D20B6-B738-604D-AEA2-25FD21DAD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952026"/>
            <a:ext cx="9512300" cy="3850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B4DE0-AA1C-ED4F-B469-EBE838295B81}"/>
              </a:ext>
            </a:extLst>
          </p:cNvPr>
          <p:cNvSpPr txBox="1"/>
          <p:nvPr/>
        </p:nvSpPr>
        <p:spPr>
          <a:xfrm>
            <a:off x="2416403" y="6129450"/>
            <a:ext cx="785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실제 설계자는 여러가지 회로를 결합하여 사용하며 </a:t>
            </a:r>
            <a:r>
              <a:rPr kumimoji="1" lang="en-US" altLang="ko-KR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Diagram</a:t>
            </a:r>
            <a:r>
              <a:rPr kumimoji="1" lang="ko-KR" altLang="en-US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을 보고 예측할 수 있다</a:t>
            </a:r>
            <a:r>
              <a:rPr kumimoji="1" lang="en-US" altLang="ko-KR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.</a:t>
            </a:r>
            <a:endParaRPr kumimoji="1" lang="ko-Kore-KR" altLang="en-US" dirty="0">
              <a:latin typeface="12LotteMartDreamMedium" panose="02020603020101020101" pitchFamily="18" charset="-127"/>
              <a:ea typeface="12LotteMartDream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48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93633-41B2-484C-9EA0-30438D57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000" dirty="0" err="1">
                <a:solidFill>
                  <a:schemeClr val="bg2">
                    <a:lumMod val="2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Timimg</a:t>
            </a:r>
            <a:r>
              <a:rPr kumimoji="1" lang="en-US" altLang="ko-Kore-KR" sz="4000" dirty="0">
                <a:solidFill>
                  <a:schemeClr val="bg2">
                    <a:lumMod val="25000"/>
                  </a:schemeClr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Diagram</a:t>
            </a:r>
            <a:endParaRPr kumimoji="1" lang="ko-Kore-KR" altLang="en-US" sz="4000" dirty="0">
              <a:solidFill>
                <a:schemeClr val="bg2">
                  <a:lumMod val="25000"/>
                </a:schemeClr>
              </a:solidFill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E1DD30B2-C6B3-E344-B905-5EA0A148B9A5}"/>
              </a:ext>
            </a:extLst>
          </p:cNvPr>
          <p:cNvCxnSpPr>
            <a:cxnSpLocks/>
          </p:cNvCxnSpPr>
          <p:nvPr/>
        </p:nvCxnSpPr>
        <p:spPr>
          <a:xfrm>
            <a:off x="0" y="1530668"/>
            <a:ext cx="729234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D4A8983-75C8-DA4B-B1E1-B93440C13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39" y="1690688"/>
            <a:ext cx="3225931" cy="4521191"/>
          </a:xfrm>
          <a:prstGeom prst="rect">
            <a:avLst/>
          </a:prstGeom>
        </p:spPr>
      </p:pic>
      <p:pic>
        <p:nvPicPr>
          <p:cNvPr id="9" name="그림 8" descr="키보드, 전자기기이(가) 표시된 사진&#10;&#10;자동 생성된 설명">
            <a:extLst>
              <a:ext uri="{FF2B5EF4-FFF2-40B4-BE49-F238E27FC236}">
                <a16:creationId xmlns:a16="http://schemas.microsoft.com/office/drawing/2014/main" id="{FDD4CD8C-DAC5-0B42-9C44-59F04DED4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2858761"/>
            <a:ext cx="7486650" cy="2468571"/>
          </a:xfrm>
          <a:prstGeom prst="rect">
            <a:avLst/>
          </a:prstGeom>
        </p:spPr>
      </p:pic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222FEC82-6A5A-BC4A-A488-91CC815CA5B6}"/>
              </a:ext>
            </a:extLst>
          </p:cNvPr>
          <p:cNvSpPr/>
          <p:nvPr/>
        </p:nvSpPr>
        <p:spPr>
          <a:xfrm>
            <a:off x="3886200" y="4093046"/>
            <a:ext cx="590550" cy="33925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327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322</Words>
  <Application>Microsoft Macintosh PowerPoint</Application>
  <PresentationFormat>와이드스크린</PresentationFormat>
  <Paragraphs>61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12LotteMartDreamBold</vt:lpstr>
      <vt:lpstr>12LotteMartDreamMedium</vt:lpstr>
      <vt:lpstr>Arial</vt:lpstr>
      <vt:lpstr>Calibri</vt:lpstr>
      <vt:lpstr>Calibri Light</vt:lpstr>
      <vt:lpstr>Office 테마</vt:lpstr>
      <vt:lpstr>Timing Diagram, Package Diagram</vt:lpstr>
      <vt:lpstr>INDEX</vt:lpstr>
      <vt:lpstr>Timimg Diagram</vt:lpstr>
      <vt:lpstr>AND Gate Timing Diagram</vt:lpstr>
      <vt:lpstr>Rising Edge Timimg Diagram</vt:lpstr>
      <vt:lpstr>Rising Edge Timimg Diagram</vt:lpstr>
      <vt:lpstr>Rising Edge Timimg Diagram</vt:lpstr>
      <vt:lpstr>Timimg Diagram</vt:lpstr>
      <vt:lpstr>Timimg Diagram</vt:lpstr>
      <vt:lpstr>Package Diagram</vt:lpstr>
      <vt:lpstr>Package Diagram 관계</vt:lpstr>
      <vt:lpstr>Package Diagram 관계</vt:lpstr>
      <vt:lpstr>Package Diagram</vt:lpstr>
      <vt:lpstr>Package Diagram 종속</vt:lpstr>
      <vt:lpstr>Package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Timing Diagram, Package Diagram</dc:title>
  <dc:creator>박 병제</dc:creator>
  <cp:lastModifiedBy>박 병제</cp:lastModifiedBy>
  <cp:revision>7</cp:revision>
  <dcterms:created xsi:type="dcterms:W3CDTF">2021-09-02T09:40:39Z</dcterms:created>
  <dcterms:modified xsi:type="dcterms:W3CDTF">2021-09-06T06:33:39Z</dcterms:modified>
</cp:coreProperties>
</file>