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30"/>
  </p:notesMasterIdLst>
  <p:sldIdLst>
    <p:sldId id="256" r:id="rId2"/>
    <p:sldId id="257" r:id="rId3"/>
    <p:sldId id="258" r:id="rId4"/>
    <p:sldId id="304" r:id="rId5"/>
    <p:sldId id="259" r:id="rId6"/>
    <p:sldId id="305" r:id="rId7"/>
    <p:sldId id="260" r:id="rId8"/>
    <p:sldId id="307" r:id="rId9"/>
    <p:sldId id="262" r:id="rId10"/>
    <p:sldId id="263" r:id="rId11"/>
    <p:sldId id="264" r:id="rId12"/>
    <p:sldId id="274" r:id="rId13"/>
    <p:sldId id="265" r:id="rId14"/>
    <p:sldId id="275" r:id="rId15"/>
    <p:sldId id="276" r:id="rId16"/>
    <p:sldId id="277" r:id="rId17"/>
    <p:sldId id="278" r:id="rId18"/>
    <p:sldId id="279" r:id="rId19"/>
    <p:sldId id="266" r:id="rId20"/>
    <p:sldId id="267" r:id="rId21"/>
    <p:sldId id="268" r:id="rId22"/>
    <p:sldId id="269" r:id="rId23"/>
    <p:sldId id="308" r:id="rId24"/>
    <p:sldId id="270" r:id="rId25"/>
    <p:sldId id="271" r:id="rId26"/>
    <p:sldId id="272" r:id="rId27"/>
    <p:sldId id="309" r:id="rId28"/>
    <p:sldId id="31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3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86EB55A-D8E4-4A66-8E5A-C34D8BC1693A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6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6">
          <a:shade val="40000"/>
        </a:schemeClr>
      </a:tcTxStyle>
      <a:tcStyle>
        <a:tcBdr/>
        <a:fill>
          <a:solidFill>
            <a:schemeClr val="accent6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/>
    <p:restoredTop sz="82561" autoAdjust="0"/>
  </p:normalViewPr>
  <p:slideViewPr>
    <p:cSldViewPr snapToGrid="0" showGuides="1">
      <p:cViewPr varScale="1">
        <p:scale>
          <a:sx n="94" d="100"/>
          <a:sy n="94" d="100"/>
        </p:scale>
        <p:origin x="1230" y="84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28C1A81-44A0-4711-B193-CEDE82D1F0E6}" type="datetime1">
              <a:rPr lang="ko-KR" altLang="en-US"/>
              <a:pPr lvl="0">
                <a:defRPr/>
              </a:pPr>
              <a:t>2021-09-06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E08A132-9903-4F3E-9463-9AB75ED53CF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Class, Object diagram</a:t>
            </a:r>
            <a:r>
              <a:rPr lang="ko-KR" altLang="en-US" dirty="0"/>
              <a:t>에 대해 설명할 </a:t>
            </a:r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ko-KR" altLang="en-US" dirty="0" err="1"/>
              <a:t>임재혁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08A132-9903-4F3E-9463-9AB75ED53CFA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473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08A132-9903-4F3E-9463-9AB75ED53CFA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      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부모 클래스와 자식 클래스 간의 상속 관계를 나타냄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      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상속은 부모 클래스의 필드 및 메서드를 사용하며 구체화해 필드 및 메서드를 추가하거나 필요에 따라 메서드를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오버라이딩하여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재정의함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08A132-9903-4F3E-9463-9AB75ED53CFA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690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      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실체화는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명세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정의만 있는 메서드를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오버라이딩하여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실제 기능으로 구현하는 것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      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인터페이스의 메소드를 구체화 하는 것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08A132-9903-4F3E-9463-9AB75ED53CFA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793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UML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가장 많이 사용되는 관계로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어떤 클래스가 다른 클래스를 참조하는 것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뜻함</a:t>
            </a:r>
            <a:endParaRPr lang="en-US" altLang="ko-KR" b="0" i="0" dirty="0">
              <a:solidFill>
                <a:srgbClr val="555555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위의 예로는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클래스가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Schedule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클래스를 참조하고 사용한다고 볼 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08A132-9903-4F3E-9463-9AB75ED53CFA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86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      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연관은 다른 객체의 참조를 가지는 필드를 의미함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      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의존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다른 것은 클래스가 다른 클래스를 소유하고 있다는 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      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화살표가 없는 선은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Adress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User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소유할 수도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반대가 될 수도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둘 다일 수도 있다는 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      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화살표 옆에 붙은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-addresses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roleName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역할명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나타내며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어떤 역할을 가지고 있는지 의미한다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08A132-9903-4F3E-9463-9AB75ED53CFA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6066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클래스들 사이에 전체 또는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부분같은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관계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멤버변수로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갖고있지만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new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직접 하지않는 관계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08A132-9903-4F3E-9463-9AB75ED53CFA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8861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https://gmlwjd9405.github.io/2018/07/04/class-diagram.html</a:t>
            </a:r>
          </a:p>
          <a:p>
            <a:pPr lvl="0">
              <a:defRPr/>
            </a:pPr>
            <a:r>
              <a:rPr lang="en-US" altLang="ko-KR"/>
              <a:t>https://blog.naver.com/he1000/220725205602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08A132-9903-4F3E-9463-9AB75ED53CFA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08A132-9903-4F3E-9463-9AB75ED53CFA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18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08A132-9903-4F3E-9463-9AB75ED53CFA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66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그림에서는 아래쪽 속성 = 값이 </a:t>
            </a:r>
            <a:r>
              <a:rPr lang="ko-KR" altLang="en-US" dirty="0" err="1"/>
              <a:t>생략되어있습니다</a:t>
            </a:r>
            <a:r>
              <a:rPr lang="ko-KR" altLang="en-US" dirty="0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08A132-9903-4F3E-9463-9AB75ED53CFA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</a:t>
            </a:r>
            <a:r>
              <a:rPr lang="en-US" altLang="ko-KR" dirty="0"/>
              <a:t>UML, Class Diagram, Object diagram </a:t>
            </a:r>
            <a:r>
              <a:rPr lang="ko-KR" altLang="en-US" dirty="0"/>
              <a:t>에 대해서 알아볼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08A132-9903-4F3E-9463-9AB75ED53CFA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742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08A132-9903-4F3E-9463-9AB75ED53CFA}" type="slidenum">
              <a:rPr lang="ko-KR" altLang="en-US" smtClean="0"/>
              <a:pPr lvl="0"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066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08A132-9903-4F3E-9463-9AB75ED53CFA}" type="slidenum">
              <a:rPr lang="ko-KR" altLang="en-US" smtClean="0"/>
              <a:pPr lvl="0"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02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/>
              <a:t>첫번째로 </a:t>
            </a:r>
            <a:r>
              <a:rPr lang="en-US" altLang="ko-KR" dirty="0"/>
              <a:t>UML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08A132-9903-4F3E-9463-9AB75ED53CFA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은 어떻게 소프트웨어 </a:t>
            </a:r>
            <a:r>
              <a:rPr lang="ko-KR" altLang="en-US" dirty="0" err="1"/>
              <a:t>아키텍쳐를</a:t>
            </a:r>
            <a:r>
              <a:rPr lang="ko-KR" altLang="en-US" dirty="0"/>
              <a:t> 그릴지에 대한 의문에서 시작합니다</a:t>
            </a:r>
            <a:r>
              <a:rPr lang="en-US" altLang="ko-KR" dirty="0"/>
              <a:t>. 1990</a:t>
            </a:r>
            <a:r>
              <a:rPr lang="ko-KR" altLang="en-US" dirty="0"/>
              <a:t>년대 객체지향 설계에 대해 부치</a:t>
            </a:r>
            <a:r>
              <a:rPr lang="en-US" altLang="ko-KR" dirty="0"/>
              <a:t>, </a:t>
            </a:r>
            <a:r>
              <a:rPr lang="ko-KR" altLang="en-US" dirty="0" err="1"/>
              <a:t>럼바우</a:t>
            </a:r>
            <a:r>
              <a:rPr lang="en-US" altLang="ko-KR" dirty="0"/>
              <a:t>, </a:t>
            </a:r>
            <a:r>
              <a:rPr lang="ko-KR" altLang="en-US" dirty="0" err="1"/>
              <a:t>야콥슨</a:t>
            </a:r>
            <a:r>
              <a:rPr lang="ko-KR" altLang="en-US" dirty="0"/>
              <a:t> 세명이 기준을 만들게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08A132-9903-4F3E-9463-9AB75ED53CFA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693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08A132-9903-4F3E-9463-9AB75ED53CFA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08A132-9903-4F3E-9463-9AB75ED53CFA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342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08A132-9903-4F3E-9463-9AB75ED53CFA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클래스 다이어그램을 적용한 분석설계는 객체 지향 프로그래밍에 가장 가깝고 효과적인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08A132-9903-4F3E-9463-9AB75ED53CFA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r>
              <a:rPr lang="ko-KR" altLang="en-US" dirty="0"/>
              <a:t> 표기 예시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https://www.nextree.co.kr/p6753/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E08A132-9903-4F3E-9463-9AB75ED53CFA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12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00A10-C65B-4582-B5D4-24A29E561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ADB5D-9246-49FD-8A52-BC7A8169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19607-49A7-44A0-8744-F2605B86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D9DDF-5E8A-4133-8DCB-002E283B4728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B094F-0F19-47DC-B51B-F0324814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E6869-EE87-4E9C-81A4-4527F3CCB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95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3705B-459D-4F3E-A045-E1002C4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1D24FB-0973-4974-95C1-0EAA2F19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CC95F-C804-4132-B324-CC89C963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41EE-501D-461A-9F47-932B50E19B75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A6E3D-A787-454C-B433-9053C18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49181-E770-4CD9-8DFE-B3F14F16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41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4F30-672E-42CB-BC78-487C85E72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3BB6D-3767-4A9A-941F-1F229EF67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D5A74F-43E9-4042-8465-2E14BBB1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DEAAB-983F-409B-B1DE-C13D45B1A700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8E29D-C9F4-40BD-9172-A7965414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62DBFF-BA66-4A86-A706-F4E3206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2FAA5-F5D0-4093-BBA5-CD80C186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AD3B9-9C2F-4B29-A060-3E36B915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0002E-2305-4EC5-9C5A-A977D7B2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45FF2-AA07-45B9-A3A3-8F248E03EC8A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18606-F579-48B5-A59B-0C68B055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5012D-9860-4895-89D8-1CC627E5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33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224E2-918D-4F7E-9870-42932F3F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32F707-391B-49D6-A1A2-15D5A1595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FA0D8-69CA-457A-9280-FDF69227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CB10-4D88-4F80-B133-AAFD14209701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51D4F-AA80-4C40-91B3-2A022695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CF20F-28B0-42D0-954E-C37AE977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E38BB-582C-40A5-8641-6FA0E3D1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CF9C2-1537-4303-A3CE-16E809F89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7108E2-AF71-4346-8E41-16740503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CACEB-E99F-48C0-94CB-81909F49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59B9-4942-48C4-8D02-E341205176C1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5645C-0BC9-4D62-B46A-49F233838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086980-6520-4F49-80AD-803A825E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3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CE083-FED7-4138-A583-8A5DA71D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5116A-C564-4B1B-8A1D-3C09ABA31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1FE990-16D9-4DF3-9B27-6E8B85EE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B254D-4BB4-4EA0-BCEB-4BC3B036C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B1520C-6CAF-4CFD-B77A-F0D0AF80B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D32254-73D8-43C7-BA3A-97157DDE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E9772-E210-4237-94D3-895F18852A8D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F21F92-683C-43D1-9354-D24A7F0D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E0F1D-CA62-49E0-9ECA-FB9289CD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12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B11BD-3930-44CB-92AA-B7CA9648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F70823-BFC8-40FC-B6FC-98003DE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D155-0DB3-4398-88A1-BC6501FB8ECF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87337-73E0-468F-ACB2-648D6986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032DC-0203-4A3B-8DD9-AF3B1B6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8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FBA9C-B26A-4FF1-98A8-30536809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8E0E-BD76-4E11-B13C-A9ACDB6F8FC8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FE30C-D37B-40AD-BCCF-3CAF1DB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845E5-D04C-42C2-B2BF-825CDCC0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743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F31E8-B379-47A5-9B29-03D429AA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944B5-5009-475E-8C80-B5CDFC34B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B0050-989C-465D-8C14-87FA763E4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38039-8CE2-42CF-9125-A32CA77A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7D5DE-53FC-4FBD-841F-1145A3E24F2B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81404-0B1B-46D9-B801-ED8354EE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7D291-D604-44A4-A417-9D2C3201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48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C2B8C-D6A2-433F-90B6-7C5DF57E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E8BFEA-DF07-4111-838B-712BBC97C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340A-1375-4D4F-9BDF-9020B203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66370A-DF48-4C5B-8F1A-14039EF8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AE8A-E4D9-4FFB-A21D-A29ACE646D94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64D4D7-7CB6-4133-9EBD-86FDB3CE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DBE2A0-99D3-4016-B648-751C510E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53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525C34-9ABD-4A5F-940A-38C1DF0E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BD092-0C79-404B-BCF7-AB6EC679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061468-CA63-4833-9180-4A0D54D79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553DE-FF6E-4540-8EE5-F29F851DCF8D}" type="datetime1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4674C-8B1B-47B6-B9B3-D63837621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B107-0359-4ED4-B77A-E1274C87B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572D-DCC5-4511-A3D5-618DAD617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7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10735C-E88D-490F-B3C1-30B3BE73F7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CE6D2-4747-4B13-B901-C0D448EC8D84}"/>
              </a:ext>
            </a:extLst>
          </p:cNvPr>
          <p:cNvSpPr txBox="1"/>
          <p:nvPr/>
        </p:nvSpPr>
        <p:spPr>
          <a:xfrm>
            <a:off x="1751220" y="3306030"/>
            <a:ext cx="86895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1"/>
                </a:solidFill>
                <a:latin typeface="+mj-lt"/>
              </a:rPr>
              <a:t>Class,</a:t>
            </a:r>
            <a:r>
              <a:rPr lang="ko-KR" altLang="en-US" sz="6000" b="1" spc="-3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sz="6000" b="1" spc="-300" dirty="0">
                <a:solidFill>
                  <a:schemeClr val="accent1"/>
                </a:solidFill>
                <a:latin typeface="+mj-lt"/>
              </a:rPr>
              <a:t>Object</a:t>
            </a:r>
            <a:r>
              <a:rPr lang="ko-KR" altLang="en-US" sz="6000" b="1" spc="-300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en-US" altLang="ko-KR" sz="6000" b="1" spc="-300" dirty="0">
                <a:solidFill>
                  <a:schemeClr val="accent1"/>
                </a:solidFill>
                <a:latin typeface="+mj-lt"/>
              </a:rPr>
              <a:t>diagram</a:t>
            </a:r>
            <a:endParaRPr lang="ko-KR" altLang="en-US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ADE8F7E-E602-454D-9005-3DC5C24B248D}"/>
              </a:ext>
            </a:extLst>
          </p:cNvPr>
          <p:cNvSpPr/>
          <p:nvPr/>
        </p:nvSpPr>
        <p:spPr>
          <a:xfrm>
            <a:off x="838200" y="2311400"/>
            <a:ext cx="10528300" cy="2235200"/>
          </a:xfrm>
          <a:prstGeom prst="bracketPair">
            <a:avLst>
              <a:gd name="adj" fmla="val 12122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AC0067-6DCF-4092-97C1-CA15D746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98041F-D456-4F98-B2A2-951F25C2FEB8}"/>
              </a:ext>
            </a:extLst>
          </p:cNvPr>
          <p:cNvSpPr txBox="1"/>
          <p:nvPr/>
        </p:nvSpPr>
        <p:spPr>
          <a:xfrm>
            <a:off x="4693223" y="2413337"/>
            <a:ext cx="2805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spc="-300" dirty="0">
                <a:solidFill>
                  <a:schemeClr val="accent1"/>
                </a:solidFill>
                <a:latin typeface="+mj-lt"/>
              </a:rPr>
              <a:t>UML</a:t>
            </a:r>
            <a:endParaRPr lang="ko-KR" altLang="en-US" sz="6000" b="1" spc="-3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09C741-E304-48DC-8F23-AB187514FE71}"/>
              </a:ext>
            </a:extLst>
          </p:cNvPr>
          <p:cNvSpPr/>
          <p:nvPr/>
        </p:nvSpPr>
        <p:spPr>
          <a:xfrm>
            <a:off x="10044344" y="4787900"/>
            <a:ext cx="1309456" cy="1828800"/>
          </a:xfrm>
          <a:prstGeom prst="roundRect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  <a:ea typeface="휴먼매직체" panose="02030504000101010101" pitchFamily="18" charset="-127"/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  <a:ea typeface="휴먼매직체" panose="02030504000101010101" pitchFamily="18" charset="-127"/>
              </a:rPr>
              <a:t>조</a:t>
            </a:r>
            <a:endParaRPr lang="en-US" altLang="ko-KR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  <a:ea typeface="휴먼매직체" panose="02030504000101010101" pitchFamily="18" charset="-127"/>
              </a:rPr>
              <a:t>김제민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  <a:ea typeface="휴먼매직체" panose="02030504000101010101" pitchFamily="18" charset="-127"/>
              </a:rPr>
              <a:t>박수오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  <a:ea typeface="휴먼매직체" panose="02030504000101010101" pitchFamily="18" charset="-127"/>
              </a:rPr>
              <a:t>윤현조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  <a:ea typeface="휴먼매직체" panose="02030504000101010101" pitchFamily="18" charset="-127"/>
            </a:endParaRPr>
          </a:p>
          <a:p>
            <a:pPr algn="ctr"/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  <a:ea typeface="휴먼매직체" panose="02030504000101010101" pitchFamily="18" charset="-127"/>
              </a:rPr>
              <a:t>임재혁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69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287FAB-58A5-4CFE-A1C9-D1590CC97F08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F6B4-815A-420B-9F76-7BAF03614D69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 diagram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A41C9-E7CF-473E-BE8E-8577E33B09A2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0ADE0-BD4B-48DD-87A6-FFC38F52BD60}"/>
              </a:ext>
            </a:extLst>
          </p:cNvPr>
          <p:cNvSpPr txBox="1"/>
          <p:nvPr/>
        </p:nvSpPr>
        <p:spPr>
          <a:xfrm>
            <a:off x="336885" y="10845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📌 </a:t>
            </a:r>
            <a:r>
              <a:rPr lang="en-US" altLang="ko-KR" sz="2800" b="1" i="0" dirty="0">
                <a:solidFill>
                  <a:srgbClr val="222426"/>
                </a:solidFill>
                <a:effectLst/>
                <a:latin typeface="-apple-system"/>
              </a:rPr>
              <a:t>Class Diagram</a:t>
            </a:r>
            <a:r>
              <a:rPr lang="ko-KR" altLang="en-US" sz="2800" b="1" i="0" dirty="0">
                <a:solidFill>
                  <a:srgbClr val="222426"/>
                </a:solidFill>
                <a:effectLst/>
                <a:latin typeface="-apple-system"/>
              </a:rPr>
              <a:t>의 정의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48803-A090-405E-A4A4-11E1316A6B98}"/>
              </a:ext>
            </a:extLst>
          </p:cNvPr>
          <p:cNvSpPr txBox="1"/>
          <p:nvPr/>
        </p:nvSpPr>
        <p:spPr>
          <a:xfrm>
            <a:off x="828896" y="2305615"/>
            <a:ext cx="1120797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800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시스템에서 사용되는 클래스를 정의하고</a:t>
            </a:r>
            <a:r>
              <a:rPr lang="en-US" altLang="ko-KR" sz="2800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</a:t>
            </a:r>
          </a:p>
          <a:p>
            <a:pPr algn="l"/>
            <a:r>
              <a:rPr lang="en-US" altLang="ko-KR" sz="2800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br>
              <a:rPr lang="en-US" altLang="ko-KR" sz="2800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</a:br>
            <a:r>
              <a:rPr lang="ko-KR" altLang="en-US" sz="2800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그들 간에 존재하는 관계를 다양한 방식으로 표현</a:t>
            </a:r>
            <a:endParaRPr lang="en-US" altLang="ko-KR" sz="2800" dirty="0">
              <a:solidFill>
                <a:srgbClr val="22242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/>
            <a:endParaRPr lang="en-US" altLang="ko-KR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/>
            <a:r>
              <a:rPr lang="ko-KR" altLang="en-US" sz="2800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즉</a:t>
            </a:r>
            <a:r>
              <a:rPr lang="en-US" altLang="ko-KR" sz="2800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2800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시스템의 구현될 모습을 정의</a:t>
            </a:r>
            <a:endParaRPr lang="en-US" altLang="ko-KR" sz="2800" dirty="0">
              <a:solidFill>
                <a:srgbClr val="22242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3D65F9-661A-4F1E-97FC-4E40ACA8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81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287FAB-58A5-4CFE-A1C9-D1590CC97F08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F6B4-815A-420B-9F76-7BAF03614D69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 diagram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A41C9-E7CF-473E-BE8E-8577E33B09A2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8E6DA-A14C-4BD7-9319-8722B43ADC9D}"/>
              </a:ext>
            </a:extLst>
          </p:cNvPr>
          <p:cNvSpPr txBox="1"/>
          <p:nvPr/>
        </p:nvSpPr>
        <p:spPr>
          <a:xfrm>
            <a:off x="336885" y="10845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📌 </a:t>
            </a:r>
            <a:r>
              <a:rPr lang="en-US" altLang="ko-KR" sz="2800" b="1" dirty="0">
                <a:solidFill>
                  <a:srgbClr val="222426"/>
                </a:solidFill>
                <a:latin typeface="-apple-system"/>
              </a:rPr>
              <a:t>Class</a:t>
            </a:r>
            <a:r>
              <a:rPr lang="ko-KR" altLang="en-US" sz="2800" b="1" dirty="0">
                <a:solidFill>
                  <a:srgbClr val="222426"/>
                </a:solidFill>
                <a:latin typeface="-apple-system"/>
              </a:rPr>
              <a:t> </a:t>
            </a:r>
            <a:r>
              <a:rPr lang="en-US" altLang="ko-KR" sz="2800" b="1" dirty="0">
                <a:solidFill>
                  <a:srgbClr val="222426"/>
                </a:solidFill>
                <a:latin typeface="-apple-system"/>
              </a:rPr>
              <a:t>Diagram</a:t>
            </a:r>
            <a:r>
              <a:rPr lang="ko-KR" altLang="en-US" sz="2800" b="1" dirty="0">
                <a:solidFill>
                  <a:srgbClr val="222426"/>
                </a:solidFill>
                <a:latin typeface="-apple-system"/>
              </a:rPr>
              <a:t> 작성 목적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9DB1D-798C-408B-847C-39005DC709B5}"/>
              </a:ext>
            </a:extLst>
          </p:cNvPr>
          <p:cNvSpPr txBox="1"/>
          <p:nvPr/>
        </p:nvSpPr>
        <p:spPr>
          <a:xfrm>
            <a:off x="839645" y="2160273"/>
            <a:ext cx="110154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클래스를 식별하고 그 관계를 정의하는 유용한 방식을 제공</a:t>
            </a:r>
            <a:endParaRPr lang="en-US" altLang="ko-KR" sz="2800" dirty="0">
              <a:solidFill>
                <a:srgbClr val="22242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클래스의 오퍼레이션과 속성을 상세히 정의함으로써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, SW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시스템을 설계하는 작업을 쉽게 수행하는데 도움</a:t>
            </a:r>
            <a:endParaRPr lang="en-US" altLang="ko-KR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53094-8508-482C-BDF4-A77F4DF2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610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287FAB-58A5-4CFE-A1C9-D1590CC97F08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F6B4-815A-420B-9F76-7BAF03614D69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 diagram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A41C9-E7CF-473E-BE8E-8577E33B09A2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8E6DA-A14C-4BD7-9319-8722B43ADC9D}"/>
              </a:ext>
            </a:extLst>
          </p:cNvPr>
          <p:cNvSpPr txBox="1"/>
          <p:nvPr/>
        </p:nvSpPr>
        <p:spPr>
          <a:xfrm>
            <a:off x="336885" y="10845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📌 </a:t>
            </a:r>
            <a:r>
              <a:rPr lang="en-US" altLang="ko-KR" sz="2800" b="1" dirty="0">
                <a:solidFill>
                  <a:srgbClr val="222426"/>
                </a:solidFill>
                <a:latin typeface="-apple-system"/>
              </a:rPr>
              <a:t>Class</a:t>
            </a:r>
            <a:r>
              <a:rPr lang="ko-KR" altLang="en-US" sz="2800" b="1" dirty="0">
                <a:solidFill>
                  <a:srgbClr val="222426"/>
                </a:solidFill>
                <a:latin typeface="-apple-system"/>
              </a:rPr>
              <a:t> </a:t>
            </a:r>
            <a:r>
              <a:rPr lang="en-US" altLang="ko-KR" sz="2800" b="1" dirty="0">
                <a:solidFill>
                  <a:srgbClr val="222426"/>
                </a:solidFill>
                <a:latin typeface="-apple-system"/>
              </a:rPr>
              <a:t>Diagram</a:t>
            </a:r>
            <a:r>
              <a:rPr lang="ko-KR" altLang="en-US" sz="2800" b="1" dirty="0">
                <a:solidFill>
                  <a:srgbClr val="222426"/>
                </a:solidFill>
                <a:latin typeface="-apple-system"/>
              </a:rPr>
              <a:t> 예시</a:t>
            </a:r>
            <a:endParaRPr lang="ko-KR" altLang="en-US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8BBD9D-9374-491C-A450-DFEFBDCE0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45" y="1735400"/>
            <a:ext cx="10646407" cy="44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C3937676-BDB2-4790-B8B2-A85B2D3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19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287FAB-58A5-4CFE-A1C9-D1590CC97F08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F6B4-815A-420B-9F76-7BAF03614D69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 diagram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A41C9-E7CF-473E-BE8E-8577E33B09A2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93C7D-BADA-4167-BACB-E8EDBB8CF31F}"/>
              </a:ext>
            </a:extLst>
          </p:cNvPr>
          <p:cNvSpPr txBox="1"/>
          <p:nvPr/>
        </p:nvSpPr>
        <p:spPr>
          <a:xfrm>
            <a:off x="336885" y="10845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📌 </a:t>
            </a:r>
            <a:r>
              <a:rPr lang="en-US" altLang="ko-KR" sz="2800" b="1" i="0" dirty="0">
                <a:solidFill>
                  <a:srgbClr val="222426"/>
                </a:solidFill>
                <a:effectLst/>
                <a:latin typeface="-apple-system"/>
              </a:rPr>
              <a:t>Class Diagram</a:t>
            </a:r>
            <a:r>
              <a:rPr lang="ko-KR" altLang="en-US" sz="2800" b="1" i="0" dirty="0">
                <a:solidFill>
                  <a:srgbClr val="222426"/>
                </a:solidFill>
                <a:effectLst/>
                <a:latin typeface="-apple-system"/>
              </a:rPr>
              <a:t>의 관계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EF400-19D5-4CC0-B480-5EC48E958FC1}"/>
              </a:ext>
            </a:extLst>
          </p:cNvPr>
          <p:cNvSpPr txBox="1"/>
          <p:nvPr/>
        </p:nvSpPr>
        <p:spPr>
          <a:xfrm>
            <a:off x="839645" y="1735400"/>
            <a:ext cx="676431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●  일반화 관계</a:t>
            </a:r>
            <a:endParaRPr lang="en-US" altLang="ko-KR" dirty="0">
              <a:solidFill>
                <a:srgbClr val="22242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800100" lvl="1" indent="-342900">
              <a:buFontTx/>
              <a:buChar char="-"/>
            </a:pPr>
            <a:r>
              <a:rPr lang="ko-KR" altLang="en-US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상속관계</a:t>
            </a:r>
            <a:endParaRPr lang="en-US" altLang="ko-KR" dirty="0">
              <a:solidFill>
                <a:srgbClr val="22242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rgbClr val="22242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●  실체화 관계</a:t>
            </a:r>
            <a:r>
              <a:rPr lang="en-US" altLang="ko-KR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(</a:t>
            </a:r>
            <a:r>
              <a:rPr lang="ko-KR" altLang="en-US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인터페이스</a:t>
            </a:r>
            <a:r>
              <a:rPr lang="en-US" altLang="ko-KR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)</a:t>
            </a:r>
          </a:p>
          <a:p>
            <a:pPr marL="800100" lvl="1" indent="-342900">
              <a:buFontTx/>
              <a:buChar char="-"/>
            </a:pPr>
            <a:r>
              <a:rPr lang="ko-KR" altLang="en-US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인터페이스와 클래스들 사이의 관계</a:t>
            </a:r>
            <a:endParaRPr lang="en-US" altLang="ko-KR" dirty="0">
              <a:solidFill>
                <a:srgbClr val="22242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800100" lvl="1" indent="-342900">
              <a:buFontTx/>
              <a:buChar char="-"/>
            </a:pPr>
            <a:endParaRPr lang="en-US" altLang="ko-KR" dirty="0">
              <a:solidFill>
                <a:srgbClr val="22242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ko-KR" altLang="en-US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●  의존 관계</a:t>
            </a:r>
            <a:endParaRPr lang="en-US" altLang="ko-KR" dirty="0">
              <a:solidFill>
                <a:srgbClr val="22242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짧은 시간 동안 이용하는 관계</a:t>
            </a:r>
            <a:endParaRPr lang="en-US" altLang="ko-KR" dirty="0">
              <a:solidFill>
                <a:srgbClr val="22242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22242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/>
            <a:r>
              <a:rPr lang="ko-KR" altLang="en-US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●  연관관계</a:t>
            </a:r>
            <a:endParaRPr lang="en-US" altLang="ko-KR" dirty="0">
              <a:solidFill>
                <a:srgbClr val="22242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개념상 서로 연결</a:t>
            </a:r>
            <a:endParaRPr lang="en-US" altLang="ko-KR" dirty="0">
              <a:solidFill>
                <a:srgbClr val="22242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rgbClr val="22242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/>
            <a:r>
              <a:rPr lang="ko-KR" altLang="en-US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● 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집합관계</a:t>
            </a:r>
            <a:endParaRPr lang="en-US" altLang="ko-KR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lvl="1"/>
            <a:r>
              <a:rPr lang="en-US" altLang="ko-KR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집합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독립적</a:t>
            </a:r>
            <a:endParaRPr lang="en-US" altLang="ko-KR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lvl="1"/>
            <a:r>
              <a:rPr lang="en-US" altLang="ko-KR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- </a:t>
            </a:r>
            <a:r>
              <a:rPr lang="ko-KR" altLang="en-US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합성 </a:t>
            </a:r>
            <a:r>
              <a:rPr lang="en-US" altLang="ko-KR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의존적</a:t>
            </a:r>
            <a:endParaRPr lang="en-US" altLang="ko-KR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3EDC954-810F-4FC7-A85B-2DD6A92BF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46" y="2000411"/>
            <a:ext cx="5345305" cy="3717293"/>
          </a:xfrm>
          <a:prstGeom prst="rect">
            <a:avLst/>
          </a:prstGeom>
        </p:spPr>
      </p:pic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F7CE99A9-6263-4953-B3E8-E4CFDBD1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4351" y="6485369"/>
            <a:ext cx="2743200" cy="365125"/>
          </a:xfrm>
        </p:spPr>
        <p:txBody>
          <a:bodyPr/>
          <a:lstStyle/>
          <a:p>
            <a:fld id="{D515572D-DCC5-4511-A3D5-618DAD6178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86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287FAB-58A5-4CFE-A1C9-D1590CC97F08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F6B4-815A-420B-9F76-7BAF03614D69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 diagram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A41C9-E7CF-473E-BE8E-8577E33B09A2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93C7D-BADA-4167-BACB-E8EDBB8CF31F}"/>
              </a:ext>
            </a:extLst>
          </p:cNvPr>
          <p:cNvSpPr txBox="1"/>
          <p:nvPr/>
        </p:nvSpPr>
        <p:spPr>
          <a:xfrm>
            <a:off x="336885" y="10845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📌 </a:t>
            </a:r>
            <a:r>
              <a:rPr lang="en-US" altLang="ko-KR" sz="2800" b="1" i="0" dirty="0">
                <a:solidFill>
                  <a:srgbClr val="222426"/>
                </a:solidFill>
                <a:effectLst/>
                <a:latin typeface="-apple-system"/>
              </a:rPr>
              <a:t>Class Diagram</a:t>
            </a:r>
            <a:r>
              <a:rPr lang="ko-KR" altLang="en-US" sz="2800" b="1" dirty="0">
                <a:solidFill>
                  <a:srgbClr val="222426"/>
                </a:solidFill>
                <a:latin typeface="-apple-system"/>
              </a:rPr>
              <a:t> </a:t>
            </a:r>
            <a:r>
              <a:rPr lang="en-US" altLang="ko-KR" sz="2800" b="1" dirty="0">
                <a:solidFill>
                  <a:srgbClr val="222426"/>
                </a:solidFill>
                <a:latin typeface="-apple-system"/>
              </a:rPr>
              <a:t>–</a:t>
            </a:r>
            <a:r>
              <a:rPr lang="ko-KR" altLang="en-US" sz="2800" b="1" dirty="0">
                <a:solidFill>
                  <a:srgbClr val="222426"/>
                </a:solidFill>
                <a:latin typeface="-apple-system"/>
              </a:rPr>
              <a:t> 일반화 </a:t>
            </a:r>
            <a:endParaRPr lang="ko-KR" altLang="en-US" sz="2800" dirty="0"/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31BB295A-4CB5-4E29-9845-121F79FBB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444" y="1735400"/>
            <a:ext cx="7918881" cy="426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C93ECD-598C-4D1C-A80B-A7B0851E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5FB6D68-FBC8-48DA-869B-41E591072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59884" r="955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427" t="-878"/>
          <a:stretch/>
        </p:blipFill>
        <p:spPr bwMode="auto">
          <a:xfrm>
            <a:off x="4802664" y="1159413"/>
            <a:ext cx="258667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B0A783-4ED5-4A9A-B5C1-BE15D339B673}"/>
              </a:ext>
            </a:extLst>
          </p:cNvPr>
          <p:cNvSpPr txBox="1"/>
          <p:nvPr/>
        </p:nvSpPr>
        <p:spPr>
          <a:xfrm>
            <a:off x="2473444" y="6134986"/>
            <a:ext cx="64633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664891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287FAB-58A5-4CFE-A1C9-D1590CC97F08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F6B4-815A-420B-9F76-7BAF03614D69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 diagram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A41C9-E7CF-473E-BE8E-8577E33B09A2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93C7D-BADA-4167-BACB-E8EDBB8CF31F}"/>
              </a:ext>
            </a:extLst>
          </p:cNvPr>
          <p:cNvSpPr txBox="1"/>
          <p:nvPr/>
        </p:nvSpPr>
        <p:spPr>
          <a:xfrm>
            <a:off x="336885" y="10845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📌 </a:t>
            </a:r>
            <a:r>
              <a:rPr lang="en-US" altLang="ko-KR" sz="2800" b="1" i="0" dirty="0">
                <a:solidFill>
                  <a:srgbClr val="222426"/>
                </a:solidFill>
                <a:effectLst/>
                <a:latin typeface="-apple-system"/>
              </a:rPr>
              <a:t>Class Diagram</a:t>
            </a:r>
            <a:r>
              <a:rPr lang="ko-KR" altLang="en-US" sz="2800" b="1" dirty="0">
                <a:solidFill>
                  <a:srgbClr val="222426"/>
                </a:solidFill>
                <a:latin typeface="-apple-system"/>
              </a:rPr>
              <a:t> </a:t>
            </a:r>
            <a:r>
              <a:rPr lang="en-US" altLang="ko-KR" sz="2800" b="1" dirty="0">
                <a:solidFill>
                  <a:srgbClr val="222426"/>
                </a:solidFill>
                <a:latin typeface="-apple-system"/>
              </a:rPr>
              <a:t>-</a:t>
            </a:r>
            <a:r>
              <a:rPr lang="ko-KR" altLang="en-US" sz="2800" b="1" dirty="0">
                <a:solidFill>
                  <a:srgbClr val="222426"/>
                </a:solidFill>
                <a:latin typeface="-apple-system"/>
              </a:rPr>
              <a:t> 실체화</a:t>
            </a:r>
            <a:endParaRPr lang="ko-KR" altLang="en-US" sz="28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8BFB4CC-F8B7-42E8-9972-BA8F269E9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345" y="2407402"/>
            <a:ext cx="9339309" cy="336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71826-36A6-4FE2-BF0D-AED8B395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D66E69-6356-4353-9C03-8DA3974B7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11"/>
          <a:stretch/>
        </p:blipFill>
        <p:spPr bwMode="auto">
          <a:xfrm>
            <a:off x="4701309" y="1192584"/>
            <a:ext cx="2608408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315D13-4C7C-4ED7-B7C8-7AE666527872}"/>
              </a:ext>
            </a:extLst>
          </p:cNvPr>
          <p:cNvSpPr txBox="1"/>
          <p:nvPr/>
        </p:nvSpPr>
        <p:spPr>
          <a:xfrm>
            <a:off x="1426345" y="5932967"/>
            <a:ext cx="133882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1591511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287FAB-58A5-4CFE-A1C9-D1590CC97F08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F6B4-815A-420B-9F76-7BAF03614D69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 diagram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A41C9-E7CF-473E-BE8E-8577E33B09A2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93C7D-BADA-4167-BACB-E8EDBB8CF31F}"/>
              </a:ext>
            </a:extLst>
          </p:cNvPr>
          <p:cNvSpPr txBox="1"/>
          <p:nvPr/>
        </p:nvSpPr>
        <p:spPr>
          <a:xfrm>
            <a:off x="336885" y="10845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📌 </a:t>
            </a:r>
            <a:r>
              <a:rPr lang="en-US" altLang="ko-KR" sz="2800" b="1" i="0" dirty="0">
                <a:solidFill>
                  <a:srgbClr val="222426"/>
                </a:solidFill>
                <a:effectLst/>
                <a:latin typeface="-apple-system"/>
              </a:rPr>
              <a:t>Class Diagram</a:t>
            </a:r>
            <a:r>
              <a:rPr lang="ko-KR" altLang="en-US" sz="2800" b="1" dirty="0">
                <a:solidFill>
                  <a:srgbClr val="222426"/>
                </a:solidFill>
                <a:latin typeface="-apple-system"/>
              </a:rPr>
              <a:t> </a:t>
            </a:r>
            <a:r>
              <a:rPr lang="en-US" altLang="ko-KR" sz="2800" b="1" dirty="0">
                <a:solidFill>
                  <a:srgbClr val="222426"/>
                </a:solidFill>
                <a:latin typeface="-apple-system"/>
              </a:rPr>
              <a:t>-</a:t>
            </a:r>
            <a:r>
              <a:rPr lang="ko-KR" altLang="en-US" sz="2800" b="1" dirty="0">
                <a:solidFill>
                  <a:srgbClr val="222426"/>
                </a:solidFill>
                <a:latin typeface="-apple-system"/>
              </a:rPr>
              <a:t> 의존</a:t>
            </a:r>
            <a:endParaRPr lang="ko-KR" altLang="en-US" sz="28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E2DD227-8BEA-4578-869D-AD7F9678D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13" y="2246963"/>
            <a:ext cx="11034944" cy="325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F8EFDE-EE1B-4A04-842C-0FF18840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16A980-1387-485A-AC83-B764FDE30C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59975" r="95553">
                        <a14:foregroundMark x1="64120" y1="53488" x2="64120" y2="53488"/>
                        <a14:foregroundMark x1="66777" y1="53488" x2="66777" y2="53488"/>
                        <a14:foregroundMark x1="70764" y1="51163" x2="70764" y2="51163"/>
                        <a14:foregroundMark x1="74917" y1="48837" x2="74917" y2="48837"/>
                        <a14:foregroundMark x1="78405" y1="51163" x2="78405" y2="51163"/>
                        <a14:foregroundMark x1="82890" y1="53488" x2="82890" y2="53488"/>
                        <a14:foregroundMark x1="86213" y1="53488" x2="86213" y2="53488"/>
                        <a14:foregroundMark x1="90365" y1="53488" x2="90365" y2="53488"/>
                        <a14:foregroundMark x1="90864" y1="51163" x2="90864" y2="51163"/>
                        <a14:foregroundMark x1="89369" y1="55814" x2="89369" y2="558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28" t="-16068"/>
          <a:stretch/>
        </p:blipFill>
        <p:spPr bwMode="auto">
          <a:xfrm>
            <a:off x="4608549" y="1084555"/>
            <a:ext cx="2550042" cy="47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9472EA-FAF7-4382-AED2-C391296BB596}"/>
              </a:ext>
            </a:extLst>
          </p:cNvPr>
          <p:cNvSpPr txBox="1"/>
          <p:nvPr/>
        </p:nvSpPr>
        <p:spPr>
          <a:xfrm>
            <a:off x="915413" y="5502846"/>
            <a:ext cx="244548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618948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287FAB-58A5-4CFE-A1C9-D1590CC97F08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F6B4-815A-420B-9F76-7BAF03614D69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 diagram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A41C9-E7CF-473E-BE8E-8577E33B09A2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93C7D-BADA-4167-BACB-E8EDBB8CF31F}"/>
              </a:ext>
            </a:extLst>
          </p:cNvPr>
          <p:cNvSpPr txBox="1"/>
          <p:nvPr/>
        </p:nvSpPr>
        <p:spPr>
          <a:xfrm>
            <a:off x="336885" y="10845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📌 </a:t>
            </a:r>
            <a:r>
              <a:rPr lang="en-US" altLang="ko-KR" sz="2800" b="1" i="0" dirty="0">
                <a:solidFill>
                  <a:srgbClr val="222426"/>
                </a:solidFill>
                <a:effectLst/>
                <a:latin typeface="-apple-system"/>
              </a:rPr>
              <a:t>Class Diagram</a:t>
            </a:r>
            <a:r>
              <a:rPr lang="ko-KR" altLang="en-US" sz="2800" b="1" dirty="0">
                <a:solidFill>
                  <a:srgbClr val="222426"/>
                </a:solidFill>
                <a:latin typeface="-apple-system"/>
              </a:rPr>
              <a:t> </a:t>
            </a:r>
            <a:r>
              <a:rPr lang="en-US" altLang="ko-KR" sz="2800" b="1" dirty="0">
                <a:solidFill>
                  <a:srgbClr val="222426"/>
                </a:solidFill>
                <a:latin typeface="-apple-system"/>
              </a:rPr>
              <a:t>-</a:t>
            </a:r>
            <a:r>
              <a:rPr lang="ko-KR" altLang="en-US" sz="2800" b="1" dirty="0">
                <a:solidFill>
                  <a:srgbClr val="222426"/>
                </a:solidFill>
                <a:latin typeface="-apple-system"/>
              </a:rPr>
              <a:t> 연관</a:t>
            </a:r>
            <a:endParaRPr lang="ko-KR" altLang="en-US" sz="28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71AAB42-3D41-4D74-B7A6-B9BAFAEBB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59" y="1729596"/>
            <a:ext cx="7675670" cy="454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2D0BC-12A2-4332-96E7-5330BB85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E1092BD-6EAD-4DA2-BE8A-E7C931EE87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1"/>
          <a:stretch/>
        </p:blipFill>
        <p:spPr bwMode="auto">
          <a:xfrm>
            <a:off x="4257674" y="955640"/>
            <a:ext cx="26003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072DB43-10E2-441C-B184-87917F0AB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66587"/>
              </p:ext>
            </p:extLst>
          </p:nvPr>
        </p:nvGraphicFramePr>
        <p:xfrm>
          <a:off x="8115300" y="3085234"/>
          <a:ext cx="4076700" cy="1828800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45552433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2589255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Indicator</a:t>
                      </a:r>
                      <a:endParaRPr lang="en-US" sz="1400">
                        <a:solidFill>
                          <a:srgbClr val="55555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Meaning</a:t>
                      </a:r>
                      <a:endParaRPr lang="en-US" sz="1400">
                        <a:solidFill>
                          <a:srgbClr val="55555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557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b="1" dirty="0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0..1</a:t>
                      </a:r>
                      <a:endParaRPr lang="ko-KR" altLang="en-US" sz="1400" dirty="0">
                        <a:solidFill>
                          <a:srgbClr val="55555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0 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 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87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b="1" dirty="0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55555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689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b="1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1400">
                        <a:solidFill>
                          <a:srgbClr val="55555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다수 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(0 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250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400" b="1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1..*</a:t>
                      </a:r>
                      <a:endParaRPr lang="ko-KR" altLang="en-US" sz="1400">
                        <a:solidFill>
                          <a:srgbClr val="55555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1 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다수 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(0 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제외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00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N..M</a:t>
                      </a:r>
                      <a:endParaRPr lang="en-US" sz="1400">
                        <a:solidFill>
                          <a:srgbClr val="555555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개부터 </a:t>
                      </a:r>
                      <a:r>
                        <a:rPr lang="en-US" altLang="ko-KR" sz="1400" dirty="0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</a:t>
                      </a:r>
                      <a:r>
                        <a:rPr lang="ko-KR" altLang="en-US" sz="1400" dirty="0">
                          <a:solidFill>
                            <a:srgbClr val="555555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개까지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8607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DA4AE52-27A5-417D-9F49-AEAD5E2AD7DC}"/>
              </a:ext>
            </a:extLst>
          </p:cNvPr>
          <p:cNvSpPr txBox="1"/>
          <p:nvPr/>
        </p:nvSpPr>
        <p:spPr>
          <a:xfrm>
            <a:off x="8648700" y="2639514"/>
            <a:ext cx="2705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참조 가능 인스턴스의 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BEB9F-5A1C-4A27-9FC1-9F3C2ABE33E7}"/>
              </a:ext>
            </a:extLst>
          </p:cNvPr>
          <p:cNvSpPr txBox="1"/>
          <p:nvPr/>
        </p:nvSpPr>
        <p:spPr>
          <a:xfrm>
            <a:off x="289259" y="6356350"/>
            <a:ext cx="150233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참조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내부에</a:t>
            </a:r>
          </a:p>
        </p:txBody>
      </p:sp>
    </p:spTree>
    <p:extLst>
      <p:ext uri="{BB962C8B-B14F-4D97-AF65-F5344CB8AC3E}">
        <p14:creationId xmlns:p14="http://schemas.microsoft.com/office/powerpoint/2010/main" val="554220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287FAB-58A5-4CFE-A1C9-D1590CC97F08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F6B4-815A-420B-9F76-7BAF03614D69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 diagram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A41C9-E7CF-473E-BE8E-8577E33B09A2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93C7D-BADA-4167-BACB-E8EDBB8CF31F}"/>
              </a:ext>
            </a:extLst>
          </p:cNvPr>
          <p:cNvSpPr txBox="1"/>
          <p:nvPr/>
        </p:nvSpPr>
        <p:spPr>
          <a:xfrm>
            <a:off x="336885" y="10845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📌 </a:t>
            </a:r>
            <a:r>
              <a:rPr lang="en-US" altLang="ko-KR" sz="2800" b="1" i="0" dirty="0">
                <a:solidFill>
                  <a:srgbClr val="222426"/>
                </a:solidFill>
                <a:effectLst/>
                <a:latin typeface="-apple-system"/>
              </a:rPr>
              <a:t>Class Diagram</a:t>
            </a:r>
            <a:r>
              <a:rPr lang="ko-KR" altLang="en-US" sz="2800" b="1" dirty="0">
                <a:solidFill>
                  <a:srgbClr val="222426"/>
                </a:solidFill>
                <a:latin typeface="-apple-system"/>
              </a:rPr>
              <a:t> </a:t>
            </a:r>
            <a:r>
              <a:rPr lang="en-US" altLang="ko-KR" sz="2800" b="1" dirty="0">
                <a:solidFill>
                  <a:srgbClr val="222426"/>
                </a:solidFill>
                <a:latin typeface="-apple-system"/>
              </a:rPr>
              <a:t>-</a:t>
            </a:r>
            <a:r>
              <a:rPr lang="ko-KR" altLang="en-US" sz="2800" b="1" dirty="0">
                <a:solidFill>
                  <a:srgbClr val="222426"/>
                </a:solidFill>
                <a:latin typeface="-apple-system"/>
              </a:rPr>
              <a:t> 집합</a:t>
            </a:r>
            <a:endParaRPr lang="ko-KR" altLang="en-US" sz="28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D4D4DA7-88B0-4DB9-85E3-16939993A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425" y="1993561"/>
            <a:ext cx="9641150" cy="377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9C818-B098-448A-BAD4-7146E7E8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58E8DE-E915-4A38-93FC-B97ABA1E2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09"/>
          <a:stretch/>
        </p:blipFill>
        <p:spPr bwMode="auto">
          <a:xfrm>
            <a:off x="4600574" y="1082043"/>
            <a:ext cx="24479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ACD86-2366-48EF-B6B0-01AF4F1C6A94}"/>
              </a:ext>
            </a:extLst>
          </p:cNvPr>
          <p:cNvSpPr txBox="1"/>
          <p:nvPr/>
        </p:nvSpPr>
        <p:spPr>
          <a:xfrm>
            <a:off x="1275425" y="5987018"/>
            <a:ext cx="847414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전체 또는 </a:t>
            </a:r>
            <a:r>
              <a:rPr lang="ko-KR" altLang="en-US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부분같은</a:t>
            </a:r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 관계</a:t>
            </a:r>
            <a:r>
              <a:rPr lang="en-US" altLang="ko-KR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7368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287FAB-58A5-4CFE-A1C9-D1590CC97F08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F6B4-815A-420B-9F76-7BAF03614D69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 diagram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A41C9-E7CF-473E-BE8E-8577E33B09A2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94D38-4B1D-4A94-B007-6F76CA2E09BA}"/>
              </a:ext>
            </a:extLst>
          </p:cNvPr>
          <p:cNvSpPr txBox="1"/>
          <p:nvPr/>
        </p:nvSpPr>
        <p:spPr>
          <a:xfrm>
            <a:off x="336885" y="1084555"/>
            <a:ext cx="64970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📌 </a:t>
            </a:r>
            <a:r>
              <a:rPr lang="en-US" altLang="ko-KR" sz="2800" b="1" i="0" dirty="0">
                <a:solidFill>
                  <a:srgbClr val="222426"/>
                </a:solidFill>
                <a:effectLst/>
                <a:latin typeface="-apple-system"/>
              </a:rPr>
              <a:t>Class Diagram</a:t>
            </a:r>
            <a:r>
              <a:rPr lang="ko-KR" altLang="en-US" sz="2800" b="1" i="0" dirty="0">
                <a:solidFill>
                  <a:srgbClr val="222426"/>
                </a:solidFill>
                <a:effectLst/>
                <a:latin typeface="-apple-system"/>
              </a:rPr>
              <a:t>의 작성시 </a:t>
            </a:r>
            <a:r>
              <a:rPr lang="en-US" altLang="ko-KR" sz="2800" b="1" i="0" dirty="0">
                <a:solidFill>
                  <a:srgbClr val="222426"/>
                </a:solidFill>
                <a:effectLst/>
                <a:latin typeface="-apple-system"/>
              </a:rPr>
              <a:t>3</a:t>
            </a:r>
            <a:r>
              <a:rPr lang="ko-KR" altLang="en-US" sz="2800" b="1" i="0" dirty="0">
                <a:solidFill>
                  <a:srgbClr val="222426"/>
                </a:solidFill>
                <a:effectLst/>
                <a:latin typeface="-apple-system"/>
              </a:rPr>
              <a:t>가지 관점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8E797-1790-4C3C-96E6-3679B0D24591}"/>
              </a:ext>
            </a:extLst>
          </p:cNvPr>
          <p:cNvSpPr txBox="1"/>
          <p:nvPr/>
        </p:nvSpPr>
        <p:spPr>
          <a:xfrm>
            <a:off x="839644" y="1735400"/>
            <a:ext cx="1101547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Conceptual level [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개념 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800" b="0" i="0" u="sng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단순한 관계를 도출하는데 중점</a:t>
            </a:r>
            <a:endParaRPr lang="en-US" altLang="ko-KR" sz="2800" b="0" i="0" u="sng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class</a:t>
            </a:r>
            <a:r>
              <a:rPr lang="ko-KR" altLang="en-US" sz="2800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들만 도출</a:t>
            </a:r>
            <a:r>
              <a:rPr lang="en-US" altLang="ko-KR" sz="2800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2800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구현에 관련된 시각은 최대한 배제</a:t>
            </a:r>
            <a:endParaRPr lang="en-US" altLang="ko-KR" sz="2800" dirty="0">
              <a:solidFill>
                <a:srgbClr val="22242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ko-KR" altLang="en-US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Specification level [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구체화 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800" u="sng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구현 관점을 살려 모델링을 수행</a:t>
            </a:r>
            <a:endParaRPr lang="en-US" altLang="ko-KR" sz="2800" u="sng" dirty="0">
              <a:solidFill>
                <a:srgbClr val="22242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클래스의 속성과 오퍼레이션 상세히 정의</a:t>
            </a:r>
            <a:endParaRPr lang="en-US" altLang="ko-KR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Implementation level [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구현 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800" u="sng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언어와 개발 플랫폼이 가진 특성 및 제한 사항을 반영</a:t>
            </a:r>
            <a:endParaRPr lang="en-US" altLang="ko-KR" sz="2800" u="sng" dirty="0">
              <a:solidFill>
                <a:srgbClr val="22242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개발자가 코딩을 하기에 충분한 정보를 모두 표현</a:t>
            </a:r>
            <a:endParaRPr lang="en-US" altLang="ko-KR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6C0B67-7DDC-4BEE-918D-E2CAEAB9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69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D3F710-7B58-485E-8AC0-9C986D142A4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470470C-C148-4468-8A9A-F56A9CD760C9}"/>
              </a:ext>
            </a:extLst>
          </p:cNvPr>
          <p:cNvCxnSpPr>
            <a:cxnSpLocks/>
          </p:cNvCxnSpPr>
          <p:nvPr/>
        </p:nvCxnSpPr>
        <p:spPr>
          <a:xfrm>
            <a:off x="762000" y="1432560"/>
            <a:ext cx="6858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CB969-1120-4C8A-9253-B5098F5D1224}"/>
              </a:ext>
            </a:extLst>
          </p:cNvPr>
          <p:cNvSpPr txBox="1"/>
          <p:nvPr/>
        </p:nvSpPr>
        <p:spPr>
          <a:xfrm>
            <a:off x="690880" y="497840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목차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C274AC-A7F1-434D-8B65-FC226691A153}"/>
              </a:ext>
            </a:extLst>
          </p:cNvPr>
          <p:cNvGrpSpPr/>
          <p:nvPr/>
        </p:nvGrpSpPr>
        <p:grpSpPr>
          <a:xfrm>
            <a:off x="1975899" y="2167672"/>
            <a:ext cx="1631713" cy="584775"/>
            <a:chOff x="762000" y="1863785"/>
            <a:chExt cx="1631713" cy="584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D28F61-1A51-429D-A459-3D5A9F641085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7F0557-9BD7-4D9D-B468-B80C2650A1E8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0CE47E-55AC-4E84-BE5D-798F3A039D94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1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25649D-112D-4C51-95D6-E20B65A6C2FC}"/>
                </a:ext>
              </a:extLst>
            </p:cNvPr>
            <p:cNvSpPr txBox="1"/>
            <p:nvPr/>
          </p:nvSpPr>
          <p:spPr>
            <a:xfrm>
              <a:off x="1564640" y="1894265"/>
              <a:ext cx="8290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UML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6BE8EC-E699-4257-94A7-EC70EB7827E6}"/>
              </a:ext>
            </a:extLst>
          </p:cNvPr>
          <p:cNvGrpSpPr/>
          <p:nvPr/>
        </p:nvGrpSpPr>
        <p:grpSpPr>
          <a:xfrm>
            <a:off x="1975899" y="3404955"/>
            <a:ext cx="2787479" cy="584775"/>
            <a:chOff x="762000" y="1863785"/>
            <a:chExt cx="2787479" cy="584775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C6F0045-D553-426D-9038-943222D65674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1EAD84B-7396-4397-BCFD-C30B22CCCB43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B3EDE5-1E6A-432C-8487-05EB221B7AD9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2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B03935-0B53-4F02-9707-BA4BD9B44115}"/>
                </a:ext>
              </a:extLst>
            </p:cNvPr>
            <p:cNvSpPr txBox="1"/>
            <p:nvPr/>
          </p:nvSpPr>
          <p:spPr>
            <a:xfrm>
              <a:off x="1564640" y="1894265"/>
              <a:ext cx="1984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Class diagram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6342F4-C3BD-4B6C-A776-D333B5B788D0}"/>
              </a:ext>
            </a:extLst>
          </p:cNvPr>
          <p:cNvGrpSpPr/>
          <p:nvPr/>
        </p:nvGrpSpPr>
        <p:grpSpPr>
          <a:xfrm>
            <a:off x="1975899" y="4677751"/>
            <a:ext cx="2888467" cy="584775"/>
            <a:chOff x="762000" y="1863785"/>
            <a:chExt cx="2888467" cy="584775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D172D2C-CA5B-4376-B2C2-832A7F64DF96}"/>
                </a:ext>
              </a:extLst>
            </p:cNvPr>
            <p:cNvGrpSpPr/>
            <p:nvPr/>
          </p:nvGrpSpPr>
          <p:grpSpPr>
            <a:xfrm>
              <a:off x="762000" y="1863785"/>
              <a:ext cx="558800" cy="584775"/>
              <a:chOff x="762000" y="1863785"/>
              <a:chExt cx="558800" cy="584775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0E2E27A1-1C72-4D34-A0AE-2F196BD63C4C}"/>
                  </a:ext>
                </a:extLst>
              </p:cNvPr>
              <p:cNvSpPr/>
              <p:nvPr/>
            </p:nvSpPr>
            <p:spPr>
              <a:xfrm>
                <a:off x="762000" y="1889760"/>
                <a:ext cx="558800" cy="558800"/>
              </a:xfrm>
              <a:prstGeom prst="rect">
                <a:avLst/>
              </a:prstGeom>
              <a:solidFill>
                <a:srgbClr val="A197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E8A70C-BDC5-4BDC-A295-87B306241E71}"/>
                  </a:ext>
                </a:extLst>
              </p:cNvPr>
              <p:cNvSpPr txBox="1"/>
              <p:nvPr/>
            </p:nvSpPr>
            <p:spPr>
              <a:xfrm>
                <a:off x="833082" y="1863785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accent1"/>
                    </a:solidFill>
                  </a:rPr>
                  <a:t>3</a:t>
                </a:r>
                <a:endParaRPr lang="ko-KR" altLang="en-US" sz="32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463DC6-C5E7-41DA-9E6D-1F7700ABCA96}"/>
                </a:ext>
              </a:extLst>
            </p:cNvPr>
            <p:cNvSpPr txBox="1"/>
            <p:nvPr/>
          </p:nvSpPr>
          <p:spPr>
            <a:xfrm>
              <a:off x="1564640" y="1894265"/>
              <a:ext cx="2085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Object diagram</a:t>
              </a:r>
              <a:endParaRPr lang="ko-KR" altLang="en-US" sz="2800" spc="-3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672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287FAB-58A5-4CFE-A1C9-D1590CC97F08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F6B4-815A-420B-9F76-7BAF03614D69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 diagram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A41C9-E7CF-473E-BE8E-8577E33B09A2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93C7D-BADA-4167-BACB-E8EDBB8CF31F}"/>
              </a:ext>
            </a:extLst>
          </p:cNvPr>
          <p:cNvSpPr txBox="1"/>
          <p:nvPr/>
        </p:nvSpPr>
        <p:spPr>
          <a:xfrm>
            <a:off x="336885" y="10845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📌 </a:t>
            </a:r>
            <a:r>
              <a:rPr lang="en-US" altLang="ko-KR" sz="2800" b="1" i="0" dirty="0">
                <a:solidFill>
                  <a:srgbClr val="222426"/>
                </a:solidFill>
                <a:effectLst/>
                <a:latin typeface="-apple-system"/>
              </a:rPr>
              <a:t>Class Diagram</a:t>
            </a:r>
            <a:r>
              <a:rPr lang="ko-KR" altLang="en-US" sz="2800" b="1" i="0" dirty="0">
                <a:solidFill>
                  <a:srgbClr val="222426"/>
                </a:solidFill>
                <a:effectLst/>
                <a:latin typeface="-apple-system"/>
              </a:rPr>
              <a:t>의 작성시 주의 사항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EF400-19D5-4CC0-B480-5EC48E958FC1}"/>
              </a:ext>
            </a:extLst>
          </p:cNvPr>
          <p:cNvSpPr txBox="1"/>
          <p:nvPr/>
        </p:nvSpPr>
        <p:spPr>
          <a:xfrm>
            <a:off x="839644" y="1735400"/>
            <a:ext cx="11015471" cy="3223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모델의 단순성을 유지</a:t>
            </a:r>
            <a:endParaRPr lang="en-US" altLang="ko-KR" sz="2800" dirty="0">
              <a:solidFill>
                <a:srgbClr val="22242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marL="514350" indent="-514350" algn="l">
              <a:lnSpc>
                <a:spcPct val="150000"/>
              </a:lnSpc>
              <a:buAutoNum type="arabicPeriod"/>
            </a:pPr>
            <a:endParaRPr lang="en-US" altLang="ko-KR" sz="2800" dirty="0">
              <a:solidFill>
                <a:srgbClr val="22242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2.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의미 있는 이름을 부여</a:t>
            </a:r>
            <a:endParaRPr lang="en-US" altLang="ko-KR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800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3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.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관계</a:t>
            </a:r>
            <a:r>
              <a:rPr lang="en-US" altLang="ko-KR" sz="2800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800" dirty="0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수는 복잡하지 않게 정의</a:t>
            </a:r>
            <a:endParaRPr lang="en-US" altLang="ko-KR" sz="2800" dirty="0">
              <a:solidFill>
                <a:srgbClr val="22242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75805F-D39A-49EB-9675-0C56A82B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761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DD45BE-C4D8-40BE-A1B6-D0176CA08E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6416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5461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382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3,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38200" y="3424536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Object diagram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C383F0-C6DB-469F-BEAD-452CDB07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064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 diagram</a:t>
            </a:r>
            <a:endParaRPr lang="ko-KR" altLang="en-US" sz="3600" b="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885" y="10845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📌 </a:t>
            </a:r>
            <a:r>
              <a:rPr lang="en-US" altLang="ko-KR" sz="2800" b="1" i="0" dirty="0">
                <a:solidFill>
                  <a:srgbClr val="222426"/>
                </a:solidFill>
                <a:effectLst/>
                <a:latin typeface="-apple-system"/>
              </a:rPr>
              <a:t>Object Diagram</a:t>
            </a:r>
            <a:r>
              <a:rPr lang="ko-KR" altLang="en-US" sz="2800" b="1" i="0" dirty="0">
                <a:solidFill>
                  <a:srgbClr val="222426"/>
                </a:solidFill>
                <a:effectLst/>
                <a:latin typeface="-apple-system"/>
              </a:rPr>
              <a:t>의 정의 </a:t>
            </a:r>
            <a:r>
              <a:rPr lang="en-US" altLang="ko-KR" sz="2800" b="1" i="0" dirty="0">
                <a:solidFill>
                  <a:srgbClr val="222426"/>
                </a:solidFill>
                <a:effectLst/>
                <a:latin typeface="-apple-system"/>
              </a:rPr>
              <a:t>(</a:t>
            </a:r>
            <a:r>
              <a:rPr lang="ko-KR" altLang="en-US" sz="2800" b="1" i="0" dirty="0">
                <a:solidFill>
                  <a:srgbClr val="222426"/>
                </a:solidFill>
                <a:effectLst/>
                <a:latin typeface="-apple-system"/>
              </a:rPr>
              <a:t>객체</a:t>
            </a:r>
            <a:r>
              <a:rPr lang="en-US" altLang="ko-KR" sz="2800" b="1" i="0" dirty="0">
                <a:solidFill>
                  <a:srgbClr val="222426"/>
                </a:solidFill>
                <a:effectLst/>
                <a:latin typeface="-apple-system"/>
              </a:rPr>
              <a:t>)</a:t>
            </a:r>
            <a:endParaRPr lang="ko-KR" altLang="en-US" sz="2800" b="1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215" y="1877279"/>
            <a:ext cx="116991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2800" dirty="0">
                <a:solidFill>
                  <a:srgbClr val="222426"/>
                </a:solidFill>
                <a:latin typeface="HY목각파임B"/>
                <a:ea typeface="HY목각파임B"/>
              </a:rPr>
              <a:t>- </a:t>
            </a:r>
            <a:r>
              <a:rPr lang="ko-KR" altLang="en-US" sz="2800" dirty="0">
                <a:solidFill>
                  <a:srgbClr val="222426"/>
                </a:solidFill>
                <a:latin typeface="HY목각파임B"/>
                <a:ea typeface="HY목각파임B"/>
              </a:rPr>
              <a:t>클래스 다이어그램과 마찬가지로 정적 모델링에서 구조적 다이어그램</a:t>
            </a:r>
          </a:p>
          <a:p>
            <a:pPr algn="l">
              <a:defRPr/>
            </a:pPr>
            <a:endParaRPr lang="en-US" altLang="ko-KR" sz="2800" dirty="0">
              <a:solidFill>
                <a:srgbClr val="222426"/>
              </a:solidFill>
              <a:latin typeface="HY목각파임B"/>
              <a:ea typeface="HY목각파임B"/>
            </a:endParaRPr>
          </a:p>
          <a:p>
            <a:pPr algn="l">
              <a:defRPr/>
            </a:pPr>
            <a:endParaRPr lang="en-US" altLang="ko-KR" sz="2800" dirty="0">
              <a:solidFill>
                <a:srgbClr val="222426"/>
              </a:solidFill>
              <a:latin typeface="HY목각파임B"/>
              <a:ea typeface="HY목각파임B"/>
            </a:endParaRPr>
          </a:p>
          <a:p>
            <a:pPr algn="l">
              <a:defRPr/>
            </a:pPr>
            <a:r>
              <a:rPr lang="en-US" altLang="ko-KR" sz="2800" dirty="0">
                <a:solidFill>
                  <a:srgbClr val="222426"/>
                </a:solidFill>
                <a:latin typeface="HY목각파임B"/>
                <a:ea typeface="HY목각파임B"/>
              </a:rPr>
              <a:t>- </a:t>
            </a:r>
            <a:r>
              <a:rPr lang="ko-KR" altLang="en-US" sz="2800" dirty="0">
                <a:solidFill>
                  <a:srgbClr val="222426"/>
                </a:solidFill>
                <a:latin typeface="HY목각파임B"/>
                <a:ea typeface="HY목각파임B"/>
              </a:rPr>
              <a:t>클래스 다이어그램은 클래스를 표시하지만 객체 다이어그램은 클래스( 객체 )의 인스턴스를 표시</a:t>
            </a:r>
          </a:p>
          <a:p>
            <a:pPr algn="l">
              <a:defRPr/>
            </a:pPr>
            <a:endParaRPr lang="en-US" altLang="ko-KR" sz="2800" dirty="0">
              <a:solidFill>
                <a:srgbClr val="222426"/>
              </a:solidFill>
              <a:latin typeface="HY목각파임B"/>
              <a:ea typeface="HY목각파임B"/>
            </a:endParaRPr>
          </a:p>
          <a:p>
            <a:pPr algn="l">
              <a:defRPr/>
            </a:pPr>
            <a:endParaRPr lang="ko-KR" altLang="en-US" sz="2800" dirty="0">
              <a:solidFill>
                <a:srgbClr val="222426"/>
              </a:solidFill>
              <a:latin typeface="HY목각파임B"/>
              <a:ea typeface="HY목각파임B"/>
            </a:endParaRPr>
          </a:p>
          <a:p>
            <a:pPr algn="l">
              <a:defRPr/>
            </a:pPr>
            <a:r>
              <a:rPr lang="en-US" altLang="ko-KR" sz="2800" dirty="0">
                <a:solidFill>
                  <a:srgbClr val="222426"/>
                </a:solidFill>
                <a:latin typeface="HY목각파임B"/>
                <a:ea typeface="HY목각파임B"/>
              </a:rPr>
              <a:t>- </a:t>
            </a:r>
            <a:r>
              <a:rPr lang="ko-KR" altLang="en-US" sz="2800" dirty="0">
                <a:solidFill>
                  <a:srgbClr val="222426"/>
                </a:solidFill>
                <a:latin typeface="HY목각파임B"/>
                <a:ea typeface="HY목각파임B"/>
              </a:rPr>
              <a:t>클래스에 속한 객체들</a:t>
            </a:r>
            <a:r>
              <a:rPr lang="en-US" altLang="ko-KR" sz="2800" dirty="0">
                <a:solidFill>
                  <a:srgbClr val="222426"/>
                </a:solidFill>
                <a:latin typeface="HY목각파임B"/>
                <a:ea typeface="HY목각파임B"/>
              </a:rPr>
              <a:t>,</a:t>
            </a:r>
            <a:r>
              <a:rPr lang="ko-KR" altLang="en-US" sz="2800" dirty="0">
                <a:solidFill>
                  <a:srgbClr val="222426"/>
                </a:solidFill>
                <a:latin typeface="HY목각파임B"/>
                <a:ea typeface="HY목각파임B"/>
              </a:rPr>
              <a:t> 즉 인스턴스를 특정 시점의 객체와 객체 사이의 관계로 표현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F6F66-8C89-4B92-9226-01B2BB97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22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 diagram</a:t>
            </a:r>
            <a:endParaRPr lang="ko-KR" altLang="en-US" sz="3600" b="0" spc="-3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6885" y="1084555"/>
            <a:ext cx="6096000" cy="513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0" i="0">
                <a:solidFill>
                  <a:srgbClr val="222426"/>
                </a:solidFill>
                <a:effectLst/>
                <a:latin typeface="-apple-system"/>
              </a:rPr>
              <a:t>📌 </a:t>
            </a:r>
            <a:r>
              <a:rPr lang="en-US" altLang="ko-KR" sz="2800" b="1" i="0">
                <a:solidFill>
                  <a:srgbClr val="222426"/>
                </a:solidFill>
                <a:effectLst/>
                <a:latin typeface="-apple-system"/>
              </a:rPr>
              <a:t>Object Diagram</a:t>
            </a:r>
            <a:r>
              <a:rPr lang="ko-KR" altLang="en-US" sz="2800" b="1" i="0">
                <a:solidFill>
                  <a:srgbClr val="222426"/>
                </a:solidFill>
                <a:effectLst/>
                <a:latin typeface="-apple-system"/>
              </a:rPr>
              <a:t>의 정의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F6F66-8C89-4B92-9226-01B2BB97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640CF-6240-4628-B923-6A060058C17C}"/>
              </a:ext>
            </a:extLst>
          </p:cNvPr>
          <p:cNvSpPr txBox="1"/>
          <p:nvPr/>
        </p:nvSpPr>
        <p:spPr>
          <a:xfrm>
            <a:off x="3048000" y="45286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D525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객체는 사각형과 밑줄로 표현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D525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이 객체가 속하는 클래스의 이름은 콜론</a:t>
            </a:r>
            <a:r>
              <a:rPr lang="en-US" altLang="ko-KR" b="0" i="0" dirty="0">
                <a:solidFill>
                  <a:srgbClr val="4D525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(:) </a:t>
            </a:r>
            <a:r>
              <a:rPr lang="ko-KR" altLang="en-US" b="0" i="0" dirty="0">
                <a:solidFill>
                  <a:srgbClr val="4D525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다음에 표현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D525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객체마다 아래 구획에 그 객체의 변수의 값이 나와 있다</a:t>
            </a:r>
            <a:r>
              <a:rPr lang="en-US" altLang="ko-KR" b="0" i="0" dirty="0">
                <a:solidFill>
                  <a:srgbClr val="4D525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D525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객체 사이의 관계는 연결</a:t>
            </a:r>
            <a:r>
              <a:rPr lang="en-US" altLang="ko-KR" b="0" i="0" dirty="0">
                <a:solidFill>
                  <a:srgbClr val="4D525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(link)</a:t>
            </a:r>
            <a:r>
              <a:rPr lang="ko-KR" altLang="en-US" b="0" i="0" dirty="0">
                <a:solidFill>
                  <a:srgbClr val="4D525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이라고 한다</a:t>
            </a:r>
            <a:r>
              <a:rPr lang="en-US" altLang="ko-KR" b="0" i="0" dirty="0">
                <a:solidFill>
                  <a:srgbClr val="4D525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</p:txBody>
      </p:sp>
      <p:pic>
        <p:nvPicPr>
          <p:cNvPr id="6146" name="Picture 2" descr="Object Diagram Example: Writer">
            <a:extLst>
              <a:ext uri="{FF2B5EF4-FFF2-40B4-BE49-F238E27FC236}">
                <a16:creationId xmlns:a16="http://schemas.microsoft.com/office/drawing/2014/main" id="{344FBCD5-BED2-4ED6-A722-281EECB46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251" y="2118028"/>
            <a:ext cx="8713497" cy="217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78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7841973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Class diagram </a:t>
            </a:r>
            <a:r>
              <a:rPr lang="ko-KR" altLang="en-US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과 </a:t>
            </a:r>
            <a:r>
              <a:rPr lang="en-US" altLang="ko-KR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 diagram</a:t>
            </a:r>
            <a:r>
              <a:rPr lang="ko-KR" altLang="en-US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의 차이점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0306" y="1526440"/>
            <a:ext cx="5667303" cy="38060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2780" y="1482587"/>
            <a:ext cx="4607201" cy="745434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131611" y="1472233"/>
            <a:ext cx="4379428" cy="517663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48540" y="5737776"/>
            <a:ext cx="4710733" cy="517663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/>
              <a:t>ex ) Chess Piece</a:t>
            </a:r>
            <a:r>
              <a:rPr lang="ko-KR" altLang="en-US"/>
              <a:t>의 </a:t>
            </a:r>
            <a:r>
              <a:rPr lang="en-US" altLang="ko-KR"/>
              <a:t>Class diagram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6614470" y="1794453"/>
            <a:ext cx="510415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2800" dirty="0">
                <a:solidFill>
                  <a:srgbClr val="222426"/>
                </a:solidFill>
                <a:latin typeface="HY목각파임B"/>
                <a:ea typeface="HY목각파임B"/>
              </a:rPr>
              <a:t>Class diagram</a:t>
            </a:r>
          </a:p>
          <a:p>
            <a:pPr algn="l">
              <a:defRPr/>
            </a:pPr>
            <a:endParaRPr lang="en-US" altLang="ko-KR" sz="2800" dirty="0">
              <a:solidFill>
                <a:srgbClr val="222426"/>
              </a:solidFill>
              <a:latin typeface="HY목각파임B"/>
              <a:ea typeface="HY목각파임B"/>
            </a:endParaRPr>
          </a:p>
          <a:p>
            <a:pPr algn="l">
              <a:defRPr/>
            </a:pPr>
            <a:r>
              <a:rPr lang="en-US" altLang="ko-KR" sz="2800" dirty="0">
                <a:solidFill>
                  <a:srgbClr val="222426"/>
                </a:solidFill>
                <a:latin typeface="HY목각파임B"/>
                <a:ea typeface="HY목각파임B"/>
              </a:rPr>
              <a:t>- </a:t>
            </a:r>
            <a:r>
              <a:rPr lang="ko-KR" altLang="en-US" sz="2800" dirty="0">
                <a:solidFill>
                  <a:srgbClr val="222426"/>
                </a:solidFill>
                <a:latin typeface="HY목각파임B"/>
                <a:ea typeface="HY목각파임B"/>
              </a:rPr>
              <a:t>클래스</a:t>
            </a:r>
            <a:r>
              <a:rPr lang="en-US" altLang="ko-KR" sz="2800" dirty="0">
                <a:solidFill>
                  <a:srgbClr val="222426"/>
                </a:solidFill>
                <a:latin typeface="HY목각파임B"/>
                <a:ea typeface="HY목각파임B"/>
              </a:rPr>
              <a:t>,</a:t>
            </a:r>
            <a:r>
              <a:rPr lang="ko-KR" altLang="en-US" sz="2800" dirty="0">
                <a:solidFill>
                  <a:srgbClr val="222426"/>
                </a:solidFill>
                <a:latin typeface="HY목각파임B"/>
                <a:ea typeface="HY목각파임B"/>
              </a:rPr>
              <a:t> 속성</a:t>
            </a:r>
            <a:r>
              <a:rPr lang="en-US" altLang="ko-KR" sz="2800" dirty="0">
                <a:solidFill>
                  <a:srgbClr val="222426"/>
                </a:solidFill>
                <a:latin typeface="HY목각파임B"/>
                <a:ea typeface="HY목각파임B"/>
              </a:rPr>
              <a:t>,</a:t>
            </a:r>
            <a:r>
              <a:rPr lang="ko-KR" altLang="en-US" sz="2800" dirty="0">
                <a:solidFill>
                  <a:srgbClr val="222426"/>
                </a:solidFill>
                <a:latin typeface="HY목각파임B"/>
                <a:ea typeface="HY목각파임B"/>
              </a:rPr>
              <a:t> 메서드 및 클래스 간의 관계를 표시하여 시스템의 구조를 설명하는 다이어그램</a:t>
            </a:r>
          </a:p>
          <a:p>
            <a:pPr algn="l">
              <a:defRPr/>
            </a:pPr>
            <a:endParaRPr lang="ko-KR" altLang="en-US" sz="2800" dirty="0">
              <a:solidFill>
                <a:srgbClr val="222426"/>
              </a:solidFill>
              <a:latin typeface="HY목각파임B"/>
              <a:ea typeface="HY목각파임B"/>
            </a:endParaRPr>
          </a:p>
          <a:p>
            <a:pPr algn="l">
              <a:defRPr/>
            </a:pPr>
            <a:r>
              <a:rPr lang="en-US" altLang="ko-KR" sz="2800" dirty="0">
                <a:solidFill>
                  <a:srgbClr val="222426"/>
                </a:solidFill>
                <a:latin typeface="HY목각파임B"/>
                <a:ea typeface="HY목각파임B"/>
              </a:rPr>
              <a:t>-</a:t>
            </a:r>
            <a:r>
              <a:rPr lang="ko-KR" altLang="en-US" sz="2800" dirty="0">
                <a:solidFill>
                  <a:srgbClr val="222426"/>
                </a:solidFill>
                <a:latin typeface="HY목각파임B"/>
                <a:ea typeface="HY목각파임B"/>
              </a:rPr>
              <a:t>클래스를 정의하고 서로 관련되는 방식을 보여줌</a:t>
            </a:r>
          </a:p>
          <a:p>
            <a:pPr algn="l">
              <a:defRPr/>
            </a:pPr>
            <a:endParaRPr lang="en-US" altLang="ko-KR" sz="2800" dirty="0">
              <a:solidFill>
                <a:srgbClr val="222426"/>
              </a:solidFill>
              <a:latin typeface="HY목각파임B"/>
              <a:ea typeface="HY목각파임B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F2F291-A71A-47F4-9863-CF0E0210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24</a:t>
            </a:fld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7841973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Class diagram </a:t>
            </a:r>
            <a:r>
              <a:rPr lang="ko-KR" altLang="en-US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과 </a:t>
            </a:r>
            <a:r>
              <a:rPr lang="en-US" altLang="ko-KR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 diagram</a:t>
            </a:r>
            <a:r>
              <a:rPr lang="ko-KR" altLang="en-US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의 차이점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2780" y="1482587"/>
            <a:ext cx="4607201" cy="745434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131611" y="1472233"/>
            <a:ext cx="4379428" cy="517663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74447" y="5499873"/>
            <a:ext cx="4710733" cy="517663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 dirty="0"/>
              <a:t>ex ) Chess </a:t>
            </a:r>
            <a:r>
              <a:rPr lang="ko-KR" altLang="en-US" dirty="0"/>
              <a:t>상황의 모델링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6593763" y="1442442"/>
            <a:ext cx="510415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2800" dirty="0">
                <a:solidFill>
                  <a:srgbClr val="222426"/>
                </a:solidFill>
                <a:latin typeface="HY목각파임B"/>
                <a:ea typeface="HY목각파임B"/>
              </a:rPr>
              <a:t>Object diagram</a:t>
            </a:r>
          </a:p>
          <a:p>
            <a:pPr algn="l">
              <a:defRPr/>
            </a:pPr>
            <a:endParaRPr lang="en-US" altLang="ko-KR" sz="2800" dirty="0">
              <a:solidFill>
                <a:srgbClr val="222426"/>
              </a:solidFill>
              <a:latin typeface="HY목각파임B"/>
              <a:ea typeface="HY목각파임B"/>
            </a:endParaRPr>
          </a:p>
          <a:p>
            <a:pPr algn="l">
              <a:defRPr/>
            </a:pPr>
            <a:r>
              <a:rPr lang="en-US" altLang="ko-KR" sz="2800" dirty="0">
                <a:solidFill>
                  <a:srgbClr val="222426"/>
                </a:solidFill>
                <a:latin typeface="HY목각파임B"/>
                <a:ea typeface="HY목각파임B"/>
              </a:rPr>
              <a:t>- </a:t>
            </a:r>
            <a:r>
              <a:rPr lang="ko-KR" altLang="en-US" sz="2800" dirty="0">
                <a:solidFill>
                  <a:srgbClr val="222426"/>
                </a:solidFill>
                <a:latin typeface="HY목각파임B"/>
                <a:ea typeface="HY목각파임B"/>
              </a:rPr>
              <a:t>특정 시간에 모델링 된 시스템 구조의 전체 또는 부분을 보여주는 다이어그램</a:t>
            </a:r>
          </a:p>
          <a:p>
            <a:pPr algn="l">
              <a:defRPr/>
            </a:pPr>
            <a:endParaRPr lang="ko-KR" altLang="en-US" sz="2800" dirty="0">
              <a:solidFill>
                <a:srgbClr val="222426"/>
              </a:solidFill>
              <a:latin typeface="HY목각파임B"/>
              <a:ea typeface="HY목각파임B"/>
            </a:endParaRPr>
          </a:p>
          <a:p>
            <a:pPr algn="l">
              <a:defRPr/>
            </a:pPr>
            <a:r>
              <a:rPr lang="en-US" altLang="ko-KR" sz="2800" dirty="0">
                <a:solidFill>
                  <a:srgbClr val="222426"/>
                </a:solidFill>
                <a:latin typeface="HY목각파임B"/>
                <a:ea typeface="HY목각파임B"/>
              </a:rPr>
              <a:t>-</a:t>
            </a:r>
            <a:r>
              <a:rPr lang="ko-KR" altLang="en-US" sz="2800" dirty="0">
                <a:solidFill>
                  <a:srgbClr val="222426"/>
                </a:solidFill>
                <a:latin typeface="HY목각파임B"/>
                <a:ea typeface="HY목각파임B"/>
              </a:rPr>
              <a:t>개체와 개체사이의 관계를 보여줌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4309" y="2311178"/>
            <a:ext cx="5671010" cy="274295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7CD6D7-B9C8-4242-8AA1-0090E9F9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25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67236" y="127626"/>
            <a:ext cx="7841973" cy="641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Class diagram </a:t>
            </a:r>
            <a:r>
              <a:rPr lang="ko-KR" altLang="en-US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과 </a:t>
            </a:r>
            <a:r>
              <a:rPr lang="en-US" altLang="ko-KR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 diagram</a:t>
            </a:r>
            <a:r>
              <a:rPr lang="ko-KR" altLang="en-US" sz="3600" b="0" spc="-300">
                <a:solidFill>
                  <a:schemeClr val="accent2">
                    <a:lumMod val="60000"/>
                    <a:lumOff val="40000"/>
                  </a:schemeClr>
                </a:solidFill>
              </a:rPr>
              <a:t>의 차이점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5"/>
          <p:cNvSpPr txBox="1"/>
          <p:nvPr/>
        </p:nvSpPr>
        <p:spPr>
          <a:xfrm>
            <a:off x="967236" y="2184091"/>
            <a:ext cx="102393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2800" dirty="0">
                <a:solidFill>
                  <a:srgbClr val="222426"/>
                </a:solidFill>
                <a:latin typeface="HY목각파임B"/>
                <a:ea typeface="HY목각파임B"/>
              </a:rPr>
              <a:t>Class diagram</a:t>
            </a:r>
            <a:r>
              <a:rPr lang="ko-KR" altLang="en-US" sz="2800" dirty="0">
                <a:solidFill>
                  <a:srgbClr val="222426"/>
                </a:solidFill>
                <a:latin typeface="HY목각파임B"/>
                <a:ea typeface="HY목각파임B"/>
              </a:rPr>
              <a:t>은 </a:t>
            </a:r>
            <a:r>
              <a:rPr lang="ko-KR" altLang="en-US" sz="2800" dirty="0">
                <a:solidFill>
                  <a:srgbClr val="F63D0A"/>
                </a:solidFill>
                <a:latin typeface="HY목각파임B"/>
                <a:ea typeface="HY목각파임B"/>
              </a:rPr>
              <a:t>클래스</a:t>
            </a:r>
            <a:r>
              <a:rPr lang="ko-KR" altLang="en-US" sz="2800" dirty="0">
                <a:solidFill>
                  <a:srgbClr val="222426"/>
                </a:solidFill>
                <a:latin typeface="HY목각파임B"/>
                <a:ea typeface="HY목각파임B"/>
              </a:rPr>
              <a:t>와 </a:t>
            </a:r>
            <a:r>
              <a:rPr lang="ko-KR" altLang="en-US" sz="2800" dirty="0">
                <a:solidFill>
                  <a:srgbClr val="F63D0A"/>
                </a:solidFill>
                <a:latin typeface="HY목각파임B"/>
                <a:ea typeface="HY목각파임B"/>
              </a:rPr>
              <a:t>클래스</a:t>
            </a:r>
            <a:r>
              <a:rPr lang="ko-KR" altLang="en-US" sz="2800" dirty="0">
                <a:solidFill>
                  <a:srgbClr val="222426"/>
                </a:solidFill>
                <a:latin typeface="HY목각파임B"/>
                <a:ea typeface="HY목각파임B"/>
              </a:rPr>
              <a:t> 간의 관계를 나타내는 반면</a:t>
            </a:r>
            <a:endParaRPr lang="en-US" altLang="ko-KR" sz="2800" dirty="0">
              <a:solidFill>
                <a:srgbClr val="222426"/>
              </a:solidFill>
              <a:latin typeface="HY목각파임B"/>
              <a:ea typeface="HY목각파임B"/>
            </a:endParaRPr>
          </a:p>
          <a:p>
            <a:pPr algn="l">
              <a:defRPr/>
            </a:pPr>
            <a:endParaRPr lang="ko-KR" altLang="en-US" sz="2800" dirty="0">
              <a:solidFill>
                <a:srgbClr val="222426"/>
              </a:solidFill>
              <a:latin typeface="HY목각파임B"/>
              <a:ea typeface="HY목각파임B"/>
            </a:endParaRPr>
          </a:p>
          <a:p>
            <a:pPr algn="l">
              <a:defRPr/>
            </a:pPr>
            <a:endParaRPr lang="ko-KR" altLang="en-US" sz="2800" dirty="0">
              <a:solidFill>
                <a:srgbClr val="222426"/>
              </a:solidFill>
              <a:latin typeface="HY목각파임B"/>
              <a:ea typeface="HY목각파임B"/>
            </a:endParaRPr>
          </a:p>
          <a:p>
            <a:pPr algn="l">
              <a:defRPr/>
            </a:pPr>
            <a:r>
              <a:rPr lang="en-US" altLang="ko-KR" sz="2800" dirty="0">
                <a:solidFill>
                  <a:srgbClr val="222426"/>
                </a:solidFill>
                <a:latin typeface="HY목각파임B"/>
                <a:ea typeface="HY목각파임B"/>
              </a:rPr>
              <a:t>Object diagram</a:t>
            </a:r>
            <a:r>
              <a:rPr lang="ko-KR" altLang="en-US" sz="2800" dirty="0">
                <a:solidFill>
                  <a:srgbClr val="222426"/>
                </a:solidFill>
                <a:latin typeface="HY목각파임B"/>
                <a:ea typeface="HY목각파임B"/>
              </a:rPr>
              <a:t>은 특정 순간에 </a:t>
            </a:r>
            <a:r>
              <a:rPr lang="ko-KR" altLang="en-US" sz="2800" dirty="0">
                <a:solidFill>
                  <a:srgbClr val="F63D0A"/>
                </a:solidFill>
                <a:latin typeface="HY목각파임B"/>
                <a:ea typeface="HY목각파임B"/>
              </a:rPr>
              <a:t>개체</a:t>
            </a:r>
            <a:r>
              <a:rPr lang="ko-KR" altLang="en-US" sz="2800" dirty="0">
                <a:solidFill>
                  <a:srgbClr val="222426"/>
                </a:solidFill>
                <a:latin typeface="HY목각파임B"/>
                <a:ea typeface="HY목각파임B"/>
              </a:rPr>
              <a:t>와 </a:t>
            </a:r>
            <a:r>
              <a:rPr lang="ko-KR" altLang="en-US" sz="2800" dirty="0">
                <a:solidFill>
                  <a:srgbClr val="F63D0A"/>
                </a:solidFill>
                <a:latin typeface="HY목각파임B"/>
                <a:ea typeface="HY목각파임B"/>
              </a:rPr>
              <a:t>개체</a:t>
            </a:r>
            <a:r>
              <a:rPr lang="ko-KR" altLang="en-US" sz="2800" dirty="0">
                <a:solidFill>
                  <a:srgbClr val="222426"/>
                </a:solidFill>
                <a:latin typeface="HY목각파임B"/>
                <a:ea typeface="HY목각파임B"/>
              </a:rPr>
              <a:t> 간의 관계를 나타낸다</a:t>
            </a:r>
            <a:r>
              <a:rPr lang="en-US" altLang="ko-KR" sz="2800" dirty="0">
                <a:solidFill>
                  <a:srgbClr val="222426"/>
                </a:solidFill>
                <a:latin typeface="HY목각파임B"/>
                <a:ea typeface="HY목각파임B"/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BBE7C9-BA63-4135-8918-01A6D5A0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26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636FE8-A22D-44AB-A1D7-968EC309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64BF4D-0F06-4727-B1CC-BF44AD42D9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2AA831-7F4A-4890-83CA-E6838BFA3BDF}"/>
              </a:ext>
            </a:extLst>
          </p:cNvPr>
          <p:cNvSpPr txBox="1"/>
          <p:nvPr/>
        </p:nvSpPr>
        <p:spPr>
          <a:xfrm>
            <a:off x="4569782" y="2705725"/>
            <a:ext cx="305243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Q&amp;A</a:t>
            </a:r>
            <a:endParaRPr lang="ko-KR" altLang="en-US" sz="8800" b="1" spc="600" dirty="0">
              <a:solidFill>
                <a:srgbClr val="3D3D3D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8830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636FE8-A22D-44AB-A1D7-968EC309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64BF4D-0F06-4727-B1CC-BF44AD42D9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2AA831-7F4A-4890-83CA-E6838BFA3BDF}"/>
              </a:ext>
            </a:extLst>
          </p:cNvPr>
          <p:cNvSpPr txBox="1"/>
          <p:nvPr/>
        </p:nvSpPr>
        <p:spPr>
          <a:xfrm>
            <a:off x="3904426" y="2705725"/>
            <a:ext cx="62119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spc="600" dirty="0">
                <a:solidFill>
                  <a:srgbClr val="3D3D3D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1642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094099-0248-404A-8CDB-139F043EDB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UML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4" descr="통합 모델링 언어 - 위키백과, 우리 모두의 백과사전">
            <a:extLst>
              <a:ext uri="{FF2B5EF4-FFF2-40B4-BE49-F238E27FC236}">
                <a16:creationId xmlns:a16="http://schemas.microsoft.com/office/drawing/2014/main" id="{75FD41F4-18AD-4D95-9502-D136BDBEA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052" y="2962871"/>
            <a:ext cx="1246159" cy="9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1F436BA-2167-40A9-B98F-9E887719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496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9AA8D2-2A2B-456D-8CED-F4E9B9251A9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AD149D-95BB-40E6-83A5-B1E74A22C774}"/>
              </a:ext>
            </a:extLst>
          </p:cNvPr>
          <p:cNvSpPr txBox="1"/>
          <p:nvPr/>
        </p:nvSpPr>
        <p:spPr>
          <a:xfrm>
            <a:off x="3003141" y="363816"/>
            <a:ext cx="148470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b="1" dirty="0">
                <a:solidFill>
                  <a:srgbClr val="3D3D3D"/>
                </a:solidFill>
              </a:rPr>
              <a:t>?</a:t>
            </a:r>
            <a:endParaRPr lang="ko-KR" altLang="en-US" sz="16600" b="1" dirty="0">
              <a:solidFill>
                <a:srgbClr val="3D3D3D"/>
              </a:solidFill>
            </a:endParaRPr>
          </a:p>
        </p:txBody>
      </p:sp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0915BA55-F9FD-4010-93CC-8096A2A388B1}"/>
              </a:ext>
            </a:extLst>
          </p:cNvPr>
          <p:cNvSpPr/>
          <p:nvPr/>
        </p:nvSpPr>
        <p:spPr>
          <a:xfrm>
            <a:off x="520994" y="3429000"/>
            <a:ext cx="6390169" cy="2929270"/>
          </a:xfrm>
          <a:prstGeom prst="bracketPair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B7C15-E593-42D6-86B2-4053580A139D}"/>
              </a:ext>
            </a:extLst>
          </p:cNvPr>
          <p:cNvSpPr txBox="1"/>
          <p:nvPr/>
        </p:nvSpPr>
        <p:spPr>
          <a:xfrm>
            <a:off x="1299950" y="4074775"/>
            <a:ext cx="48910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3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어떻게 소프트웨어 </a:t>
            </a:r>
            <a:endParaRPr lang="en-US" altLang="ko-KR" sz="4000" spc="-3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ctr"/>
            <a:r>
              <a:rPr lang="ko-KR" altLang="en-US" sz="4000" spc="-3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설계도를 </a:t>
            </a:r>
            <a:r>
              <a:rPr lang="ko-KR" altLang="en-US" sz="4000" spc="-300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그릴것인가</a:t>
            </a:r>
            <a:r>
              <a:rPr lang="en-US" altLang="ko-KR" sz="4000" spc="-300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?</a:t>
            </a:r>
            <a:endParaRPr lang="ko-KR" altLang="en-US" sz="4000" spc="-300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127B2-5A32-499B-AE00-9807FDBA9534}"/>
              </a:ext>
            </a:extLst>
          </p:cNvPr>
          <p:cNvSpPr txBox="1"/>
          <p:nvPr/>
        </p:nvSpPr>
        <p:spPr>
          <a:xfrm>
            <a:off x="3040989" y="2887028"/>
            <a:ext cx="14090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UML</a:t>
            </a:r>
            <a:endParaRPr lang="ko-KR" altLang="en-US" sz="44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400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287FAB-58A5-4CFE-A1C9-D1590CC97F08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F6B4-815A-420B-9F76-7BAF03614D69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UML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A41C9-E7CF-473E-BE8E-8577E33B09A2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DD7DC-4636-4031-B07A-47D3E56D9BAF}"/>
              </a:ext>
            </a:extLst>
          </p:cNvPr>
          <p:cNvSpPr txBox="1"/>
          <p:nvPr/>
        </p:nvSpPr>
        <p:spPr>
          <a:xfrm>
            <a:off x="336885" y="10845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📌 </a:t>
            </a:r>
            <a:r>
              <a:rPr lang="en-US" altLang="ko-KR" sz="2800" b="1" i="0" dirty="0">
                <a:solidFill>
                  <a:srgbClr val="222426"/>
                </a:solidFill>
                <a:effectLst/>
                <a:latin typeface="-apple-system"/>
              </a:rPr>
              <a:t>Unified Modeling Language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BAE0DD-EDA7-481B-B79E-49A3378E0A47}"/>
              </a:ext>
            </a:extLst>
          </p:cNvPr>
          <p:cNvSpPr txBox="1"/>
          <p:nvPr/>
        </p:nvSpPr>
        <p:spPr>
          <a:xfrm>
            <a:off x="839644" y="2123325"/>
            <a:ext cx="11015471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프로그램 설계를 표현하기 위해 사용하는 표기법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0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10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요구분석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설계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구현 등의 시스템 개발 과정에서 </a:t>
            </a:r>
            <a:r>
              <a:rPr lang="ko-KR" altLang="en-US" sz="2800" dirty="0" err="1">
                <a:solidFill>
                  <a:srgbClr val="222426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개</a:t>
            </a:r>
            <a:r>
              <a:rPr lang="ko-KR" altLang="en-US" sz="2800" b="0" i="0" dirty="0" err="1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발자간의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의사소통을 원활하게 이루어지게 하기위해 표준화한 모델링 언어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0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0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1028" name="Picture 4" descr="통합 모델링 언어 - 위키백과, 우리 모두의 백과사전">
            <a:extLst>
              <a:ext uri="{FF2B5EF4-FFF2-40B4-BE49-F238E27FC236}">
                <a16:creationId xmlns:a16="http://schemas.microsoft.com/office/drawing/2014/main" id="{467FC7A4-DD0B-4E60-88B2-43373BFD2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956" y="58531"/>
            <a:ext cx="1246159" cy="9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BEBD7-DAC6-4F26-B1AC-DE0A16D7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090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287FAB-58A5-4CFE-A1C9-D1590CC97F08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F6B4-815A-420B-9F76-7BAF03614D69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UML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A41C9-E7CF-473E-BE8E-8577E33B09A2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DD7DC-4636-4031-B07A-47D3E56D9BAF}"/>
              </a:ext>
            </a:extLst>
          </p:cNvPr>
          <p:cNvSpPr txBox="1"/>
          <p:nvPr/>
        </p:nvSpPr>
        <p:spPr>
          <a:xfrm>
            <a:off x="336885" y="10845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📌 </a:t>
            </a:r>
            <a:r>
              <a:rPr lang="en-US" altLang="ko-KR" sz="2800" b="1" i="0" dirty="0">
                <a:solidFill>
                  <a:srgbClr val="222426"/>
                </a:solidFill>
                <a:effectLst/>
                <a:latin typeface="-apple-system"/>
              </a:rPr>
              <a:t>Unified Modeling Language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BAE0DD-EDA7-481B-B79E-49A3378E0A47}"/>
              </a:ext>
            </a:extLst>
          </p:cNvPr>
          <p:cNvSpPr txBox="1"/>
          <p:nvPr/>
        </p:nvSpPr>
        <p:spPr>
          <a:xfrm>
            <a:off x="839644" y="2014137"/>
            <a:ext cx="110154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소프트웨어 시스템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업무 모델링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시스템의 산출물을 규정하고 </a:t>
            </a:r>
            <a:b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</a:b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시각화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문서화한다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프로그래밍언어가 아닌 기호와 도식을 이용하여 표현하는 방법을 </a:t>
            </a:r>
            <a:b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</a:b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정의한다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.</a:t>
            </a:r>
          </a:p>
          <a:p>
            <a:pPr algn="l"/>
            <a:endParaRPr lang="en-US" altLang="ko-KR" sz="2800" dirty="0">
              <a:solidFill>
                <a:srgbClr val="22242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모델링 언어 ⭕️ 방법론 ❌ 프로그래밍 언어 ❌</a:t>
            </a:r>
          </a:p>
        </p:txBody>
      </p:sp>
      <p:pic>
        <p:nvPicPr>
          <p:cNvPr id="1028" name="Picture 4" descr="통합 모델링 언어 - 위키백과, 우리 모두의 백과사전">
            <a:extLst>
              <a:ext uri="{FF2B5EF4-FFF2-40B4-BE49-F238E27FC236}">
                <a16:creationId xmlns:a16="http://schemas.microsoft.com/office/drawing/2014/main" id="{467FC7A4-DD0B-4E60-88B2-43373BFD2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956" y="58531"/>
            <a:ext cx="1246159" cy="9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BEBD7-DAC6-4F26-B1AC-DE0A16D7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802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287FAB-58A5-4CFE-A1C9-D1590CC97F08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F6B4-815A-420B-9F76-7BAF03614D69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UML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A41C9-E7CF-473E-BE8E-8577E33B09A2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5AC79-4924-49F5-9A59-AA990DD96FED}"/>
              </a:ext>
            </a:extLst>
          </p:cNvPr>
          <p:cNvSpPr txBox="1"/>
          <p:nvPr/>
        </p:nvSpPr>
        <p:spPr>
          <a:xfrm>
            <a:off x="336885" y="10845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📌 </a:t>
            </a:r>
            <a:r>
              <a:rPr lang="en-US" altLang="ko-KR" sz="2800" b="1" i="0" dirty="0">
                <a:solidFill>
                  <a:srgbClr val="222426"/>
                </a:solidFill>
                <a:effectLst/>
                <a:latin typeface="-apple-system"/>
              </a:rPr>
              <a:t>UML</a:t>
            </a:r>
            <a:r>
              <a:rPr lang="ko-KR" altLang="en-US" sz="2800" b="1" i="0" dirty="0">
                <a:solidFill>
                  <a:srgbClr val="222426"/>
                </a:solidFill>
                <a:effectLst/>
                <a:latin typeface="-apple-system"/>
              </a:rPr>
              <a:t>의 특징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87655-345B-49A3-AB6D-5EF93040426C}"/>
              </a:ext>
            </a:extLst>
          </p:cNvPr>
          <p:cNvSpPr txBox="1"/>
          <p:nvPr/>
        </p:nvSpPr>
        <p:spPr>
          <a:xfrm>
            <a:off x="839645" y="1735400"/>
            <a:ext cx="105021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가시화 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2800" b="0" i="0" u="sng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시각적인 그래픽 형태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,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명확한 정의가 존재</a:t>
            </a:r>
            <a:endParaRPr lang="en-US" altLang="ko-KR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명세화 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개발과정마다 필요한 </a:t>
            </a:r>
            <a:r>
              <a:rPr lang="ko-KR" altLang="en-US" sz="2800" b="0" i="0" u="sng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모델을 정확하게 명세함</a:t>
            </a:r>
            <a:endParaRPr lang="en-US" altLang="ko-KR" sz="2800" b="0" i="0" u="sng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구축화 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다양한 </a:t>
            </a:r>
            <a:r>
              <a:rPr lang="ko-KR" altLang="en-US" sz="2800" b="0" i="0" u="sng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객체지향 프로그램 언어로 변환 가능</a:t>
            </a:r>
            <a:endParaRPr lang="en-US" altLang="ko-KR" sz="2800" b="0" i="0" u="sng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문서화 </a:t>
            </a:r>
            <a:r>
              <a:rPr lang="en-US" altLang="ko-KR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: 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프로젝트 </a:t>
            </a:r>
            <a:r>
              <a:rPr lang="ko-KR" altLang="en-US" sz="2800" b="0" i="0" dirty="0" err="1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참여자간의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</a:t>
            </a:r>
            <a:r>
              <a:rPr lang="ko-KR" altLang="en-US" sz="2800" b="0" i="0" u="sng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의사소통에 필요한 문서화 가능</a:t>
            </a:r>
            <a:endParaRPr lang="en-US" altLang="ko-KR" sz="2800" b="0" i="0" u="sng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pic>
        <p:nvPicPr>
          <p:cNvPr id="8" name="Picture 4" descr="통합 모델링 언어 - 위키백과, 우리 모두의 백과사전">
            <a:extLst>
              <a:ext uri="{FF2B5EF4-FFF2-40B4-BE49-F238E27FC236}">
                <a16:creationId xmlns:a16="http://schemas.microsoft.com/office/drawing/2014/main" id="{FC6E7793-0F2C-4C54-B4D2-6C6000AD0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956" y="58531"/>
            <a:ext cx="1246159" cy="9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2E8F2-7DBB-481D-AF55-A12CA8BC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98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287FAB-58A5-4CFE-A1C9-D1590CC97F08}"/>
              </a:ext>
            </a:extLst>
          </p:cNvPr>
          <p:cNvSpPr/>
          <p:nvPr/>
        </p:nvSpPr>
        <p:spPr>
          <a:xfrm>
            <a:off x="0" y="1"/>
            <a:ext cx="12192000" cy="9569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AF6B4-815A-420B-9F76-7BAF03614D69}"/>
              </a:ext>
            </a:extLst>
          </p:cNvPr>
          <p:cNvSpPr txBox="1"/>
          <p:nvPr/>
        </p:nvSpPr>
        <p:spPr>
          <a:xfrm>
            <a:off x="967236" y="127626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UML</a:t>
            </a:r>
            <a:endParaRPr lang="ko-KR" altLang="en-US" sz="3600" spc="-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A41C9-E7CF-473E-BE8E-8577E33B09A2}"/>
              </a:ext>
            </a:extLst>
          </p:cNvPr>
          <p:cNvSpPr txBox="1"/>
          <p:nvPr/>
        </p:nvSpPr>
        <p:spPr>
          <a:xfrm>
            <a:off x="127591" y="111943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Part 1,</a:t>
            </a:r>
            <a:endParaRPr lang="ko-KR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5AC79-4924-49F5-9A59-AA990DD96FED}"/>
              </a:ext>
            </a:extLst>
          </p:cNvPr>
          <p:cNvSpPr txBox="1"/>
          <p:nvPr/>
        </p:nvSpPr>
        <p:spPr>
          <a:xfrm>
            <a:off x="336885" y="10845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0" i="0" dirty="0">
                <a:solidFill>
                  <a:srgbClr val="222426"/>
                </a:solidFill>
                <a:effectLst/>
                <a:latin typeface="-apple-system"/>
              </a:rPr>
              <a:t>📌 </a:t>
            </a:r>
            <a:r>
              <a:rPr lang="en-US" altLang="ko-KR" sz="2800" b="1" i="0" dirty="0">
                <a:solidFill>
                  <a:srgbClr val="222426"/>
                </a:solidFill>
                <a:effectLst/>
                <a:latin typeface="-apple-system"/>
              </a:rPr>
              <a:t>UML</a:t>
            </a:r>
            <a:r>
              <a:rPr lang="ko-KR" altLang="en-US" sz="2800" b="1" i="0" dirty="0">
                <a:solidFill>
                  <a:srgbClr val="222426"/>
                </a:solidFill>
                <a:effectLst/>
                <a:latin typeface="-apple-system"/>
              </a:rPr>
              <a:t>의 사용 이유</a:t>
            </a:r>
            <a:endParaRPr lang="en-US" altLang="ko-KR" sz="2800" b="1" i="0" dirty="0">
              <a:solidFill>
                <a:srgbClr val="222426"/>
              </a:solidFill>
              <a:effectLst/>
              <a:latin typeface="-apple-system"/>
            </a:endParaRPr>
          </a:p>
        </p:txBody>
      </p:sp>
      <p:pic>
        <p:nvPicPr>
          <p:cNvPr id="8" name="Picture 4" descr="통합 모델링 언어 - 위키백과, 우리 모두의 백과사전">
            <a:extLst>
              <a:ext uri="{FF2B5EF4-FFF2-40B4-BE49-F238E27FC236}">
                <a16:creationId xmlns:a16="http://schemas.microsoft.com/office/drawing/2014/main" id="{FC6E7793-0F2C-4C54-B4D2-6C6000AD0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956" y="58531"/>
            <a:ext cx="1246159" cy="9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2E8F2-7DBB-481D-AF55-A12CA8BC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CAF9B-9C04-4854-9011-A0B2BDE6FD57}"/>
              </a:ext>
            </a:extLst>
          </p:cNvPr>
          <p:cNvSpPr txBox="1"/>
          <p:nvPr/>
        </p:nvSpPr>
        <p:spPr>
          <a:xfrm>
            <a:off x="839645" y="1735400"/>
            <a:ext cx="105021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다른 </a:t>
            </a:r>
            <a:r>
              <a:rPr lang="ko-KR" altLang="en-US" sz="2800" b="0" i="0" dirty="0" err="1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사람들과의</a:t>
            </a: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의사소통 또는 설계 논의</a:t>
            </a:r>
            <a:endParaRPr lang="en-US" altLang="ko-KR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22242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전체 시스템의 구조 및 클래스의 의존성 파악</a:t>
            </a:r>
            <a:endParaRPr lang="en-US" altLang="ko-KR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rgbClr val="222426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rgbClr val="222426"/>
                </a:solidFill>
                <a:effectLst/>
                <a:latin typeface="HY목각파임B" panose="02030600000101010101" pitchFamily="18" charset="-127"/>
                <a:ea typeface="HY목각파임B" panose="02030600000101010101" pitchFamily="18" charset="-127"/>
              </a:rPr>
              <a:t> 대규모 소프트웨어 구조의 로드맵을 만들기 위해</a:t>
            </a:r>
            <a:endParaRPr lang="en-US" altLang="ko-KR" sz="2800" b="0" i="0" dirty="0">
              <a:solidFill>
                <a:srgbClr val="222426"/>
              </a:solidFill>
              <a:effectLst/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30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CE5FB80-243E-4DC3-A0B3-8B0C5C60F3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247D6CE-BA2E-46E2-89D6-89FA79A1D851}"/>
              </a:ext>
            </a:extLst>
          </p:cNvPr>
          <p:cNvSpPr/>
          <p:nvPr/>
        </p:nvSpPr>
        <p:spPr>
          <a:xfrm>
            <a:off x="8470900" y="1809000"/>
            <a:ext cx="3240000" cy="32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F0F0C-C5E3-4682-8D78-FD46948BF7A4}"/>
              </a:ext>
            </a:extLst>
          </p:cNvPr>
          <p:cNvSpPr txBox="1"/>
          <p:nvPr/>
        </p:nvSpPr>
        <p:spPr>
          <a:xfrm>
            <a:off x="8763000" y="2962871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Part 2,</a:t>
            </a:r>
            <a:endParaRPr lang="ko-KR" alt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20063-C82B-43AF-890C-5C33C354C0F9}"/>
              </a:ext>
            </a:extLst>
          </p:cNvPr>
          <p:cNvSpPr txBox="1"/>
          <p:nvPr/>
        </p:nvSpPr>
        <p:spPr>
          <a:xfrm>
            <a:off x="8763000" y="3424536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Class diagram</a:t>
            </a:r>
            <a:endParaRPr lang="ko-KR" altLang="en-US" sz="2800" spc="-3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7433AE-5789-4CC1-96D0-CF9920F3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572D-DCC5-4511-A3D5-618DAD6178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76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bb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425059"/>
      </a:accent1>
      <a:accent2>
        <a:srgbClr val="C7905A"/>
      </a:accent2>
      <a:accent3>
        <a:srgbClr val="F3DFBA"/>
      </a:accent3>
      <a:accent4>
        <a:srgbClr val="F0CAB6"/>
      </a:accent4>
      <a:accent5>
        <a:srgbClr val="F08820"/>
      </a:accent5>
      <a:accent6>
        <a:srgbClr val="867A6C"/>
      </a:accent6>
      <a:hlink>
        <a:srgbClr val="3F3F3F"/>
      </a:hlink>
      <a:folHlink>
        <a:srgbClr val="3F3F3F"/>
      </a:folHlink>
    </a:clrScheme>
    <a:fontScheme name="200525">
      <a:majorFont>
        <a:latin typeface="Arial Black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1034</Words>
  <Application>Microsoft Office PowerPoint</Application>
  <PresentationFormat>와이드스크린</PresentationFormat>
  <Paragraphs>265</Paragraphs>
  <Slides>28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-apple-system</vt:lpstr>
      <vt:lpstr>G마켓 산스 TTF Bold</vt:lpstr>
      <vt:lpstr>HY목각파임B</vt:lpstr>
      <vt:lpstr>맑은 고딕</vt:lpstr>
      <vt:lpstr>Arial</vt:lpstr>
      <vt:lpstr>Arial Black</vt:lpstr>
      <vt:lpstr>Berlin Sans FB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임 재혁</cp:lastModifiedBy>
  <cp:revision>81</cp:revision>
  <dcterms:created xsi:type="dcterms:W3CDTF">2020-05-25T00:38:46Z</dcterms:created>
  <dcterms:modified xsi:type="dcterms:W3CDTF">2021-09-05T16:14:25Z</dcterms:modified>
  <cp:version>0906.0100.01</cp:version>
</cp:coreProperties>
</file>