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9" r:id="rId4"/>
    <p:sldId id="271" r:id="rId5"/>
    <p:sldId id="263" r:id="rId6"/>
    <p:sldId id="277" r:id="rId7"/>
    <p:sldId id="262" r:id="rId8"/>
    <p:sldId id="261" r:id="rId9"/>
    <p:sldId id="281" r:id="rId10"/>
    <p:sldId id="296" r:id="rId11"/>
    <p:sldId id="289" r:id="rId12"/>
    <p:sldId id="291" r:id="rId13"/>
    <p:sldId id="285" r:id="rId14"/>
    <p:sldId id="286" r:id="rId15"/>
    <p:sldId id="287" r:id="rId16"/>
    <p:sldId id="284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90523-EAC7-4ED2-B6C6-765E40736B1F}" type="datetimeFigureOut">
              <a:rPr lang="en-US" altLang="ko-KR"/>
              <a:t>9/3/2021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BE283-1DCE-4968-8ABE-F365B976441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6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*</a:t>
            </a:r>
            <a:r>
              <a:rPr lang="en-US" altLang="ko-KR"/>
              <a:t>UML </a:t>
            </a:r>
            <a:r>
              <a:rPr lang="ko-KR" altLang="en-US"/>
              <a:t>설명 </a:t>
            </a:r>
            <a:r>
              <a:rPr lang="en-US" altLang="ko-KR"/>
              <a:t>(</a:t>
            </a:r>
            <a:r>
              <a:rPr lang="ko-KR" altLang="en-US"/>
              <a:t>간단히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UML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시스템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업무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모델링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산출물 등의 구조를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시각화하여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제공하는 언어로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시스템 개발 관련 지식이 없는 종사자의 이해를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돕기위해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개발된 통합 모델링 언어이다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8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5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0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6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네모 </a:t>
            </a:r>
            <a:r>
              <a:rPr lang="ko-KR" altLang="en-US" err="1"/>
              <a:t>박스쳐져</a:t>
            </a:r>
            <a:r>
              <a:rPr lang="ko-KR" altLang="en-US"/>
              <a:t> 있는 것들이 객체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회원과 </a:t>
            </a:r>
            <a:r>
              <a:rPr lang="ko-KR" altLang="en-US" err="1"/>
              <a:t>객체들간의</a:t>
            </a:r>
            <a:r>
              <a:rPr lang="ko-KR" altLang="en-US"/>
              <a:t> 관계 및 객체들 </a:t>
            </a:r>
            <a:r>
              <a:rPr lang="ko-KR" altLang="en-US" err="1"/>
              <a:t>서로간의</a:t>
            </a:r>
            <a:r>
              <a:rPr lang="ko-KR" altLang="en-US"/>
              <a:t> 관계 파악이 용이하다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(ex. </a:t>
            </a:r>
            <a:r>
              <a:rPr lang="ko-KR" altLang="en-US"/>
              <a:t>로그인 </a:t>
            </a:r>
            <a:r>
              <a:rPr lang="ko-KR" altLang="en-US" err="1"/>
              <a:t>객체들간의</a:t>
            </a:r>
            <a:r>
              <a:rPr lang="ko-KR" altLang="en-US"/>
              <a:t> 관계 및 흐름 </a:t>
            </a:r>
            <a:r>
              <a:rPr lang="en-US" altLang="ko-KR"/>
              <a:t>/ </a:t>
            </a:r>
            <a:r>
              <a:rPr lang="ko-KR" altLang="en-US"/>
              <a:t>상품 주문 </a:t>
            </a:r>
            <a:r>
              <a:rPr lang="ko-KR" altLang="en-US" err="1"/>
              <a:t>객체들간의</a:t>
            </a:r>
            <a:r>
              <a:rPr lang="ko-KR" altLang="en-US"/>
              <a:t> 관계 및 흐름 등등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2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네모 </a:t>
            </a:r>
            <a:r>
              <a:rPr lang="ko-KR" altLang="en-US" err="1"/>
              <a:t>박스쳐져</a:t>
            </a:r>
            <a:r>
              <a:rPr lang="ko-KR" altLang="en-US"/>
              <a:t> 있는 것들이 객체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회원과 </a:t>
            </a:r>
            <a:r>
              <a:rPr lang="ko-KR" altLang="en-US" err="1"/>
              <a:t>객체들간의</a:t>
            </a:r>
            <a:r>
              <a:rPr lang="ko-KR" altLang="en-US"/>
              <a:t> 관계 및 객체들 </a:t>
            </a:r>
            <a:r>
              <a:rPr lang="ko-KR" altLang="en-US" err="1"/>
              <a:t>서로간의</a:t>
            </a:r>
            <a:r>
              <a:rPr lang="ko-KR" altLang="en-US"/>
              <a:t> 관계 파악이 용이하다</a:t>
            </a:r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(ex. </a:t>
            </a:r>
            <a:r>
              <a:rPr lang="ko-KR" altLang="en-US"/>
              <a:t>로그인 </a:t>
            </a:r>
            <a:r>
              <a:rPr lang="ko-KR" altLang="en-US" err="1"/>
              <a:t>객체들간의</a:t>
            </a:r>
            <a:r>
              <a:rPr lang="ko-KR" altLang="en-US"/>
              <a:t> 관계 및 흐름 </a:t>
            </a:r>
            <a:r>
              <a:rPr lang="en-US" altLang="ko-KR"/>
              <a:t>/ </a:t>
            </a:r>
            <a:r>
              <a:rPr lang="ko-KR" altLang="en-US"/>
              <a:t>상품 주문 </a:t>
            </a:r>
            <a:r>
              <a:rPr lang="ko-KR" altLang="en-US" err="1"/>
              <a:t>객체들간의</a:t>
            </a:r>
            <a:r>
              <a:rPr lang="ko-KR" altLang="en-US"/>
              <a:t> 관계 및 흐름 등등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9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*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콜라보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다이어그램은 시퀀스 다이어그램과 매우 유사하다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시퀀스 다이어그램 역시 상호작용 다이어그램의 일부로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객체간의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연관성을 보여주는 용도로 사용된다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시퀀스 다이어그램의 경우에는 시간의 흐름에 따른 </a:t>
            </a: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객체간의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상호 작용이 좀 더 강조되어 표현된다는 점에 비해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콜라보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다이어그램의 경우에는 객체들을 평면적으로 배치하며 실행 순서를 나타내는 번호를 이용한다는 점에서 다르다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8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교육과정 추가 시스템에 대한 시퀀스와 </a:t>
            </a:r>
            <a:r>
              <a:rPr lang="ko-KR" altLang="en-US" err="1"/>
              <a:t>콜라보</a:t>
            </a:r>
            <a:r>
              <a:rPr lang="ko-KR" altLang="en-US"/>
              <a:t> 다이어그램</a:t>
            </a: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시퀀스 </a:t>
            </a:r>
            <a:r>
              <a:rPr lang="en-US" altLang="ko-KR"/>
              <a:t>: </a:t>
            </a:r>
            <a:r>
              <a:rPr lang="ko-KR" altLang="en-US" err="1"/>
              <a:t>객체들간의</a:t>
            </a:r>
            <a:r>
              <a:rPr lang="ko-KR" altLang="en-US"/>
              <a:t> 시간과 진행되는 순서 파악 용이</a:t>
            </a: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콜라보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객체들간 역할사이에서 구조적 관점 파악 용이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65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4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/>
              <a:t>Collaboration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err="1"/>
              <a:t>객체들간의</a:t>
            </a:r>
            <a:r>
              <a:rPr lang="ko-KR" altLang="en-US"/>
              <a:t> 상호작용 </a:t>
            </a:r>
            <a:r>
              <a:rPr lang="en-US" altLang="ko-KR"/>
              <a:t>[</a:t>
            </a:r>
            <a:r>
              <a:rPr lang="ko-KR" altLang="en-US"/>
              <a:t>관계</a:t>
            </a:r>
            <a:r>
              <a:rPr lang="en-US" altLang="ko-KR"/>
              <a:t>]</a:t>
            </a:r>
            <a:r>
              <a:rPr lang="ko-KR" altLang="en-US"/>
              <a:t>를 표현하는데 용이하다는 것이 핵심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3586-B4E9-47E2-8510-14CFAF6E96E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6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F22E7-84F7-4EC8-BC2E-985459C0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A1A69-0B54-41AA-907D-B85CA9BA6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8C5E1-09D0-49CD-8213-2296FB3E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C1E3D-A190-4808-B14E-3874A54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CE69-F6B3-410D-B659-EE106071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71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0CD06-C027-4027-8502-DE051ECD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6B0FD-C49A-4A9F-A66C-4EC2077F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3886-E5ED-48CA-B52D-A5175C63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E15CF-C59F-4884-9891-9444149B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9A876-FA13-4826-AFF2-0B64E98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BD597-2D07-4048-8E19-72C90F08B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820D6-DDF7-434E-A0EB-981D825C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3043D-E44F-46F7-A0CB-AD216AB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8ACD4-B94B-4CE2-B282-7D9F052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72E76-88FC-4933-86AD-23E675A1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999A7-4196-49DE-9CA1-25114050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62B2D-11FC-42C4-82F4-95551B08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06378-B482-487A-9959-DB872A6A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1DE9-E0CF-427F-A6FE-D5EED472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1E4F1-0DC7-4F34-866A-A8775A47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7714-740E-4530-B106-D4A822C5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C2775-13A4-4B96-8645-62B5911A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D337-8263-4B99-AB85-CA895C23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A65D5-A52C-4D20-9CB9-32CD0206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6FAA0-FBCC-4ABE-9833-0B2218F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99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1080B-BA6D-49F6-BF46-F135B902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16DF7-8EFA-4255-8567-6258FF94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3C5EB-CDD2-4102-BC94-C8EF069FE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0668-F095-46D5-9E7E-6EF922BB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8EACDD-5358-40A8-9DD9-50DE12C7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C4168-7FF6-4D04-A960-D8A35D45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19949-0145-4222-B0AD-55CEC02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4CC60-0BA2-4C52-AD30-B3E9166C2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FCAE98-3DCC-4C28-810F-4175E85F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B8B76-ABA0-4EF4-9A74-A05D4AB4F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09C38-D4F8-4B55-8DC3-97890A00A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D30AEE-46ED-4563-A142-F69D89B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C1F941-E144-4BC8-9A11-632C5F5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C728D-04B9-4A61-BC5E-55361BD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89E47-E39B-4349-9001-A288237A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4EC80A-CAF9-48FF-9792-D3DC6A21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CB8610-76F5-4ECA-A11B-1440FB98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72C6A-60C7-45E8-A153-70E28FFC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A9F026-C869-43AC-9692-A78511A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9C8BD-2F98-4B57-B13B-DD7268AA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1AEB7-DE63-4EBB-8501-75FB7C54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5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CC18-6E8A-4BDA-9A67-9A0DCEF9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AD6A8-BEAD-4F64-B45A-943E18F4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351DA-E810-40F6-9C67-91CE768A7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8F6F4-D344-42B6-ADAD-C6D38E5D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34FAA-8249-4C7F-9150-F547DC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FB0D4-296C-43CF-8837-6D5B485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5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0059-EDD8-40EA-A062-A42B0EAB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AD9C8E-D9CE-4184-94DF-21CF232C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B4B3BF-93AE-48FC-A120-440BA3D6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0827D-8E5F-40F3-8F11-F8B1560C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ADD8D-3BA2-4A75-83FF-DD33C0D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B7F25E-DA24-45D4-A787-649A989D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7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BB841-58DF-4ABB-ACFB-48914265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FCC3C-4468-4B9A-84B6-AD9C35A3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7E503-4569-4E10-9001-0937E0FB0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0D50D-92C4-47E2-9830-35BDDBDB8E6D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3511A-1C96-47E2-8B80-5E9C6B63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03E06-0B9B-4A47-A9FC-83F595954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2B97-BF65-4EF0-A6AB-B7B0C15F9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4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BD9D49-5143-4AC6-A242-6EC7A9609814}"/>
              </a:ext>
            </a:extLst>
          </p:cNvPr>
          <p:cNvGrpSpPr/>
          <p:nvPr/>
        </p:nvGrpSpPr>
        <p:grpSpPr>
          <a:xfrm>
            <a:off x="3790950" y="2700079"/>
            <a:ext cx="4610100" cy="1457842"/>
            <a:chOff x="3984307" y="2867025"/>
            <a:chExt cx="4223386" cy="1123950"/>
          </a:xfrm>
        </p:grpSpPr>
        <p:sp>
          <p:nvSpPr>
            <p:cNvPr id="4" name="왼쪽 대괄호 3">
              <a:extLst>
                <a:ext uri="{FF2B5EF4-FFF2-40B4-BE49-F238E27FC236}">
                  <a16:creationId xmlns:a16="http://schemas.microsoft.com/office/drawing/2014/main" id="{A92B3DAE-1F2B-47ED-A4A0-733EA281E0BA}"/>
                </a:ext>
              </a:extLst>
            </p:cNvPr>
            <p:cNvSpPr/>
            <p:nvPr/>
          </p:nvSpPr>
          <p:spPr>
            <a:xfrm>
              <a:off x="3984307" y="2867025"/>
              <a:ext cx="194087" cy="112395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0B43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왼쪽 대괄호 17">
              <a:extLst>
                <a:ext uri="{FF2B5EF4-FFF2-40B4-BE49-F238E27FC236}">
                  <a16:creationId xmlns:a16="http://schemas.microsoft.com/office/drawing/2014/main" id="{C4707D20-808E-4364-8AF3-351243D72ED7}"/>
                </a:ext>
              </a:extLst>
            </p:cNvPr>
            <p:cNvSpPr/>
            <p:nvPr/>
          </p:nvSpPr>
          <p:spPr>
            <a:xfrm flipH="1">
              <a:off x="8013606" y="2867025"/>
              <a:ext cx="194087" cy="1123950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0B43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059658C-3BC6-4529-BF1D-1FBD425F05F2}"/>
              </a:ext>
            </a:extLst>
          </p:cNvPr>
          <p:cNvSpPr txBox="1"/>
          <p:nvPr/>
        </p:nvSpPr>
        <p:spPr>
          <a:xfrm>
            <a:off x="4136306" y="2700079"/>
            <a:ext cx="3919407" cy="50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Collaboration / State Chart</a:t>
            </a:r>
            <a:endParaRPr lang="ko-KR" altLang="en-US" sz="24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8718A-D98F-4B07-B9D5-4E09DB5DD7A4}"/>
              </a:ext>
            </a:extLst>
          </p:cNvPr>
          <p:cNvSpPr txBox="1"/>
          <p:nvPr/>
        </p:nvSpPr>
        <p:spPr>
          <a:xfrm>
            <a:off x="4782666" y="3249965"/>
            <a:ext cx="2626681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유현수</a:t>
            </a:r>
            <a:r>
              <a:rPr lang="en-US" altLang="ko-KR" sz="16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윤지훈</a:t>
            </a:r>
            <a:r>
              <a:rPr lang="en-US" altLang="ko-KR" sz="16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이윤건</a:t>
            </a:r>
            <a:r>
              <a:rPr lang="en-US" altLang="ko-KR" sz="1600" spc="-4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4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장원혁</a:t>
            </a:r>
            <a:endParaRPr lang="ko-KR" altLang="en-US" sz="1600" spc="-4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A5A8AE-C3A4-497C-8D75-EE47300D541E}"/>
              </a:ext>
            </a:extLst>
          </p:cNvPr>
          <p:cNvSpPr/>
          <p:nvPr/>
        </p:nvSpPr>
        <p:spPr>
          <a:xfrm>
            <a:off x="5510213" y="3760126"/>
            <a:ext cx="1171574" cy="310834"/>
          </a:xfrm>
          <a:prstGeom prst="roundRect">
            <a:avLst>
              <a:gd name="adj" fmla="val 50000"/>
            </a:avLst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6F8EE-0877-415D-8D45-96311AF83F74}"/>
              </a:ext>
            </a:extLst>
          </p:cNvPr>
          <p:cNvSpPr txBox="1"/>
          <p:nvPr/>
        </p:nvSpPr>
        <p:spPr>
          <a:xfrm>
            <a:off x="5890977" y="3754572"/>
            <a:ext cx="410049" cy="30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12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39416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FCE75-AB03-4E5A-B266-53D84A13DA94}"/>
              </a:ext>
            </a:extLst>
          </p:cNvPr>
          <p:cNvSpPr txBox="1"/>
          <p:nvPr/>
        </p:nvSpPr>
        <p:spPr>
          <a:xfrm>
            <a:off x="3243506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  <a:endParaRPr lang="en-US" sz="2400">
              <a:ln>
                <a:solidFill>
                  <a:srgbClr val="4472C4"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4A83179-892E-4CE9-B146-D7CEE24BF9F6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1A40F0-888A-4A44-A49A-98622A7DE617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BF885784-1E96-4EBD-8400-70830516B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88" y="2167760"/>
            <a:ext cx="4523447" cy="1342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6D1B9-045E-493B-970E-8E4805058A7B}"/>
              </a:ext>
            </a:extLst>
          </p:cNvPr>
          <p:cNvSpPr txBox="1"/>
          <p:nvPr/>
        </p:nvSpPr>
        <p:spPr>
          <a:xfrm>
            <a:off x="760871" y="1537495"/>
            <a:ext cx="1281120" cy="4335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r>
              <a:rPr lang="ko-KR" altLang="en-US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맑은 고딕"/>
              </a:rPr>
              <a:t>구성요소</a:t>
            </a:r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4F1D0114-F8AE-4749-B2BC-54D1B4FD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002" y="4257581"/>
            <a:ext cx="4550421" cy="1397580"/>
          </a:xfrm>
          <a:prstGeom prst="rect">
            <a:avLst/>
          </a:prstGeom>
        </p:spPr>
      </p:pic>
      <p:pic>
        <p:nvPicPr>
          <p:cNvPr id="9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04822D1E-08E4-4485-BCEF-AEA1F2B2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913" y="2164784"/>
            <a:ext cx="2743200" cy="28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C8882-92C3-4405-AD93-1FA37664A312}"/>
              </a:ext>
            </a:extLst>
          </p:cNvPr>
          <p:cNvSpPr/>
          <p:nvPr/>
        </p:nvSpPr>
        <p:spPr>
          <a:xfrm>
            <a:off x="5799348" y="1907304"/>
            <a:ext cx="171450" cy="1587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D57-5959-4F52-B23F-0E592944A943}"/>
              </a:ext>
            </a:extLst>
          </p:cNvPr>
          <p:cNvSpPr txBox="1"/>
          <p:nvPr/>
        </p:nvSpPr>
        <p:spPr>
          <a:xfrm>
            <a:off x="5246645" y="1613602"/>
            <a:ext cx="1526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시작상태(</a:t>
            </a:r>
            <a:r>
              <a:rPr lang="ko-KR" altLang="en-US" sz="1000" err="1">
                <a:ea typeface="맑은 고딕"/>
              </a:rPr>
              <a:t>Initial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state</a:t>
            </a:r>
            <a:r>
              <a:rPr lang="ko-KR" altLang="en-US" sz="1000">
                <a:ea typeface="맑은 고딕"/>
              </a:rPr>
              <a:t>)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E82FF-A647-49D5-9B89-D56F2F3A3E09}"/>
              </a:ext>
            </a:extLst>
          </p:cNvPr>
          <p:cNvSpPr txBox="1"/>
          <p:nvPr/>
        </p:nvSpPr>
        <p:spPr>
          <a:xfrm>
            <a:off x="5650122" y="1862545"/>
            <a:ext cx="717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>
                <a:ea typeface="맑은 고딕"/>
              </a:rPr>
              <a:t>직원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0E0C3A-7026-4959-91CF-E8BE2BD0B7FC}"/>
              </a:ext>
            </a:extLst>
          </p:cNvPr>
          <p:cNvGrpSpPr/>
          <p:nvPr/>
        </p:nvGrpSpPr>
        <p:grpSpPr>
          <a:xfrm>
            <a:off x="5856218" y="2096174"/>
            <a:ext cx="2015223" cy="1391605"/>
            <a:chOff x="5856218" y="2096174"/>
            <a:chExt cx="2015223" cy="139160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D612F28-3112-483F-ADF7-D2BE6DAB58AA}"/>
                </a:ext>
              </a:extLst>
            </p:cNvPr>
            <p:cNvCxnSpPr/>
            <p:nvPr/>
          </p:nvCxnSpPr>
          <p:spPr>
            <a:xfrm flipH="1">
              <a:off x="5856218" y="2096174"/>
              <a:ext cx="17814" cy="139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039F54-FE8A-4DF3-8DE1-42710860AAFB}"/>
                </a:ext>
              </a:extLst>
            </p:cNvPr>
            <p:cNvSpPr txBox="1"/>
            <p:nvPr/>
          </p:nvSpPr>
          <p:spPr>
            <a:xfrm>
              <a:off x="6007520" y="2287376"/>
              <a:ext cx="1863921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00">
                  <a:ea typeface="맑은 고딕"/>
                </a:rPr>
                <a:t>촉발사건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0F3B5D-187E-4FF0-A774-C0D6DB73A17D}"/>
                </a:ext>
              </a:extLst>
            </p:cNvPr>
            <p:cNvSpPr txBox="1"/>
            <p:nvPr/>
          </p:nvSpPr>
          <p:spPr>
            <a:xfrm>
              <a:off x="6007520" y="2691978"/>
              <a:ext cx="1695337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00">
                  <a:ea typeface="맑은 고딕"/>
                </a:rPr>
                <a:t>조건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2445A8-3595-4D30-8214-78BDE8FDCA3A}"/>
                </a:ext>
              </a:extLst>
            </p:cNvPr>
            <p:cNvSpPr txBox="1"/>
            <p:nvPr/>
          </p:nvSpPr>
          <p:spPr>
            <a:xfrm>
              <a:off x="6007520" y="3049376"/>
              <a:ext cx="1324452" cy="24622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000">
                  <a:ea typeface="맑은 고딕"/>
                </a:rPr>
                <a:t>동작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C8882-92C3-4405-AD93-1FA37664A312}"/>
              </a:ext>
            </a:extLst>
          </p:cNvPr>
          <p:cNvSpPr/>
          <p:nvPr/>
        </p:nvSpPr>
        <p:spPr>
          <a:xfrm>
            <a:off x="5799348" y="1907304"/>
            <a:ext cx="171450" cy="1587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D57-5959-4F52-B23F-0E592944A943}"/>
              </a:ext>
            </a:extLst>
          </p:cNvPr>
          <p:cNvSpPr txBox="1"/>
          <p:nvPr/>
        </p:nvSpPr>
        <p:spPr>
          <a:xfrm>
            <a:off x="5246645" y="1613602"/>
            <a:ext cx="1526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시작상태(</a:t>
            </a:r>
            <a:r>
              <a:rPr lang="ko-KR" altLang="en-US" sz="1000" err="1">
                <a:ea typeface="맑은 고딕"/>
              </a:rPr>
              <a:t>Initial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state</a:t>
            </a:r>
            <a:r>
              <a:rPr lang="ko-KR" altLang="en-US" sz="1000">
                <a:ea typeface="맑은 고딕"/>
              </a:rPr>
              <a:t>)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E82FF-A647-49D5-9B89-D56F2F3A3E09}"/>
              </a:ext>
            </a:extLst>
          </p:cNvPr>
          <p:cNvSpPr txBox="1"/>
          <p:nvPr/>
        </p:nvSpPr>
        <p:spPr>
          <a:xfrm>
            <a:off x="5650122" y="1862545"/>
            <a:ext cx="717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>
                <a:ea typeface="맑은 고딕"/>
              </a:rPr>
              <a:t>직원</a:t>
            </a:r>
            <a:endParaRPr lang="ko-KR" altLang="en-US" sz="10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612F28-3112-483F-ADF7-D2BE6DAB58AA}"/>
              </a:ext>
            </a:extLst>
          </p:cNvPr>
          <p:cNvCxnSpPr/>
          <p:nvPr/>
        </p:nvCxnSpPr>
        <p:spPr>
          <a:xfrm flipH="1">
            <a:off x="5856218" y="2096174"/>
            <a:ext cx="17814" cy="139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039F54-FE8A-4DF3-8DE1-42710860AAFB}"/>
              </a:ext>
            </a:extLst>
          </p:cNvPr>
          <p:cNvSpPr txBox="1"/>
          <p:nvPr/>
        </p:nvSpPr>
        <p:spPr>
          <a:xfrm>
            <a:off x="6007520" y="2287376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자동차가 도착함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3B5D-187E-4FF0-A774-C0D6DB73A17D}"/>
              </a:ext>
            </a:extLst>
          </p:cNvPr>
          <p:cNvSpPr txBox="1"/>
          <p:nvPr/>
        </p:nvSpPr>
        <p:spPr>
          <a:xfrm>
            <a:off x="6007520" y="2638031"/>
            <a:ext cx="179648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주유할 것 같은 차량이라면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445A8-3595-4D30-8214-78BDE8FDCA3A}"/>
              </a:ext>
            </a:extLst>
          </p:cNvPr>
          <p:cNvSpPr txBox="1"/>
          <p:nvPr/>
        </p:nvSpPr>
        <p:spPr>
          <a:xfrm>
            <a:off x="6007520" y="3049376"/>
            <a:ext cx="13244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주유기 펌프 가동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39F60B-DBE8-4CBE-8D1A-113F20CBE24C}"/>
              </a:ext>
            </a:extLst>
          </p:cNvPr>
          <p:cNvSpPr/>
          <p:nvPr/>
        </p:nvSpPr>
        <p:spPr>
          <a:xfrm>
            <a:off x="4392542" y="3539505"/>
            <a:ext cx="3034512" cy="2967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 dirty="0" err="1">
                <a:ea typeface="맑은 고딕"/>
              </a:rPr>
              <a:t>Tracking</a:t>
            </a:r>
            <a:endParaRPr lang="ko-KR" altLang="en-US" sz="1000" b="1" dirty="0">
              <a:ea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F6CFE-3C91-483A-ADE2-E133B6DE2933}"/>
              </a:ext>
            </a:extLst>
          </p:cNvPr>
          <p:cNvSpPr txBox="1"/>
          <p:nvPr/>
        </p:nvSpPr>
        <p:spPr>
          <a:xfrm>
            <a:off x="6769520" y="3588844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상태명</a:t>
            </a:r>
          </a:p>
        </p:txBody>
      </p:sp>
    </p:spTree>
    <p:extLst>
      <p:ext uri="{BB962C8B-B14F-4D97-AF65-F5344CB8AC3E}">
        <p14:creationId xmlns:p14="http://schemas.microsoft.com/office/powerpoint/2010/main" val="42347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  <a:endParaRPr lang="en-US" sz="2400">
              <a:ln>
                <a:solidFill>
                  <a:srgbClr val="4472C4"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C8882-92C3-4405-AD93-1FA37664A312}"/>
              </a:ext>
            </a:extLst>
          </p:cNvPr>
          <p:cNvSpPr/>
          <p:nvPr/>
        </p:nvSpPr>
        <p:spPr>
          <a:xfrm>
            <a:off x="5799348" y="1907304"/>
            <a:ext cx="171450" cy="1587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D57-5959-4F52-B23F-0E592944A943}"/>
              </a:ext>
            </a:extLst>
          </p:cNvPr>
          <p:cNvSpPr txBox="1"/>
          <p:nvPr/>
        </p:nvSpPr>
        <p:spPr>
          <a:xfrm>
            <a:off x="5246645" y="1613602"/>
            <a:ext cx="1526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시작상태(</a:t>
            </a:r>
            <a:r>
              <a:rPr lang="ko-KR" altLang="en-US" sz="1000" err="1">
                <a:ea typeface="맑은 고딕"/>
              </a:rPr>
              <a:t>Initial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state</a:t>
            </a:r>
            <a:r>
              <a:rPr lang="ko-KR" altLang="en-US" sz="1000">
                <a:ea typeface="맑은 고딕"/>
              </a:rPr>
              <a:t>)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E82FF-A647-49D5-9B89-D56F2F3A3E09}"/>
              </a:ext>
            </a:extLst>
          </p:cNvPr>
          <p:cNvSpPr txBox="1"/>
          <p:nvPr/>
        </p:nvSpPr>
        <p:spPr>
          <a:xfrm>
            <a:off x="5650122" y="1862545"/>
            <a:ext cx="717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 dirty="0">
                <a:ea typeface="맑은 고딕"/>
              </a:rPr>
              <a:t>직원</a:t>
            </a:r>
            <a:endParaRPr lang="ko-KR" altLang="en-US" sz="10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612F28-3112-483F-ADF7-D2BE6DAB58AA}"/>
              </a:ext>
            </a:extLst>
          </p:cNvPr>
          <p:cNvCxnSpPr/>
          <p:nvPr/>
        </p:nvCxnSpPr>
        <p:spPr>
          <a:xfrm flipH="1">
            <a:off x="5856218" y="2096174"/>
            <a:ext cx="17814" cy="139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039F54-FE8A-4DF3-8DE1-42710860AAFB}"/>
              </a:ext>
            </a:extLst>
          </p:cNvPr>
          <p:cNvSpPr txBox="1"/>
          <p:nvPr/>
        </p:nvSpPr>
        <p:spPr>
          <a:xfrm>
            <a:off x="6007520" y="2287376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ea typeface="맑은 고딕"/>
              </a:rPr>
              <a:t>자동차가 도착함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3B5D-187E-4FF0-A774-C0D6DB73A17D}"/>
              </a:ext>
            </a:extLst>
          </p:cNvPr>
          <p:cNvSpPr txBox="1"/>
          <p:nvPr/>
        </p:nvSpPr>
        <p:spPr>
          <a:xfrm>
            <a:off x="6007520" y="2638031"/>
            <a:ext cx="16953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주유할 </a:t>
            </a:r>
            <a:r>
              <a:rPr lang="ko-KR" altLang="en-US" sz="1000" err="1">
                <a:ea typeface="맑은 고딕"/>
              </a:rPr>
              <a:t>것같은</a:t>
            </a:r>
            <a:r>
              <a:rPr lang="ko-KR" altLang="en-US" sz="1000">
                <a:ea typeface="맑은 고딕"/>
              </a:rPr>
              <a:t> 차량이라면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445A8-3595-4D30-8214-78BDE8FDCA3A}"/>
              </a:ext>
            </a:extLst>
          </p:cNvPr>
          <p:cNvSpPr txBox="1"/>
          <p:nvPr/>
        </p:nvSpPr>
        <p:spPr>
          <a:xfrm>
            <a:off x="6007520" y="3049376"/>
            <a:ext cx="13244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주유기 펌프 가동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41A31D-7552-44ED-8F04-D584306791BC}"/>
              </a:ext>
            </a:extLst>
          </p:cNvPr>
          <p:cNvSpPr/>
          <p:nvPr/>
        </p:nvSpPr>
        <p:spPr>
          <a:xfrm>
            <a:off x="4392542" y="3539505"/>
            <a:ext cx="3034512" cy="2967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ea typeface="맑은 고딕"/>
              </a:rPr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303262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  <a:endParaRPr lang="en-US" sz="2400" dirty="0">
              <a:ln>
                <a:solidFill>
                  <a:srgbClr val="4472C4">
                    <a:alpha val="0"/>
                  </a:srgbClr>
                </a:solidFill>
              </a:ln>
              <a:ea typeface="+mn-lt"/>
              <a:cs typeface="+mn-lt"/>
            </a:endParaRP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C8882-92C3-4405-AD93-1FA37664A312}"/>
              </a:ext>
            </a:extLst>
          </p:cNvPr>
          <p:cNvSpPr/>
          <p:nvPr/>
        </p:nvSpPr>
        <p:spPr>
          <a:xfrm>
            <a:off x="5799348" y="1907304"/>
            <a:ext cx="171450" cy="1587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D57-5959-4F52-B23F-0E592944A943}"/>
              </a:ext>
            </a:extLst>
          </p:cNvPr>
          <p:cNvSpPr txBox="1"/>
          <p:nvPr/>
        </p:nvSpPr>
        <p:spPr>
          <a:xfrm>
            <a:off x="5246645" y="1613602"/>
            <a:ext cx="1526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시작상태(</a:t>
            </a:r>
            <a:r>
              <a:rPr lang="ko-KR" altLang="en-US" sz="1000" err="1">
                <a:ea typeface="맑은 고딕"/>
              </a:rPr>
              <a:t>Initial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state</a:t>
            </a:r>
            <a:r>
              <a:rPr lang="ko-KR" altLang="en-US" sz="1000">
                <a:ea typeface="맑은 고딕"/>
              </a:rPr>
              <a:t>)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E82FF-A647-49D5-9B89-D56F2F3A3E09}"/>
              </a:ext>
            </a:extLst>
          </p:cNvPr>
          <p:cNvSpPr txBox="1"/>
          <p:nvPr/>
        </p:nvSpPr>
        <p:spPr>
          <a:xfrm>
            <a:off x="5650122" y="1862545"/>
            <a:ext cx="717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>
                <a:ea typeface="맑은 고딕"/>
              </a:rPr>
              <a:t>직원</a:t>
            </a:r>
            <a:endParaRPr lang="ko-KR" altLang="en-US" sz="10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612F28-3112-483F-ADF7-D2BE6DAB58AA}"/>
              </a:ext>
            </a:extLst>
          </p:cNvPr>
          <p:cNvCxnSpPr/>
          <p:nvPr/>
        </p:nvCxnSpPr>
        <p:spPr>
          <a:xfrm flipH="1">
            <a:off x="5856218" y="2096174"/>
            <a:ext cx="17814" cy="139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039F54-FE8A-4DF3-8DE1-42710860AAFB}"/>
              </a:ext>
            </a:extLst>
          </p:cNvPr>
          <p:cNvSpPr txBox="1"/>
          <p:nvPr/>
        </p:nvSpPr>
        <p:spPr>
          <a:xfrm>
            <a:off x="6007520" y="2287376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자동차가 도착함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3B5D-187E-4FF0-A774-C0D6DB73A17D}"/>
              </a:ext>
            </a:extLst>
          </p:cNvPr>
          <p:cNvSpPr txBox="1"/>
          <p:nvPr/>
        </p:nvSpPr>
        <p:spPr>
          <a:xfrm>
            <a:off x="6007520" y="2638031"/>
            <a:ext cx="16953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주유할 </a:t>
            </a:r>
            <a:r>
              <a:rPr lang="ko-KR" altLang="en-US" sz="1000" err="1">
                <a:ea typeface="맑은 고딕"/>
              </a:rPr>
              <a:t>것같은</a:t>
            </a:r>
            <a:r>
              <a:rPr lang="ko-KR" altLang="en-US" sz="1000">
                <a:ea typeface="맑은 고딕"/>
              </a:rPr>
              <a:t> 차량이라면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445A8-3595-4D30-8214-78BDE8FDCA3A}"/>
              </a:ext>
            </a:extLst>
          </p:cNvPr>
          <p:cNvSpPr txBox="1"/>
          <p:nvPr/>
        </p:nvSpPr>
        <p:spPr>
          <a:xfrm>
            <a:off x="6007520" y="3049376"/>
            <a:ext cx="13244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주유기 펌프 가동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5E323-5A39-405D-92EF-4BBD59DFFF98}"/>
              </a:ext>
            </a:extLst>
          </p:cNvPr>
          <p:cNvSpPr/>
          <p:nvPr/>
        </p:nvSpPr>
        <p:spPr>
          <a:xfrm>
            <a:off x="4392542" y="3539505"/>
            <a:ext cx="3034512" cy="13891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ea typeface="맑은 고딕"/>
            </a:endParaRPr>
          </a:p>
          <a:p>
            <a:pPr algn="ctr"/>
            <a:endParaRPr lang="ko-KR" altLang="en-US" sz="1000" b="1">
              <a:ea typeface="맑은 고딕"/>
            </a:endParaRPr>
          </a:p>
          <a:p>
            <a:pPr algn="ctr"/>
            <a:r>
              <a:rPr lang="ko-KR" altLang="en-US" sz="900" err="1">
                <a:ea typeface="맑은 고딕"/>
              </a:rPr>
              <a:t>Entry</a:t>
            </a:r>
            <a:r>
              <a:rPr lang="ko-KR" altLang="en-US" sz="900">
                <a:ea typeface="맑은 고딕"/>
              </a:rPr>
              <a:t> / </a:t>
            </a:r>
            <a:r>
              <a:rPr lang="ko-KR" altLang="en-US" sz="900" err="1">
                <a:ea typeface="맑은 고딕"/>
              </a:rPr>
              <a:t>setModel</a:t>
            </a:r>
            <a:r>
              <a:rPr lang="ko-KR" altLang="en-US" sz="900">
                <a:ea typeface="맑은 고딕"/>
              </a:rPr>
              <a:t>(</a:t>
            </a:r>
            <a:r>
              <a:rPr lang="ko-KR" altLang="en-US" sz="900" err="1">
                <a:ea typeface="맑은 고딕"/>
              </a:rPr>
              <a:t>onTrack</a:t>
            </a:r>
            <a:r>
              <a:rPr lang="ko-KR" altLang="en-US" sz="900">
                <a:ea typeface="맑은 고딕"/>
              </a:rPr>
              <a:t>)</a:t>
            </a:r>
          </a:p>
          <a:p>
            <a:pPr algn="ctr"/>
            <a:r>
              <a:rPr lang="ko-KR" altLang="en-US" sz="900" err="1">
                <a:ea typeface="맑은 고딕"/>
              </a:rPr>
              <a:t>Exit</a:t>
            </a:r>
            <a:r>
              <a:rPr lang="ko-KR" altLang="en-US" sz="900">
                <a:ea typeface="맑은 고딕"/>
              </a:rPr>
              <a:t> / </a:t>
            </a:r>
            <a:r>
              <a:rPr lang="ko-KR" altLang="en-US" sz="900" err="1">
                <a:ea typeface="맑은 고딕"/>
              </a:rPr>
              <a:t>setModel</a:t>
            </a:r>
            <a:r>
              <a:rPr lang="ko-KR" altLang="en-US" sz="900">
                <a:ea typeface="맑은 고딕"/>
              </a:rPr>
              <a:t>(</a:t>
            </a:r>
            <a:r>
              <a:rPr lang="ko-KR" altLang="en-US" sz="900" err="1">
                <a:ea typeface="맑은 고딕"/>
              </a:rPr>
              <a:t>offTrack</a:t>
            </a:r>
            <a:r>
              <a:rPr lang="ko-KR" altLang="en-US" sz="900">
                <a:ea typeface="맑은 고딕"/>
              </a:rPr>
              <a:t>)</a:t>
            </a:r>
          </a:p>
          <a:p>
            <a:pPr algn="ctr"/>
            <a:r>
              <a:rPr lang="ko-KR" altLang="en-US" sz="900" err="1">
                <a:ea typeface="맑은 고딕"/>
              </a:rPr>
              <a:t>NewTarget</a:t>
            </a:r>
            <a:r>
              <a:rPr lang="ko-KR" altLang="en-US" sz="900">
                <a:ea typeface="맑은 고딕"/>
              </a:rPr>
              <a:t> / </a:t>
            </a:r>
            <a:r>
              <a:rPr lang="ko-KR" altLang="en-US" sz="900" err="1">
                <a:ea typeface="맑은 고딕"/>
              </a:rPr>
              <a:t>tracker.Acquire</a:t>
            </a:r>
            <a:r>
              <a:rPr lang="ko-KR" altLang="en-US" sz="900">
                <a:ea typeface="맑은 고딕"/>
              </a:rPr>
              <a:t>()</a:t>
            </a:r>
          </a:p>
          <a:p>
            <a:pPr algn="ctr"/>
            <a:r>
              <a:rPr lang="ko-KR" altLang="en-US" sz="900" err="1">
                <a:ea typeface="맑은 고딕"/>
              </a:rPr>
              <a:t>Do</a:t>
            </a:r>
            <a:r>
              <a:rPr lang="ko-KR" altLang="en-US" sz="900">
                <a:ea typeface="맑은 고딕"/>
              </a:rPr>
              <a:t> / </a:t>
            </a:r>
            <a:r>
              <a:rPr lang="ko-KR" altLang="en-US" sz="900" err="1">
                <a:ea typeface="맑은 고딕"/>
              </a:rPr>
              <a:t>followTarget</a:t>
            </a:r>
            <a:endParaRPr lang="ko-KR" altLang="en-US" sz="900">
              <a:ea typeface="맑은 고딕"/>
            </a:endParaRPr>
          </a:p>
          <a:p>
            <a:pPr algn="ctr"/>
            <a:r>
              <a:rPr lang="ko-KR" altLang="en-US" sz="900" err="1">
                <a:ea typeface="맑은 고딕"/>
              </a:rPr>
              <a:t>SelfTest</a:t>
            </a:r>
            <a:r>
              <a:rPr lang="ko-KR" altLang="en-US" sz="900">
                <a:ea typeface="맑은 고딕"/>
              </a:rPr>
              <a:t> / </a:t>
            </a:r>
            <a:r>
              <a:rPr lang="ko-KR" altLang="en-US" sz="900" err="1">
                <a:ea typeface="맑은 고딕"/>
              </a:rPr>
              <a:t>defer</a:t>
            </a:r>
            <a:endParaRPr lang="ko-KR" altLang="en-US" sz="900">
              <a:ea typeface="맑은 고딕"/>
            </a:endParaRPr>
          </a:p>
          <a:p>
            <a:pPr algn="ctr"/>
            <a:endParaRPr lang="ko-KR" altLang="en-US" sz="1000"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41A31D-7552-44ED-8F04-D584306791BC}"/>
              </a:ext>
            </a:extLst>
          </p:cNvPr>
          <p:cNvSpPr/>
          <p:nvPr/>
        </p:nvSpPr>
        <p:spPr>
          <a:xfrm>
            <a:off x="4392542" y="3539505"/>
            <a:ext cx="3034512" cy="2967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 err="1">
                <a:ea typeface="맑은 고딕"/>
              </a:rPr>
              <a:t>Tracking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8A28C-E99D-416A-8810-F94A4AD8F4D9}"/>
              </a:ext>
            </a:extLst>
          </p:cNvPr>
          <p:cNvSpPr txBox="1"/>
          <p:nvPr/>
        </p:nvSpPr>
        <p:spPr>
          <a:xfrm>
            <a:off x="6769520" y="3588844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ea typeface="맑은 고딕"/>
              </a:rPr>
              <a:t>상태명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919F4-8137-485A-92F7-97B860895301}"/>
              </a:ext>
            </a:extLst>
          </p:cNvPr>
          <p:cNvSpPr txBox="1"/>
          <p:nvPr/>
        </p:nvSpPr>
        <p:spPr>
          <a:xfrm>
            <a:off x="6769519" y="3926012"/>
            <a:ext cx="186392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900">
                <a:ea typeface="맑은 고딕"/>
              </a:rPr>
              <a:t>진입동작</a:t>
            </a:r>
          </a:p>
          <a:p>
            <a:r>
              <a:rPr lang="ko-KR" altLang="en-US" sz="900">
                <a:ea typeface="맑은 고딕"/>
              </a:rPr>
              <a:t>탈출동작</a:t>
            </a:r>
          </a:p>
          <a:p>
            <a:r>
              <a:rPr lang="ko-KR" altLang="en-US" sz="900">
                <a:ea typeface="맑은 고딕"/>
              </a:rPr>
              <a:t>내부전이</a:t>
            </a:r>
          </a:p>
          <a:p>
            <a:r>
              <a:rPr lang="ko-KR" altLang="en-US" sz="900">
                <a:ea typeface="맑은 고딕"/>
              </a:rPr>
              <a:t>활동</a:t>
            </a:r>
          </a:p>
          <a:p>
            <a:r>
              <a:rPr lang="ko-KR" altLang="en-US" sz="900">
                <a:ea typeface="맑은 고딕"/>
              </a:rPr>
              <a:t>지연시간</a:t>
            </a:r>
          </a:p>
        </p:txBody>
      </p:sp>
    </p:spTree>
    <p:extLst>
      <p:ext uri="{BB962C8B-B14F-4D97-AF65-F5344CB8AC3E}">
        <p14:creationId xmlns:p14="http://schemas.microsoft.com/office/powerpoint/2010/main" val="247634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EDC8882-92C3-4405-AD93-1FA37664A312}"/>
              </a:ext>
            </a:extLst>
          </p:cNvPr>
          <p:cNvSpPr/>
          <p:nvPr/>
        </p:nvSpPr>
        <p:spPr>
          <a:xfrm>
            <a:off x="5799348" y="1907304"/>
            <a:ext cx="171450" cy="1587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B9D57-5959-4F52-B23F-0E592944A943}"/>
              </a:ext>
            </a:extLst>
          </p:cNvPr>
          <p:cNvSpPr txBox="1"/>
          <p:nvPr/>
        </p:nvSpPr>
        <p:spPr>
          <a:xfrm>
            <a:off x="5246645" y="1613602"/>
            <a:ext cx="15267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시작상태(</a:t>
            </a:r>
            <a:r>
              <a:rPr lang="ko-KR" altLang="en-US" sz="1000" err="1">
                <a:ea typeface="맑은 고딕"/>
              </a:rPr>
              <a:t>Initial</a:t>
            </a:r>
            <a:r>
              <a:rPr lang="ko-KR" altLang="en-US" sz="1000">
                <a:ea typeface="맑은 고딕"/>
              </a:rPr>
              <a:t> </a:t>
            </a:r>
            <a:r>
              <a:rPr lang="ko-KR" altLang="en-US" sz="1000" err="1">
                <a:ea typeface="맑은 고딕"/>
              </a:rPr>
              <a:t>state</a:t>
            </a:r>
            <a:r>
              <a:rPr lang="ko-KR" altLang="en-US" sz="1000">
                <a:ea typeface="맑은 고딕"/>
              </a:rPr>
              <a:t>)</a:t>
            </a:r>
            <a:endParaRPr lang="ko-KR" altLang="en-US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E82FF-A647-49D5-9B89-D56F2F3A3E09}"/>
              </a:ext>
            </a:extLst>
          </p:cNvPr>
          <p:cNvSpPr txBox="1"/>
          <p:nvPr/>
        </p:nvSpPr>
        <p:spPr>
          <a:xfrm>
            <a:off x="5650122" y="1862545"/>
            <a:ext cx="7175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000" b="1">
                <a:ea typeface="맑은 고딕"/>
              </a:rPr>
              <a:t>직원</a:t>
            </a:r>
            <a:endParaRPr lang="ko-KR" altLang="en-US" sz="10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D612F28-3112-483F-ADF7-D2BE6DAB58AA}"/>
              </a:ext>
            </a:extLst>
          </p:cNvPr>
          <p:cNvCxnSpPr/>
          <p:nvPr/>
        </p:nvCxnSpPr>
        <p:spPr>
          <a:xfrm flipH="1">
            <a:off x="5856218" y="2096174"/>
            <a:ext cx="17814" cy="1391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039F54-FE8A-4DF3-8DE1-42710860AAFB}"/>
              </a:ext>
            </a:extLst>
          </p:cNvPr>
          <p:cNvSpPr txBox="1"/>
          <p:nvPr/>
        </p:nvSpPr>
        <p:spPr>
          <a:xfrm>
            <a:off x="6007520" y="2287376"/>
            <a:ext cx="186392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자동차가 도착함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3B5D-187E-4FF0-A774-C0D6DB73A17D}"/>
              </a:ext>
            </a:extLst>
          </p:cNvPr>
          <p:cNvSpPr txBox="1"/>
          <p:nvPr/>
        </p:nvSpPr>
        <p:spPr>
          <a:xfrm>
            <a:off x="6007520" y="2638031"/>
            <a:ext cx="16953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주유할 </a:t>
            </a:r>
            <a:r>
              <a:rPr lang="ko-KR" altLang="en-US" sz="1000" err="1">
                <a:ea typeface="맑은 고딕"/>
              </a:rPr>
              <a:t>것같은</a:t>
            </a:r>
            <a:r>
              <a:rPr lang="ko-KR" altLang="en-US" sz="1000">
                <a:ea typeface="맑은 고딕"/>
              </a:rPr>
              <a:t> 차량이라면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445A8-3595-4D30-8214-78BDE8FDCA3A}"/>
              </a:ext>
            </a:extLst>
          </p:cNvPr>
          <p:cNvSpPr txBox="1"/>
          <p:nvPr/>
        </p:nvSpPr>
        <p:spPr>
          <a:xfrm>
            <a:off x="6007520" y="3049376"/>
            <a:ext cx="13244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ea typeface="맑은 고딕"/>
              </a:rPr>
              <a:t>주유기 펌프 가동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5E323-5A39-405D-92EF-4BBD59DFFF98}"/>
              </a:ext>
            </a:extLst>
          </p:cNvPr>
          <p:cNvSpPr/>
          <p:nvPr/>
        </p:nvSpPr>
        <p:spPr>
          <a:xfrm>
            <a:off x="4392542" y="3539505"/>
            <a:ext cx="3034512" cy="6271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000" b="1">
              <a:ea typeface="맑은 고딕"/>
            </a:endParaRPr>
          </a:p>
          <a:p>
            <a:pPr algn="ctr"/>
            <a:endParaRPr lang="ko-KR" altLang="en-US" sz="1000" b="1">
              <a:ea typeface="맑은 고딕"/>
            </a:endParaRPr>
          </a:p>
          <a:p>
            <a:pPr algn="ctr"/>
            <a:r>
              <a:rPr lang="ko-KR" altLang="en-US" sz="1000" err="1">
                <a:ea typeface="맑은 고딕"/>
              </a:rPr>
              <a:t>do</a:t>
            </a:r>
            <a:r>
              <a:rPr lang="ko-KR" altLang="en-US" sz="1000">
                <a:ea typeface="맑은 고딕"/>
              </a:rPr>
              <a:t>/초기 화면을 보여줌</a:t>
            </a:r>
            <a:endParaRPr lang="ko-KR" altLang="en-US" sz="1000" b="1">
              <a:ea typeface="맑은 고딕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41A31D-7552-44ED-8F04-D584306791BC}"/>
              </a:ext>
            </a:extLst>
          </p:cNvPr>
          <p:cNvSpPr/>
          <p:nvPr/>
        </p:nvSpPr>
        <p:spPr>
          <a:xfrm>
            <a:off x="4392542" y="3539505"/>
            <a:ext cx="3034512" cy="29671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ea typeface="맑은 고딕"/>
              </a:rPr>
              <a:t>초기화면</a:t>
            </a:r>
          </a:p>
        </p:txBody>
      </p:sp>
    </p:spTree>
    <p:extLst>
      <p:ext uri="{BB962C8B-B14F-4D97-AF65-F5344CB8AC3E}">
        <p14:creationId xmlns:p14="http://schemas.microsoft.com/office/powerpoint/2010/main" val="188808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3243507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C6224-A07A-483A-9BA3-6F39C57706C2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13">
            <a:extLst>
              <a:ext uri="{FF2B5EF4-FFF2-40B4-BE49-F238E27FC236}">
                <a16:creationId xmlns:a16="http://schemas.microsoft.com/office/drawing/2014/main" id="{8C3FA735-F558-4A9E-813E-BA6E313F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47" y="1588127"/>
            <a:ext cx="6047447" cy="466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59658C-3BC6-4529-BF1D-1FBD425F05F2}"/>
              </a:ext>
            </a:extLst>
          </p:cNvPr>
          <p:cNvSpPr txBox="1"/>
          <p:nvPr/>
        </p:nvSpPr>
        <p:spPr>
          <a:xfrm>
            <a:off x="5296938" y="3174026"/>
            <a:ext cx="1598131" cy="50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</a:t>
            </a:r>
            <a:endParaRPr lang="ko-KR" altLang="en-US" sz="24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0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36F52F-C103-4867-B8D9-A787397ACB4F}"/>
              </a:ext>
            </a:extLst>
          </p:cNvPr>
          <p:cNvSpPr/>
          <p:nvPr/>
        </p:nvSpPr>
        <p:spPr>
          <a:xfrm>
            <a:off x="8171229" y="1276368"/>
            <a:ext cx="679996" cy="679996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AACAF-4B02-470E-BDEB-CF22B68F3B3E}"/>
              </a:ext>
            </a:extLst>
          </p:cNvPr>
          <p:cNvSpPr txBox="1"/>
          <p:nvPr/>
        </p:nvSpPr>
        <p:spPr>
          <a:xfrm>
            <a:off x="8151191" y="1440225"/>
            <a:ext cx="720069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1400" spc="-2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07D0BC-53C4-403C-9E13-9FBC234D7987}"/>
              </a:ext>
            </a:extLst>
          </p:cNvPr>
          <p:cNvCxnSpPr>
            <a:cxnSpLocks/>
          </p:cNvCxnSpPr>
          <p:nvPr/>
        </p:nvCxnSpPr>
        <p:spPr>
          <a:xfrm>
            <a:off x="8511226" y="2147582"/>
            <a:ext cx="0" cy="4710418"/>
          </a:xfrm>
          <a:prstGeom prst="line">
            <a:avLst/>
          </a:prstGeom>
          <a:ln w="12700">
            <a:solidFill>
              <a:srgbClr val="0B4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18D24-5C47-42B0-BA6C-B327D324B648}"/>
              </a:ext>
            </a:extLst>
          </p:cNvPr>
          <p:cNvSpPr txBox="1"/>
          <p:nvPr/>
        </p:nvSpPr>
        <p:spPr>
          <a:xfrm>
            <a:off x="9013249" y="4820256"/>
            <a:ext cx="1616789" cy="283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03. State Chart Diagram</a:t>
            </a:r>
            <a:endParaRPr lang="ko-KR" altLang="en-US" sz="11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A294E-6453-46F7-89EC-271855071CBF}"/>
              </a:ext>
            </a:extLst>
          </p:cNvPr>
          <p:cNvSpPr txBox="1"/>
          <p:nvPr/>
        </p:nvSpPr>
        <p:spPr>
          <a:xfrm>
            <a:off x="9013249" y="3614309"/>
            <a:ext cx="1769715" cy="283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02. Collaboration Diagram</a:t>
            </a:r>
            <a:endParaRPr lang="ko-KR" altLang="en-US" sz="11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AFEEE-524D-43AA-A639-0E55EADFBFB1}"/>
              </a:ext>
            </a:extLst>
          </p:cNvPr>
          <p:cNvSpPr txBox="1"/>
          <p:nvPr/>
        </p:nvSpPr>
        <p:spPr>
          <a:xfrm>
            <a:off x="9013249" y="2408362"/>
            <a:ext cx="676147" cy="283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spc="-4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01. UML</a:t>
            </a:r>
            <a:endParaRPr lang="ko-KR" altLang="en-US" sz="1100" spc="-4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5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5680672" y="963555"/>
            <a:ext cx="830676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UML</a:t>
            </a:r>
            <a:endParaRPr lang="ko-KR" altLang="en-US" sz="24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91363-69C9-4374-AF80-54CFCB1613DA}"/>
              </a:ext>
            </a:extLst>
          </p:cNvPr>
          <p:cNvSpPr txBox="1"/>
          <p:nvPr/>
        </p:nvSpPr>
        <p:spPr>
          <a:xfrm>
            <a:off x="3527070" y="1585199"/>
            <a:ext cx="5137946" cy="836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Unified Modeling Language (</a:t>
            </a:r>
            <a:r>
              <a:rPr lang="en-US" altLang="ko-KR" sz="12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통합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 </a:t>
            </a:r>
            <a:r>
              <a:rPr lang="en-US" altLang="ko-KR" sz="12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모델링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 </a:t>
            </a:r>
            <a:r>
              <a:rPr lang="en-US" altLang="ko-KR" sz="12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언어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/>
              </a:rPr>
              <a:t>)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시스템 개발 과정에서 종사자들의 이해를 돕기 위해 개발된 모델링 언어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4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A2747B-58D2-4523-B332-1DD52AE1111F}"/>
              </a:ext>
            </a:extLst>
          </p:cNvPr>
          <p:cNvSpPr txBox="1"/>
          <p:nvPr/>
        </p:nvSpPr>
        <p:spPr>
          <a:xfrm>
            <a:off x="3474569" y="3208332"/>
            <a:ext cx="4966424" cy="159691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Collaboration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Diagram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 (협동 다이어그램)</a:t>
            </a:r>
            <a:endParaRPr lang="ko-KR" altLang="en-US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b="1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  </a:t>
            </a:r>
            <a:r>
              <a:rPr lang="ko-KR" altLang="en-US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StateChart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Diagram</a:t>
            </a:r>
            <a:r>
              <a:rPr lang="ko-KR" altLang="en-US" b="1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(상태 다이어그램)</a:t>
            </a:r>
          </a:p>
        </p:txBody>
      </p:sp>
    </p:spTree>
    <p:extLst>
      <p:ext uri="{BB962C8B-B14F-4D97-AF65-F5344CB8AC3E}">
        <p14:creationId xmlns:p14="http://schemas.microsoft.com/office/powerpoint/2010/main" val="142260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F29CDD-38E5-4E17-A3C4-5594C500EEDB}"/>
              </a:ext>
            </a:extLst>
          </p:cNvPr>
          <p:cNvSpPr txBox="1"/>
          <p:nvPr/>
        </p:nvSpPr>
        <p:spPr>
          <a:xfrm>
            <a:off x="1585791" y="2352311"/>
            <a:ext cx="9020418" cy="31653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나눔스퀘어"/>
              </a:rPr>
              <a:t> </a:t>
            </a:r>
            <a:r>
              <a:rPr 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UML 2 </a:t>
            </a:r>
            <a:r>
              <a:rPr 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버전대로 넘어오면서 명칭이 </a:t>
            </a:r>
            <a:r>
              <a:rPr 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Collaboration -&gt; Communication</a:t>
            </a:r>
            <a:r>
              <a:rPr 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으로 변경됨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ea typeface="+mn-lt"/>
              <a:cs typeface="+mn-lt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상호작용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(Interaction Diagram)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의 한 종류</a:t>
            </a:r>
            <a:endParaRPr lang="en-US" altLang="ko-KR" sz="1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시스템이나 객체들이 메시지를 주고 받으며 상호 작용하는 과정과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객제들간의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연관을 표현한 다이어그램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  동작에 참여하는 객체들 사이의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[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관계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]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/>
              </a:rPr>
              <a:t>파악에 용이함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클래스 다이어그램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(Class Diagram)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관계가 제대로 표현됐는지 점검하는 용도로도 사용됨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8DE7E-D816-44ED-B26E-9D7D02D17C6E}"/>
              </a:ext>
            </a:extLst>
          </p:cNvPr>
          <p:cNvSpPr txBox="1"/>
          <p:nvPr/>
        </p:nvSpPr>
        <p:spPr>
          <a:xfrm>
            <a:off x="2558834" y="963555"/>
            <a:ext cx="7074374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Communication Diagram ( 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의사소통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다이어그램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3035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83DAF-F8AA-4BDB-A075-C5D8BE832524}"/>
              </a:ext>
            </a:extLst>
          </p:cNvPr>
          <p:cNvSpPr txBox="1"/>
          <p:nvPr/>
        </p:nvSpPr>
        <p:spPr>
          <a:xfrm>
            <a:off x="2558834" y="963555"/>
            <a:ext cx="7074374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Communication Diagram ( 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의사소통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다이어그램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B42FA393-F97D-469C-8FAF-FCEF544D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10" y="3304076"/>
            <a:ext cx="7218780" cy="45643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84321C-1F08-4E4A-91E7-3A2D8AFA2130}"/>
              </a:ext>
            </a:extLst>
          </p:cNvPr>
          <p:cNvSpPr/>
          <p:nvPr/>
        </p:nvSpPr>
        <p:spPr>
          <a:xfrm>
            <a:off x="4984750" y="3225800"/>
            <a:ext cx="1543050" cy="111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953CF-3F94-4E2F-A7D3-0B62E95EA820}"/>
              </a:ext>
            </a:extLst>
          </p:cNvPr>
          <p:cNvSpPr/>
          <p:nvPr/>
        </p:nvSpPr>
        <p:spPr>
          <a:xfrm>
            <a:off x="7607300" y="3149599"/>
            <a:ext cx="4972050" cy="137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4A8075-806C-4DB0-981C-594C56FD1EE3}"/>
              </a:ext>
            </a:extLst>
          </p:cNvPr>
          <p:cNvSpPr/>
          <p:nvPr/>
        </p:nvSpPr>
        <p:spPr>
          <a:xfrm>
            <a:off x="4038600" y="4311649"/>
            <a:ext cx="7842250" cy="35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50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2896A9C-0E9B-4233-A898-1B0D40B55918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361673-9ED2-462A-99F4-4C9C2F9E65D9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B42FA393-F97D-469C-8FAF-FCEF544D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10" y="1646726"/>
            <a:ext cx="7218780" cy="456436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953CF-3F94-4E2F-A7D3-0B62E95EA820}"/>
              </a:ext>
            </a:extLst>
          </p:cNvPr>
          <p:cNvSpPr/>
          <p:nvPr/>
        </p:nvSpPr>
        <p:spPr>
          <a:xfrm>
            <a:off x="5727700" y="1492249"/>
            <a:ext cx="1339850" cy="137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4A8075-806C-4DB0-981C-594C56FD1EE3}"/>
              </a:ext>
            </a:extLst>
          </p:cNvPr>
          <p:cNvSpPr/>
          <p:nvPr/>
        </p:nvSpPr>
        <p:spPr>
          <a:xfrm>
            <a:off x="2159000" y="2654299"/>
            <a:ext cx="7842250" cy="355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8D9BD6-29F2-49D7-B34C-0937F376B1BB}"/>
              </a:ext>
            </a:extLst>
          </p:cNvPr>
          <p:cNvSpPr/>
          <p:nvPr/>
        </p:nvSpPr>
        <p:spPr>
          <a:xfrm>
            <a:off x="7067550" y="1550551"/>
            <a:ext cx="2637840" cy="1377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0A06E-37E1-432D-92E8-EDC682C59E72}"/>
              </a:ext>
            </a:extLst>
          </p:cNvPr>
          <p:cNvSpPr txBox="1"/>
          <p:nvPr/>
        </p:nvSpPr>
        <p:spPr>
          <a:xfrm>
            <a:off x="2558834" y="963555"/>
            <a:ext cx="7074374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Communication Diagram ( 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의사소통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다이어그램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76879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F175D6C-A6BB-4429-9731-EB4F41D67D06}"/>
              </a:ext>
            </a:extLst>
          </p:cNvPr>
          <p:cNvSpPr/>
          <p:nvPr/>
        </p:nvSpPr>
        <p:spPr>
          <a:xfrm>
            <a:off x="3101340" y="2904492"/>
            <a:ext cx="2232650" cy="2232650"/>
          </a:xfrm>
          <a:prstGeom prst="ellipse">
            <a:avLst/>
          </a:prstGeom>
          <a:noFill/>
          <a:ln w="12700">
            <a:solidFill>
              <a:srgbClr val="0B4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3DF793-5E63-46A0-B063-29F965109C67}"/>
              </a:ext>
            </a:extLst>
          </p:cNvPr>
          <p:cNvSpPr/>
          <p:nvPr/>
        </p:nvSpPr>
        <p:spPr>
          <a:xfrm>
            <a:off x="6858010" y="2904492"/>
            <a:ext cx="2232650" cy="2232650"/>
          </a:xfrm>
          <a:prstGeom prst="ellipse">
            <a:avLst/>
          </a:prstGeom>
          <a:noFill/>
          <a:ln w="12700">
            <a:solidFill>
              <a:srgbClr val="0B4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BD1CA-299A-4852-8E7C-419BEB2EB69A}"/>
              </a:ext>
            </a:extLst>
          </p:cNvPr>
          <p:cNvCxnSpPr>
            <a:cxnSpLocks/>
          </p:cNvCxnSpPr>
          <p:nvPr/>
        </p:nvCxnSpPr>
        <p:spPr>
          <a:xfrm flipV="1">
            <a:off x="5933025" y="3689813"/>
            <a:ext cx="325949" cy="662008"/>
          </a:xfrm>
          <a:prstGeom prst="line">
            <a:avLst/>
          </a:prstGeom>
          <a:ln w="19050">
            <a:solidFill>
              <a:srgbClr val="0B43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EEF6BF-43C4-471C-8D35-9517416AF74B}"/>
              </a:ext>
            </a:extLst>
          </p:cNvPr>
          <p:cNvSpPr txBox="1"/>
          <p:nvPr/>
        </p:nvSpPr>
        <p:spPr>
          <a:xfrm>
            <a:off x="3429631" y="3650190"/>
            <a:ext cx="1576072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상호작용의</a:t>
            </a:r>
            <a:endParaRPr lang="en-US" altLang="ko-KR" sz="1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중심 관점</a:t>
            </a:r>
            <a:endParaRPr lang="en-US" altLang="ko-KR" sz="1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7B867-42D9-4B69-87DE-16405B3D0767}"/>
              </a:ext>
            </a:extLst>
          </p:cNvPr>
          <p:cNvSpPr txBox="1"/>
          <p:nvPr/>
        </p:nvSpPr>
        <p:spPr>
          <a:xfrm>
            <a:off x="3653247" y="2058078"/>
            <a:ext cx="1128835" cy="40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828EF-4A6C-45BD-AC74-BC306FE6F04D}"/>
              </a:ext>
            </a:extLst>
          </p:cNvPr>
          <p:cNvSpPr txBox="1"/>
          <p:nvPr/>
        </p:nvSpPr>
        <p:spPr>
          <a:xfrm>
            <a:off x="6881730" y="3650189"/>
            <a:ext cx="2185214" cy="752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 사이의</a:t>
            </a:r>
            <a:endParaRPr lang="en-US" altLang="ko-KR" sz="1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구조적 관계</a:t>
            </a:r>
            <a:r>
              <a:rPr lang="en-US" altLang="ko-KR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1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중심 관점</a:t>
            </a:r>
            <a:endParaRPr lang="en-US" altLang="ko-KR" sz="1600" b="1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CBA43-AD52-44E1-8B49-E38E442BD67C}"/>
              </a:ext>
            </a:extLst>
          </p:cNvPr>
          <p:cNvSpPr txBox="1"/>
          <p:nvPr/>
        </p:nvSpPr>
        <p:spPr>
          <a:xfrm>
            <a:off x="7235993" y="2137535"/>
            <a:ext cx="1476687" cy="3955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/>
              </a:rPr>
              <a:t>Comunication</a:t>
            </a:r>
            <a:endParaRPr lang="en-US" altLang="ko-KR" sz="1600" err="1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176A6E-A3E7-4FE9-B5FF-201E328597F4}"/>
              </a:ext>
            </a:extLst>
          </p:cNvPr>
          <p:cNvSpPr/>
          <p:nvPr/>
        </p:nvSpPr>
        <p:spPr>
          <a:xfrm>
            <a:off x="3101340" y="5592150"/>
            <a:ext cx="5989320" cy="1026733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43901C-7E38-441E-92AC-B106317365B2}"/>
              </a:ext>
            </a:extLst>
          </p:cNvPr>
          <p:cNvSpPr txBox="1"/>
          <p:nvPr/>
        </p:nvSpPr>
        <p:spPr>
          <a:xfrm>
            <a:off x="3916583" y="5681178"/>
            <a:ext cx="4358886" cy="836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/>
              </a:rPr>
              <a:t>커뮤니케이션 다이어그램은  시퀀스 다이어그램과 매우 유사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관점의 차이만 있고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및 표기법 등에서 대부분 일치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40000"/>
              </a:lnSpc>
            </a:pP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시퀀스에서 콜라보로</a:t>
            </a:r>
            <a:r>
              <a:rPr lang="en-US" altLang="ko-KR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그 반대로의 전환이 용이함</a:t>
            </a:r>
            <a:endParaRPr lang="en-US" altLang="ko-KR" sz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CD632-97B4-45F2-AADE-DC9DB4EC6EBC}"/>
              </a:ext>
            </a:extLst>
          </p:cNvPr>
          <p:cNvSpPr txBox="1"/>
          <p:nvPr/>
        </p:nvSpPr>
        <p:spPr>
          <a:xfrm>
            <a:off x="4112135" y="963555"/>
            <a:ext cx="3967754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Sequence vs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Comunication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4568ED-5549-4A7B-9DD4-6247F4B525E3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5079E-48C3-427F-A812-7F1E0B3EE0E3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427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CBA43-AD52-44E1-8B49-E38E442BD67C}"/>
              </a:ext>
            </a:extLst>
          </p:cNvPr>
          <p:cNvSpPr txBox="1"/>
          <p:nvPr/>
        </p:nvSpPr>
        <p:spPr>
          <a:xfrm>
            <a:off x="8353951" y="2058078"/>
            <a:ext cx="1695849" cy="407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Communicaiton</a:t>
            </a:r>
            <a:endParaRPr lang="en-US" altLang="ko-KR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44568ED-5549-4A7B-9DD4-6247F4B525E3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5079E-48C3-427F-A812-7F1E0B3EE0E3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B6C840-92C4-4797-AF76-80A42404DF4D}"/>
              </a:ext>
            </a:extLst>
          </p:cNvPr>
          <p:cNvGrpSpPr/>
          <p:nvPr/>
        </p:nvGrpSpPr>
        <p:grpSpPr>
          <a:xfrm>
            <a:off x="73821" y="2058078"/>
            <a:ext cx="6289558" cy="4193920"/>
            <a:chOff x="1072885" y="2058078"/>
            <a:chExt cx="6289558" cy="41939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B7B867-42D9-4B69-87DE-16405B3D0767}"/>
                </a:ext>
              </a:extLst>
            </p:cNvPr>
            <p:cNvSpPr txBox="1"/>
            <p:nvPr/>
          </p:nvSpPr>
          <p:spPr>
            <a:xfrm>
              <a:off x="3653247" y="2058078"/>
              <a:ext cx="1128835" cy="407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ko-KR" sz="16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B437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Sequence</a:t>
              </a:r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ACE9B89-386F-42FE-B10E-717C26AB5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885" y="2832059"/>
              <a:ext cx="6289558" cy="3419939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4F6159FE-7ABE-4781-A807-9CCDF25DD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837" y="3429000"/>
            <a:ext cx="5806073" cy="268582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65F435-E196-42AA-A813-4549C336AB7A}"/>
              </a:ext>
            </a:extLst>
          </p:cNvPr>
          <p:cNvSpPr txBox="1"/>
          <p:nvPr/>
        </p:nvSpPr>
        <p:spPr>
          <a:xfrm>
            <a:off x="4112135" y="963555"/>
            <a:ext cx="3967754" cy="49186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Sequence vs </a:t>
            </a: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Comunication</a:t>
            </a:r>
            <a:endParaRPr lang="en-US" altLang="ko-KR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9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7517DFF-0044-4D4C-9AEB-378785EDCB91}"/>
              </a:ext>
            </a:extLst>
          </p:cNvPr>
          <p:cNvSpPr/>
          <p:nvPr/>
        </p:nvSpPr>
        <p:spPr>
          <a:xfrm>
            <a:off x="10166949" y="-1027288"/>
            <a:ext cx="914400" cy="914400"/>
          </a:xfrm>
          <a:prstGeom prst="rect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904913-CCAE-4750-9EFB-28B636FD2A48}"/>
              </a:ext>
            </a:extLst>
          </p:cNvPr>
          <p:cNvSpPr/>
          <p:nvPr/>
        </p:nvSpPr>
        <p:spPr>
          <a:xfrm>
            <a:off x="11286622" y="-1027288"/>
            <a:ext cx="914400" cy="914400"/>
          </a:xfrm>
          <a:prstGeom prst="rect">
            <a:avLst/>
          </a:prstGeom>
          <a:solidFill>
            <a:srgbClr val="C72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FCE75-AB03-4E5A-B266-53D84A13DA94}"/>
              </a:ext>
            </a:extLst>
          </p:cNvPr>
          <p:cNvSpPr txBox="1"/>
          <p:nvPr/>
        </p:nvSpPr>
        <p:spPr>
          <a:xfrm>
            <a:off x="3243506" y="963555"/>
            <a:ext cx="5705024" cy="8611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StateChart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Diagram (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상태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</a:t>
            </a:r>
            <a:r>
              <a:rPr lang="en-US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다이어그램</a:t>
            </a:r>
            <a:r>
              <a:rPr 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+mn-lt"/>
                <a:cs typeface="+mn-lt"/>
              </a:rPr>
              <a:t> )</a:t>
            </a:r>
          </a:p>
          <a:p>
            <a:pPr algn="ctr">
              <a:lnSpc>
                <a:spcPct val="120000"/>
              </a:lnSpc>
            </a:pPr>
            <a:endParaRPr lang="en-US" altLang="ko-KR" sz="2400" dirty="0">
              <a:ln>
                <a:solidFill>
                  <a:srgbClr val="4472C4">
                    <a:alpha val="0"/>
                  </a:srgbClr>
                </a:solidFill>
              </a:ln>
              <a:latin typeface="나눔스퀘어 ExtraBold" panose="020B0600000101010101" pitchFamily="50" charset="-127"/>
              <a:ea typeface="나눔스퀘어 ExtraBold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4A83179-892E-4CE9-B146-D7CEE24BF9F6}"/>
              </a:ext>
            </a:extLst>
          </p:cNvPr>
          <p:cNvSpPr/>
          <p:nvPr/>
        </p:nvSpPr>
        <p:spPr>
          <a:xfrm>
            <a:off x="5921375" y="441082"/>
            <a:ext cx="349250" cy="349250"/>
          </a:xfrm>
          <a:prstGeom prst="ellipse">
            <a:avLst/>
          </a:prstGeom>
          <a:solidFill>
            <a:srgbClr val="0B4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1A40F0-888A-4A44-A49A-98622A7DE617}"/>
              </a:ext>
            </a:extLst>
          </p:cNvPr>
          <p:cNvSpPr txBox="1"/>
          <p:nvPr/>
        </p:nvSpPr>
        <p:spPr>
          <a:xfrm>
            <a:off x="5948365" y="442641"/>
            <a:ext cx="295273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43C7F-C34D-44B8-962B-51ADD6AD1C56}"/>
              </a:ext>
            </a:extLst>
          </p:cNvPr>
          <p:cNvSpPr txBox="1"/>
          <p:nvPr/>
        </p:nvSpPr>
        <p:spPr>
          <a:xfrm>
            <a:off x="1779119" y="2312982"/>
            <a:ext cx="9961381" cy="27603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r>
              <a:rPr 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 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B437C"/>
                </a:solidFill>
                <a:ea typeface="+mn-lt"/>
                <a:cs typeface="+mn-lt"/>
              </a:rPr>
              <a:t>하나의 객체를 대상으로 생존기간 동안 가질 수 있는 객체 상태의 변화를 분석한 다이어그램</a:t>
            </a:r>
            <a:endParaRPr lang="ko-KR" altLang="en-US" dirty="0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endParaRPr 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B437C"/>
              </a:solidFill>
              <a:ea typeface="+mn-lt"/>
              <a:cs typeface="+mn-lt"/>
            </a:endParaRP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r>
              <a:rPr lang="ko-KR" altLang="en-US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시스템 내부에 잠재되어 있는 변화를 이해하는데 도움을 준다.</a:t>
            </a: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r>
              <a:rPr lang="ko-KR" altLang="en-US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응용프로그램이 분명하고 명확한 상태를 가지는 경우 유용하다.</a:t>
            </a: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endParaRPr lang="ko-KR" altLang="en-US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B437C"/>
              </a:solidFill>
              <a:ea typeface="나눔스퀘어"/>
            </a:endParaRPr>
          </a:p>
          <a:p>
            <a:pPr marL="171450" indent="-171450">
              <a:lnSpc>
                <a:spcPct val="140000"/>
              </a:lnSpc>
              <a:buFont typeface="Wingdings,Sans-Serif" panose="05000000000000000000" pitchFamily="2" charset="2"/>
              <a:buChar char="l"/>
            </a:pPr>
            <a:r>
              <a:rPr lang="ko-KR" altLang="en-US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B437C"/>
                </a:solidFill>
                <a:ea typeface="나눔스퀘어"/>
              </a:rPr>
              <a:t> 상세한 내용 없이는 시스템의 행동을 설명하는데 한계가 있다.</a:t>
            </a:r>
          </a:p>
        </p:txBody>
      </p:sp>
    </p:spTree>
    <p:extLst>
      <p:ext uri="{BB962C8B-B14F-4D97-AF65-F5344CB8AC3E}">
        <p14:creationId xmlns:p14="http://schemas.microsoft.com/office/powerpoint/2010/main" val="30293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668</Words>
  <Application>Microsoft Office PowerPoint</Application>
  <PresentationFormat>와이드스크린</PresentationFormat>
  <Paragraphs>172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Wingdings,Sans-Serif</vt:lpstr>
      <vt:lpstr>나눔스퀘어</vt:lpstr>
      <vt:lpstr>나눔스퀘어 Bold</vt:lpstr>
      <vt:lpstr>나눔스퀘어 ExtraBold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S20210809</dc:creator>
  <cp:lastModifiedBy>윤지훈</cp:lastModifiedBy>
  <cp:revision>18</cp:revision>
  <dcterms:created xsi:type="dcterms:W3CDTF">2021-09-03T00:38:34Z</dcterms:created>
  <dcterms:modified xsi:type="dcterms:W3CDTF">2021-09-03T03:17:03Z</dcterms:modified>
</cp:coreProperties>
</file>