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8" r:id="rId4"/>
    <p:sldId id="270" r:id="rId5"/>
    <p:sldId id="274" r:id="rId6"/>
    <p:sldId id="281" r:id="rId7"/>
    <p:sldId id="282" r:id="rId8"/>
    <p:sldId id="283" r:id="rId9"/>
    <p:sldId id="285" r:id="rId10"/>
    <p:sldId id="286" r:id="rId11"/>
    <p:sldId id="287" r:id="rId12"/>
    <p:sldId id="271" r:id="rId13"/>
    <p:sldId id="275" r:id="rId14"/>
    <p:sldId id="276" r:id="rId15"/>
    <p:sldId id="289" r:id="rId16"/>
    <p:sldId id="277" r:id="rId17"/>
    <p:sldId id="278" r:id="rId18"/>
    <p:sldId id="279" r:id="rId19"/>
    <p:sldId id="273" r:id="rId20"/>
  </p:sldIdLst>
  <p:sldSz cx="12192000" cy="6858000"/>
  <p:notesSz cx="6858000" cy="9144000"/>
  <p:embeddedFontLst>
    <p:embeddedFont>
      <p:font typeface="G마켓 산스 Bold" panose="02000000000000000000" pitchFamily="50" charset="-127"/>
      <p:regular r:id="rId22"/>
    </p:embeddedFont>
    <p:embeddedFont>
      <p:font typeface="G마켓 산스 Medium" panose="02000000000000000000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4"/>
    <a:srgbClr val="0C3A64"/>
    <a:srgbClr val="082744"/>
    <a:srgbClr val="0F4B81"/>
    <a:srgbClr val="86A5C0"/>
    <a:srgbClr val="F5F5F5"/>
    <a:srgbClr val="F8F8F8"/>
    <a:srgbClr val="F3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234" y="1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4C5F0-3D17-4A64-B2AA-A68197BA3F7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B7A83-B0D5-48ED-88CA-C1BD4104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8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Activity Diagram, Component Diagram </a:t>
            </a:r>
            <a:r>
              <a:rPr lang="ko-KR" altLang="en-US" dirty="0"/>
              <a:t>발표를 맡은 </a:t>
            </a:r>
            <a:r>
              <a:rPr lang="en-US" altLang="ko-KR" dirty="0"/>
              <a:t>5</a:t>
            </a:r>
            <a:r>
              <a:rPr lang="ko-KR" altLang="en-US" dirty="0"/>
              <a:t>팀 김병민입니다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55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3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병원의 진료 예약 관리 기능을 활동 다이어그램으로 표현한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이 액티비티가 시작되면 </a:t>
            </a:r>
            <a:r>
              <a:rPr lang="en-US" altLang="ko-KR" dirty="0"/>
              <a:t>[Get Patient Information] </a:t>
            </a:r>
            <a:r>
              <a:rPr lang="ko-KR" altLang="en-US" dirty="0"/>
              <a:t>노드에서 환자의 정보를 받습니다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때</a:t>
            </a:r>
            <a:r>
              <a:rPr lang="en-US" altLang="ko-KR" dirty="0"/>
              <a:t>, [Appt Request Info] </a:t>
            </a:r>
            <a:r>
              <a:rPr lang="ko-KR" altLang="en-US" dirty="0"/>
              <a:t>노드로</a:t>
            </a:r>
            <a:r>
              <a:rPr lang="en-US" altLang="ko-KR" dirty="0"/>
              <a:t> </a:t>
            </a:r>
            <a:r>
              <a:rPr lang="ko-KR" altLang="en-US" dirty="0"/>
              <a:t>예약 정보</a:t>
            </a:r>
            <a:r>
              <a:rPr lang="en-US" altLang="ko-KR" dirty="0"/>
              <a:t> </a:t>
            </a:r>
            <a:r>
              <a:rPr lang="ko-KR" altLang="en-US" dirty="0"/>
              <a:t>오브젝트가 생성되어 이후 기존 환자에 대해 최하단의 분기점에서 예약할 지</a:t>
            </a:r>
            <a:r>
              <a:rPr lang="en-US" altLang="ko-KR" dirty="0"/>
              <a:t>, </a:t>
            </a:r>
            <a:r>
              <a:rPr lang="ko-KR" altLang="en-US" dirty="0"/>
              <a:t>예약을 취소할 지</a:t>
            </a:r>
            <a:r>
              <a:rPr lang="en-US" altLang="ko-KR" dirty="0"/>
              <a:t>, </a:t>
            </a:r>
            <a:r>
              <a:rPr lang="ko-KR" altLang="en-US" dirty="0"/>
              <a:t>예약을 변경할 지 결정할 때 사용하게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이 오브젝트는 </a:t>
            </a:r>
            <a:r>
              <a:rPr lang="en-US" altLang="ko-KR" dirty="0"/>
              <a:t>[Create Appointment] </a:t>
            </a:r>
            <a:r>
              <a:rPr lang="ko-KR" altLang="en-US" dirty="0"/>
              <a:t>노드에서 신규 환자가 예약을 잡을 때도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환자의 정보를 받은 이후에는 기존에 등록된 환자인지</a:t>
            </a:r>
            <a:r>
              <a:rPr lang="en-US" altLang="ko-KR" dirty="0"/>
              <a:t>, </a:t>
            </a:r>
            <a:r>
              <a:rPr lang="ko-KR" altLang="en-US" dirty="0"/>
              <a:t>신규 환자인지에 따라 다른 프로세스가 진행되게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5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 번째 챕터</a:t>
            </a:r>
            <a:r>
              <a:rPr lang="en-US" altLang="ko-KR" dirty="0"/>
              <a:t>, Component Diagram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1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 다이어그램은 </a:t>
            </a:r>
            <a:r>
              <a:rPr lang="en-US" altLang="ko-KR" dirty="0"/>
              <a:t>~~~</a:t>
            </a:r>
            <a:r>
              <a:rPr lang="ko-KR" altLang="en-US" dirty="0"/>
              <a:t>로 표현합니다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그림은 주문관리를 컴포넌트 다이어그램으로 표현한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주문관리자 컴포넌트는 배송관리자 컴포넌트의 배송관리 인터페이스와 주문정보 컴포넌트의 주문정보 인터페이스를 사용하여 주문관리 인터페이스를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결재관리자 컴포넌트는 결재정보 컴포넌트의 결재정보 인터페이스를 사용하여 결재관리 인터페이스를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7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컴포넌트는 </a:t>
            </a:r>
            <a:r>
              <a:rPr lang="en-US" altLang="ko-KR" dirty="0"/>
              <a:t>~~~</a:t>
            </a:r>
            <a:r>
              <a:rPr lang="ko-KR" altLang="en-US" dirty="0"/>
              <a:t>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컴포넌트는 제공된 인터페이스</a:t>
            </a:r>
            <a:r>
              <a:rPr lang="en-US" altLang="ko-KR" dirty="0"/>
              <a:t>, </a:t>
            </a:r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/>
              <a:t>필수 인터페이스로 구성이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인터페이스는 컴포넌트의 특성에 따라 사용되지 않을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59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컴포넌트의 이점은 </a:t>
            </a:r>
            <a:r>
              <a:rPr lang="en-US" altLang="ko-KR" dirty="0"/>
              <a:t>~~~</a:t>
            </a:r>
            <a:r>
              <a:rPr lang="ko-KR" altLang="en-US" dirty="0"/>
              <a:t>하다는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70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 다이어그램에서 사용되는 인터페이스는 두 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제공된 인터페이스는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필수 인터페이스는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&lt;&lt;use&gt;&gt;</a:t>
            </a:r>
            <a:r>
              <a:rPr lang="ko-KR" altLang="en-US" dirty="0"/>
              <a:t> 종속성 관계 </a:t>
            </a:r>
            <a:r>
              <a:rPr lang="en-US" altLang="ko-KR" dirty="0"/>
              <a:t>: </a:t>
            </a:r>
            <a:r>
              <a:rPr lang="ko-KR" altLang="en-US" dirty="0"/>
              <a:t>필수 인터페이스가 필요한 컴포넌트는 다른 컴포넌트의 제공된 인터페이스를 사용해야만 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79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포트는 </a:t>
            </a:r>
            <a:r>
              <a:rPr lang="en-US" altLang="ko-KR" dirty="0"/>
              <a:t>~~~</a:t>
            </a:r>
            <a:r>
              <a:rPr lang="ko-KR" altLang="en-US" dirty="0"/>
              <a:t>하기 위해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그림과 같이 서로 연관된 인터페이스들을 하나로 묶어서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78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컴포넌트 다이어그램을 표현하는 세 가지 종류를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예시로 사용한 그림의 계정관리 컴포넌트는 신용카드서비스 컴포넌트의 카드승인 인터페이스와 거래기록 컴포넌트의 트랜잭션로그 컴포넌트를 필수 인터페이스로 받아 사용하고 있고</a:t>
            </a:r>
            <a:r>
              <a:rPr lang="en-US" altLang="ko-KR" dirty="0"/>
              <a:t>, </a:t>
            </a:r>
            <a:r>
              <a:rPr lang="ko-KR" altLang="en-US" dirty="0"/>
              <a:t>계정관리 인터페이스를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~~~~</a:t>
            </a:r>
            <a:r>
              <a:rPr lang="ko-KR" altLang="en-US" dirty="0"/>
              <a:t>의 세 가지 방법이 있고</a:t>
            </a:r>
            <a:r>
              <a:rPr lang="en-US" altLang="ko-KR" dirty="0"/>
              <a:t>, </a:t>
            </a:r>
            <a:r>
              <a:rPr lang="ko-KR" altLang="en-US" dirty="0"/>
              <a:t>대중적으로는 두 번째 그림인 인터페이스를 사용한 일반적인 표현을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24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Activity, Component Diagram </a:t>
            </a:r>
            <a:r>
              <a:rPr lang="ko-KR" altLang="en-US" dirty="0"/>
              <a:t>발표를 진행한 </a:t>
            </a:r>
            <a:r>
              <a:rPr lang="en-US" altLang="ko-KR" dirty="0"/>
              <a:t>5</a:t>
            </a:r>
            <a:r>
              <a:rPr lang="ko-KR" altLang="en-US" dirty="0"/>
              <a:t>팀의 발표자 김병민이었습니다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8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챕터</a:t>
            </a:r>
            <a:r>
              <a:rPr lang="en-US" altLang="ko-KR" dirty="0"/>
              <a:t>, UML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9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이란</a:t>
            </a:r>
            <a:r>
              <a:rPr lang="en-US" altLang="ko-KR" dirty="0"/>
              <a:t>, ~~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UML</a:t>
            </a:r>
            <a:r>
              <a:rPr lang="ko-KR" altLang="en-US" dirty="0"/>
              <a:t>의 특징으로는 </a:t>
            </a:r>
            <a:r>
              <a:rPr lang="en-US" altLang="ko-KR" dirty="0"/>
              <a:t>~~~</a:t>
            </a:r>
            <a:r>
              <a:rPr lang="ko-KR" altLang="en-US" dirty="0"/>
              <a:t>라는 특징이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UML</a:t>
            </a:r>
            <a:r>
              <a:rPr lang="ko-KR" altLang="en-US" dirty="0"/>
              <a:t>의 목적으로는 </a:t>
            </a:r>
            <a:r>
              <a:rPr lang="en-US" altLang="ko-KR" dirty="0"/>
              <a:t>~~~</a:t>
            </a:r>
            <a:r>
              <a:rPr lang="ko-KR" altLang="en-US" dirty="0"/>
              <a:t>을 위해 </a:t>
            </a:r>
            <a:r>
              <a:rPr lang="en-US" altLang="ko-KR" dirty="0"/>
              <a:t>UML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챕터</a:t>
            </a:r>
            <a:r>
              <a:rPr lang="en-US" altLang="ko-KR" dirty="0"/>
              <a:t>, Activity Diagram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6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Activity</a:t>
            </a:r>
            <a:r>
              <a:rPr lang="ko-KR" altLang="en-US" dirty="0"/>
              <a:t> </a:t>
            </a:r>
            <a:r>
              <a:rPr lang="en-US" altLang="ko-KR" dirty="0"/>
              <a:t>Diagram.</a:t>
            </a:r>
            <a:br>
              <a:rPr lang="en-US" altLang="ko-KR" dirty="0"/>
            </a:br>
            <a:r>
              <a:rPr lang="ko-KR" altLang="en-US" dirty="0"/>
              <a:t>활동 다이어그램은 </a:t>
            </a:r>
            <a:r>
              <a:rPr lang="en-US" altLang="ko-KR" dirty="0"/>
              <a:t>~~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그림은 직원 정보 처리를 표현한 활동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직원 정보 유효 확인 액션 노드에서 직원 정보의 유효성 판단 후 급여 지급 할당</a:t>
            </a:r>
            <a:r>
              <a:rPr lang="en-US" altLang="ko-KR" dirty="0"/>
              <a:t>, </a:t>
            </a:r>
            <a:r>
              <a:rPr lang="ko-KR" altLang="en-US" dirty="0"/>
              <a:t>직원 </a:t>
            </a:r>
            <a:r>
              <a:rPr lang="en-US" altLang="ko-KR" dirty="0"/>
              <a:t>ID </a:t>
            </a:r>
            <a:r>
              <a:rPr lang="ko-KR" altLang="en-US" dirty="0"/>
              <a:t>할당 노드로 </a:t>
            </a:r>
            <a:r>
              <a:rPr lang="en-US" altLang="ko-KR" dirty="0"/>
              <a:t>Fork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각 노드 실행 후 </a:t>
            </a:r>
            <a:r>
              <a:rPr lang="en-US" altLang="ko-KR" dirty="0"/>
              <a:t>Join </a:t>
            </a:r>
            <a:r>
              <a:rPr lang="ko-KR" altLang="en-US" dirty="0"/>
              <a:t>하여 해당 액티비티를 종료하는 </a:t>
            </a:r>
            <a:r>
              <a:rPr lang="en-US" altLang="ko-KR" dirty="0"/>
              <a:t>Activity</a:t>
            </a:r>
            <a:r>
              <a:rPr lang="ko-KR" altLang="en-US" dirty="0"/>
              <a:t>를 보여주고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6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활동</a:t>
            </a:r>
            <a:r>
              <a:rPr lang="en-US" altLang="ko-KR" dirty="0"/>
              <a:t>(Activity)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(Action)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활동은 이전 그림의 전체적인 </a:t>
            </a:r>
            <a:r>
              <a:rPr lang="en-US" altLang="ko-KR" dirty="0"/>
              <a:t>Flow</a:t>
            </a:r>
            <a:r>
              <a:rPr lang="ko-KR" altLang="en-US" dirty="0"/>
              <a:t>라고 볼 수 있고</a:t>
            </a:r>
            <a:r>
              <a:rPr lang="en-US" altLang="ko-KR" dirty="0"/>
              <a:t>, </a:t>
            </a:r>
            <a:r>
              <a:rPr lang="ko-KR" altLang="en-US" dirty="0"/>
              <a:t>행위는 각 </a:t>
            </a:r>
            <a:r>
              <a:rPr lang="en-US" altLang="ko-KR" dirty="0"/>
              <a:t>Node</a:t>
            </a:r>
            <a:r>
              <a:rPr lang="ko-KR" altLang="en-US" dirty="0"/>
              <a:t>라고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3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활동 다이어그램의 요소로는 </a:t>
            </a:r>
            <a:r>
              <a:rPr lang="en-US" altLang="ko-KR" dirty="0"/>
              <a:t>~~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8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활동 다이어그램을 구성하는 노드의 종류를 살펴보겠습니다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6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B7A83-B0D5-48ED-88CA-C1BD410472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6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6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5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1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1A2D-AD2F-49FD-9C20-19E3B287DC5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149" y="746105"/>
            <a:ext cx="5255700" cy="5365789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ㅜ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3863" y="1398098"/>
            <a:ext cx="3824272" cy="406180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F4B81"/>
              </a:gs>
              <a:gs pos="100000">
                <a:srgbClr val="08274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8B5F14-0C79-4BD3-AAD1-2FEF73AEB6E8}"/>
              </a:ext>
            </a:extLst>
          </p:cNvPr>
          <p:cNvSpPr txBox="1"/>
          <p:nvPr/>
        </p:nvSpPr>
        <p:spPr>
          <a:xfrm>
            <a:off x="5072327" y="3074270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Activity, Component</a:t>
            </a:r>
            <a:endParaRPr 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21B0827-84A1-4A1C-B72C-79949149861C}"/>
              </a:ext>
            </a:extLst>
          </p:cNvPr>
          <p:cNvSpPr txBox="1"/>
          <p:nvPr/>
        </p:nvSpPr>
        <p:spPr>
          <a:xfrm>
            <a:off x="5346434" y="3363385"/>
            <a:ext cx="14991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UML</a:t>
            </a:r>
            <a:endParaRPr lang="en-US" sz="4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680950F1-1780-43A1-B1A2-6C65D9BF5C92}"/>
              </a:ext>
            </a:extLst>
          </p:cNvPr>
          <p:cNvCxnSpPr>
            <a:cxnSpLocks/>
          </p:cNvCxnSpPr>
          <p:nvPr/>
        </p:nvCxnSpPr>
        <p:spPr>
          <a:xfrm flipV="1">
            <a:off x="6095999" y="4201311"/>
            <a:ext cx="0" cy="26365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4AD1CE97-CD1F-4C70-988D-0BFB3120D8A6}"/>
              </a:ext>
            </a:extLst>
          </p:cNvPr>
          <p:cNvSpPr txBox="1"/>
          <p:nvPr/>
        </p:nvSpPr>
        <p:spPr>
          <a:xfrm>
            <a:off x="5056293" y="4655662"/>
            <a:ext cx="2079415" cy="5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김병민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김호영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강다혜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이수민</a:t>
            </a:r>
            <a:endParaRPr lang="en-US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C24A23A2-8718-4D2A-A336-1341B618334C}"/>
              </a:ext>
            </a:extLst>
          </p:cNvPr>
          <p:cNvGrpSpPr/>
          <p:nvPr/>
        </p:nvGrpSpPr>
        <p:grpSpPr>
          <a:xfrm>
            <a:off x="7941162" y="915715"/>
            <a:ext cx="549273" cy="709101"/>
            <a:chOff x="7941162" y="915715"/>
            <a:chExt cx="549273" cy="709101"/>
          </a:xfrm>
        </p:grpSpPr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DC04AF33-F473-470E-A70A-838205FF6298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03332351-0328-4165-8D5F-F6F60C0E9D9B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0DB5B498-3A4E-4C51-A211-FEB2FB590205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D0F773A0-52CB-43F6-8BF4-3E33508BE6EC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AB9D65EF-AD02-441A-802D-8948538D3AAE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D8CACA9-1B16-498D-954B-151E80895AE5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F3F90B5-4B4E-4DD3-AE68-85DAFB5B9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61" y="1648415"/>
            <a:ext cx="2386275" cy="10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7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90476" y="720542"/>
            <a:ext cx="407675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2.2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 구성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C863DA-8D72-4DA4-8AEF-F3F3C7D3E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0C1B59-ED39-4FBF-95EE-1E9C6560D9B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73ECD3-ECA6-4E0E-87E1-518C711BB5C5}"/>
              </a:ext>
            </a:extLst>
          </p:cNvPr>
          <p:cNvSpPr/>
          <p:nvPr/>
        </p:nvSpPr>
        <p:spPr>
          <a:xfrm>
            <a:off x="2041112" y="2719118"/>
            <a:ext cx="8101283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C9345D-0B34-4E31-9F20-BA07FF825AF7}"/>
              </a:ext>
            </a:extLst>
          </p:cNvPr>
          <p:cNvCxnSpPr>
            <a:cxnSpLocks/>
          </p:cNvCxnSpPr>
          <p:nvPr/>
        </p:nvCxnSpPr>
        <p:spPr>
          <a:xfrm>
            <a:off x="2042036" y="1939338"/>
            <a:ext cx="810792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0341BF5-FCA9-4408-BECE-E41704F307B6}"/>
              </a:ext>
            </a:extLst>
          </p:cNvPr>
          <p:cNvCxnSpPr>
            <a:cxnSpLocks/>
          </p:cNvCxnSpPr>
          <p:nvPr/>
        </p:nvCxnSpPr>
        <p:spPr>
          <a:xfrm>
            <a:off x="2034467" y="4278678"/>
            <a:ext cx="810792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2B2F1-CD27-4533-B1A3-A89347F09DA8}"/>
              </a:ext>
            </a:extLst>
          </p:cNvPr>
          <p:cNvSpPr txBox="1"/>
          <p:nvPr/>
        </p:nvSpPr>
        <p:spPr>
          <a:xfrm>
            <a:off x="2604583" y="2111897"/>
            <a:ext cx="10502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노드유형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C65CB-F322-42BE-9DFB-0A3A5110BC27}"/>
              </a:ext>
            </a:extLst>
          </p:cNvPr>
          <p:cNvSpPr txBox="1"/>
          <p:nvPr/>
        </p:nvSpPr>
        <p:spPr>
          <a:xfrm>
            <a:off x="2539185" y="2933816"/>
            <a:ext cx="1181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Fork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1D4C1-F38C-47EE-B3E6-B36292341083}"/>
              </a:ext>
            </a:extLst>
          </p:cNvPr>
          <p:cNvSpPr txBox="1"/>
          <p:nvPr/>
        </p:nvSpPr>
        <p:spPr>
          <a:xfrm>
            <a:off x="2550404" y="3717887"/>
            <a:ext cx="115865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Join Node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AC7A4E-2731-4298-9207-372D108A894A}"/>
              </a:ext>
            </a:extLst>
          </p:cNvPr>
          <p:cNvCxnSpPr>
            <a:cxnSpLocks/>
          </p:cNvCxnSpPr>
          <p:nvPr/>
        </p:nvCxnSpPr>
        <p:spPr>
          <a:xfrm>
            <a:off x="2042036" y="271911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9F337C-E715-4CA5-9A80-B5CF9B0BE727}"/>
              </a:ext>
            </a:extLst>
          </p:cNvPr>
          <p:cNvCxnSpPr>
            <a:cxnSpLocks/>
          </p:cNvCxnSpPr>
          <p:nvPr/>
        </p:nvCxnSpPr>
        <p:spPr>
          <a:xfrm>
            <a:off x="2042036" y="349889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BE91BA-11A8-4326-959C-4085DD727A83}"/>
              </a:ext>
            </a:extLst>
          </p:cNvPr>
          <p:cNvSpPr txBox="1"/>
          <p:nvPr/>
        </p:nvSpPr>
        <p:spPr>
          <a:xfrm>
            <a:off x="5834022" y="2114212"/>
            <a:ext cx="6174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의미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F637FB-E7CF-4F8B-AAA9-EEEEE3B9576C}"/>
              </a:ext>
            </a:extLst>
          </p:cNvPr>
          <p:cNvSpPr txBox="1"/>
          <p:nvPr/>
        </p:nvSpPr>
        <p:spPr>
          <a:xfrm>
            <a:off x="4449668" y="2936060"/>
            <a:ext cx="338618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평행적으로 수행되는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Flow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나누는 노드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98A1D5-2C80-4011-86E9-FEF27081DDEA}"/>
              </a:ext>
            </a:extLst>
          </p:cNvPr>
          <p:cNvSpPr txBox="1"/>
          <p:nvPr/>
        </p:nvSpPr>
        <p:spPr>
          <a:xfrm>
            <a:off x="4272392" y="3588620"/>
            <a:ext cx="374076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Fork Node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나눠진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Control Flow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다시</a:t>
            </a:r>
            <a:b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하나로 합치는 노드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A7D403-CA19-4585-ADA7-9F18730E20BC}"/>
              </a:ext>
            </a:extLst>
          </p:cNvPr>
          <p:cNvSpPr txBox="1"/>
          <p:nvPr/>
        </p:nvSpPr>
        <p:spPr>
          <a:xfrm>
            <a:off x="8806701" y="2107973"/>
            <a:ext cx="8338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표기법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BB06B0-9F92-4EF9-AEB8-BF57AF175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/>
          <a:stretch/>
        </p:blipFill>
        <p:spPr>
          <a:xfrm>
            <a:off x="8845208" y="2764065"/>
            <a:ext cx="744570" cy="6782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EB4551-AB54-4C0B-9460-ECCAE1FBB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718" y="3592303"/>
            <a:ext cx="571550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8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5733" y="168320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90476" y="720542"/>
            <a:ext cx="152317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2.3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예제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2618024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병원의 진료 예약 관리 기능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C863DA-8D72-4DA4-8AEF-F3F3C7D3E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0C1B59-ED39-4FBF-95EE-1E9C6560D9B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90E91F5-EDB6-4A55-B2F9-59EF90A04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36" y="1381731"/>
            <a:ext cx="4900528" cy="52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0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058046" y="2762105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433D59-51D6-41B1-B969-69BA731858FA}"/>
              </a:ext>
            </a:extLst>
          </p:cNvPr>
          <p:cNvSpPr txBox="1"/>
          <p:nvPr/>
        </p:nvSpPr>
        <p:spPr>
          <a:xfrm>
            <a:off x="8705931" y="3094124"/>
            <a:ext cx="349166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Component Diagram</a:t>
            </a:r>
          </a:p>
          <a:p>
            <a:pPr>
              <a:lnSpc>
                <a:spcPct val="120000"/>
              </a:lnSpc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                          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이란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96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6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논리적 또는 물리적인 시스템의 구조를 컴포넌트와 컴포넌트 인터페이스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컴포넌트 사이의 관계로 표현한다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88873" y="720542"/>
            <a:ext cx="4687502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3.1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 다이어그램 개요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4471096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 다이어그램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(component diagram)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C0A62-AAB6-4F29-AAFC-577EB502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00" y="3067408"/>
            <a:ext cx="6982799" cy="2324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48D900-F136-407F-A4C8-BF56F138C3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8E7165-6D0C-4A0B-95AB-5ABF14CACCC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2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3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85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캡슐화 되어 있으며 재사용할 수 있고 대체할 수 있는 소프트웨어 모듈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제공된 인터페이스를 구현하여 외부에 서비스를 제공함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 인터페이스를 사용하여 내부 기능을 구현함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88873" y="720542"/>
            <a:ext cx="475643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3.2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 다이어그램 요소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247535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(component)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8D900-F136-407F-A4C8-BF56F138C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8E7165-6D0C-4A0B-95AB-5ABF14CACCC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69962D5-795A-4374-A2B8-A8DF55856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75" y="3117083"/>
            <a:ext cx="555385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7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81838" y="168320"/>
            <a:ext cx="428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컴포넌트는 기존의 함수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등에 비하여 보다 큰 규모이므로 재사용을 하는 경우 재사용의 효과가 보다 크게 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컴포넌트는 매우 강한 수준의 정보 은닉 개념을 지원한다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컴포넌트를 수정하는 대신에 아예 새로운 컴포넌트로 기존 컴포넌트를 대체하는 것도 가능하다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88873" y="720542"/>
            <a:ext cx="475643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3.2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 다이어그램 요소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1701107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컴포넌트의 이점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8D900-F136-407F-A4C8-BF56F138C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8E7165-6D0C-4A0B-95AB-5ABF14CACCC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1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6992" y="16832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제공된 인터페이스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(provided interface)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88873" y="720542"/>
            <a:ext cx="475643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3.2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 다이어그램 요소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3520516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제공된 인터페이스와 필수 인터페이스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8D900-F136-407F-A4C8-BF56F138C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8E7165-6D0C-4A0B-95AB-5ABF14CACCC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AD7C7-8921-4CE3-BCA9-76CBC2FFFF6C}"/>
              </a:ext>
            </a:extLst>
          </p:cNvPr>
          <p:cNvSpPr txBox="1"/>
          <p:nvPr/>
        </p:nvSpPr>
        <p:spPr>
          <a:xfrm>
            <a:off x="1100523" y="2387784"/>
            <a:ext cx="1109147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컴포넌트가 구현하여 제공하는 인터페이스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실현 관계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EE1C9-DC22-4A1F-85E6-D9E497538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69" y="3016245"/>
            <a:ext cx="2581635" cy="543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834A4-ABE0-4D47-B7CE-6375CDAF7A8A}"/>
              </a:ext>
            </a:extLst>
          </p:cNvPr>
          <p:cNvSpPr txBox="1"/>
          <p:nvPr/>
        </p:nvSpPr>
        <p:spPr>
          <a:xfrm>
            <a:off x="745435" y="3690772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 인터페이스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(required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EF1B8-BF4B-4006-996E-7583FDF8BEC0}"/>
              </a:ext>
            </a:extLst>
          </p:cNvPr>
          <p:cNvSpPr txBox="1"/>
          <p:nvPr/>
        </p:nvSpPr>
        <p:spPr>
          <a:xfrm>
            <a:off x="1100523" y="4049928"/>
            <a:ext cx="1109147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컴포넌트를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구성하는데 필수적으로 사용되는 인터페이스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&lt;&lt;use&gt;&gt;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종속성 관계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1DD95-80B5-459E-90D2-8CC111AE9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95" y="4724455"/>
            <a:ext cx="257210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6191" y="168320"/>
            <a:ext cx="479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의미론적으로 서로 연관된 제공된 인터페이스와 필수 인터페이스들을 하나의 그룹으로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묶어줌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제공된 인터페이스와 필수 인터페이스를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구조화함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컴포넌트와 다른 컴포넌트 사이의 상호작용 위치를 표시함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88873" y="720542"/>
            <a:ext cx="475643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3.2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 다이어그램 요소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1313180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포트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(port)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8D900-F136-407F-A4C8-BF56F138C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8E7165-6D0C-4A0B-95AB-5ABF14CACCC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7A37D0B-D6F0-4125-B965-5CAA49431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7" y="3429000"/>
            <a:ext cx="265784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4587" y="16832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88873" y="720542"/>
            <a:ext cx="365035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3.3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컴포넌트 상호작용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376256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포트와 인터페이스를 사용한 상세한 표현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8D900-F136-407F-A4C8-BF56F138C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8E7165-6D0C-4A0B-95AB-5ABF14CACCC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1E1FC9-DBE5-4041-BBD2-8A24C06E6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7" y="2009565"/>
            <a:ext cx="4763165" cy="1276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CB0377-2867-4253-9278-D3F70412F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7" y="3947395"/>
            <a:ext cx="4220164" cy="1247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271072-E24B-4A8C-AD64-7301EA460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17" y="2009565"/>
            <a:ext cx="3400900" cy="1181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A865F8-F4BB-41C4-8DD6-5A977AD580C7}"/>
              </a:ext>
            </a:extLst>
          </p:cNvPr>
          <p:cNvSpPr txBox="1"/>
          <p:nvPr/>
        </p:nvSpPr>
        <p:spPr>
          <a:xfrm>
            <a:off x="471473" y="3571908"/>
            <a:ext cx="332975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인터페이스를 사용한 일반적인 표현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ED9C8-6FD9-43BD-82AC-C6EA6FFE7516}"/>
              </a:ext>
            </a:extLst>
          </p:cNvPr>
          <p:cNvSpPr txBox="1"/>
          <p:nvPr/>
        </p:nvSpPr>
        <p:spPr>
          <a:xfrm>
            <a:off x="6096000" y="1636787"/>
            <a:ext cx="256672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포트를 사용한 단순한 표현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06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7520" y="3202116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0" y="2914888"/>
            <a:ext cx="385950" cy="498254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74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078084" y="2762105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01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4"/>
            <a:ext cx="164339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UML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이란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74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3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85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설계를 표현하기 위해 사용하는 표기법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OMG(Object Management Group)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표준 모델링 언어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시스템을 위한 범용 시각화 모델링 언어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24940" y="720542"/>
            <a:ext cx="237276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1.1 UML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개요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1322799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UML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이란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8A565-7F1B-45B9-A7E1-CD63BB4B4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71463E-911E-4C13-90A3-E0A3AFA8CE51}"/>
              </a:ext>
            </a:extLst>
          </p:cNvPr>
          <p:cNvSpPr txBox="1"/>
          <p:nvPr/>
        </p:nvSpPr>
        <p:spPr>
          <a:xfrm>
            <a:off x="471473" y="3035012"/>
            <a:ext cx="143981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UML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특징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DCC3B-D98C-48FD-8E2C-B72B0B459F44}"/>
              </a:ext>
            </a:extLst>
          </p:cNvPr>
          <p:cNvSpPr txBox="1"/>
          <p:nvPr/>
        </p:nvSpPr>
        <p:spPr>
          <a:xfrm>
            <a:off x="745435" y="3429000"/>
            <a:ext cx="1109147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 언어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소프트웨어의 개념 모델을 시각적인 그래픽 형태로 작성한다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명세화 언어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정확하고 명백하며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완전한 모델을 만든다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구축 언어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언어의 소스코드로 변환하여 구축할 수 있다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문서화 언어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시스템 아키텍처와 이에 대한 모든 상세 내역에 대한 문서화를 다룬다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0A2F2E-88FB-451F-A600-D1F4D2D76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50" y="3182617"/>
            <a:ext cx="1905000" cy="1390650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B8EF64D-D155-404D-B120-994443E5A96A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4D397-9D85-45AF-AA1D-02E8084DE77F}"/>
              </a:ext>
            </a:extLst>
          </p:cNvPr>
          <p:cNvSpPr txBox="1"/>
          <p:nvPr/>
        </p:nvSpPr>
        <p:spPr>
          <a:xfrm>
            <a:off x="471473" y="4704688"/>
            <a:ext cx="143981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UML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목적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A0D94-5BD4-4F6A-ACDA-EE3F4450D5D4}"/>
              </a:ext>
            </a:extLst>
          </p:cNvPr>
          <p:cNvSpPr txBox="1"/>
          <p:nvPr/>
        </p:nvSpPr>
        <p:spPr>
          <a:xfrm>
            <a:off x="745435" y="5098676"/>
            <a:ext cx="110914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의사소통 또는 설계 논의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 시스템의 구조 및 클래스의 의존성 파악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유지보수를 위한 설계의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back-end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 제작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26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058847" y="276210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02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4"/>
            <a:ext cx="286969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Activity Diagram</a:t>
            </a:r>
          </a:p>
          <a:p>
            <a:pPr>
              <a:lnSpc>
                <a:spcPct val="120000"/>
              </a:lnSpc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                        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이란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04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6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시스템의 실행과 행위의 흐름을 표현한다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작업 흐름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(workflow)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이나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유스케이스의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이벤트 흐름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(flow of event)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표현하는데 적당함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90476" y="720542"/>
            <a:ext cx="400782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2.1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 개요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3663182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(activity diagram)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C863DA-8D72-4DA4-8AEF-F3F3C7D3E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0C1B59-ED39-4FBF-95EE-1E9C6560D9B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F6BA107-F461-4AB3-98A7-686069663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1" y="2743730"/>
            <a:ext cx="234347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6535" y="168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활동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(activity)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90476" y="720542"/>
            <a:ext cx="400782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2.1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 개요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1319592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활동과 행위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C863DA-8D72-4DA4-8AEF-F3F3C7D3E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0C1B59-ED39-4FBF-95EE-1E9C6560D9B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DA7F3-EC84-430D-B19A-78BD26DD1C14}"/>
              </a:ext>
            </a:extLst>
          </p:cNvPr>
          <p:cNvSpPr txBox="1"/>
          <p:nvPr/>
        </p:nvSpPr>
        <p:spPr>
          <a:xfrm>
            <a:off x="1100523" y="2387784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 이상의 행위로 분류할 수 있는 행위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9EF4C-787F-4A3A-B7DD-63A0C6A3A1E1}"/>
              </a:ext>
            </a:extLst>
          </p:cNvPr>
          <p:cNvSpPr txBox="1"/>
          <p:nvPr/>
        </p:nvSpPr>
        <p:spPr>
          <a:xfrm>
            <a:off x="745435" y="2746940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행위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(action)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F4C99-5B85-4425-8CCD-A49EC757652C}"/>
              </a:ext>
            </a:extLst>
          </p:cNvPr>
          <p:cNvSpPr txBox="1"/>
          <p:nvPr/>
        </p:nvSpPr>
        <p:spPr>
          <a:xfrm>
            <a:off x="1100523" y="3106096"/>
            <a:ext cx="110914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실행할 수 있는 기능의 기본적인 단위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다이어그램에서 더 이상 작은 단위로 분할되지 않는 단일 스텝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(single step)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값을 받아 출력 값으로 변환하거나 처리함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64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2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745435" y="2028628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행위 노드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(action node)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90476" y="720542"/>
            <a:ext cx="400782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2.1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 개요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471473" y="1634078"/>
            <a:ext cx="213391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•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 요소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C863DA-8D72-4DA4-8AEF-F3F3C7D3E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0C1B59-ED39-4FBF-95EE-1E9C6560D9B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DA7F3-EC84-430D-B19A-78BD26DD1C14}"/>
              </a:ext>
            </a:extLst>
          </p:cNvPr>
          <p:cNvSpPr txBox="1"/>
          <p:nvPr/>
        </p:nvSpPr>
        <p:spPr>
          <a:xfrm>
            <a:off x="1100523" y="2387784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활동 안에서 구별된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원소적인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(atomic)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작업 단위를 표현한다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9EF4C-787F-4A3A-B7DD-63A0C6A3A1E1}"/>
              </a:ext>
            </a:extLst>
          </p:cNvPr>
          <p:cNvSpPr txBox="1"/>
          <p:nvPr/>
        </p:nvSpPr>
        <p:spPr>
          <a:xfrm>
            <a:off x="745435" y="2746940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 노드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(control node)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F4C99-5B85-4425-8CCD-A49EC757652C}"/>
              </a:ext>
            </a:extLst>
          </p:cNvPr>
          <p:cNvSpPr txBox="1"/>
          <p:nvPr/>
        </p:nvSpPr>
        <p:spPr>
          <a:xfrm>
            <a:off x="1100523" y="3106096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활동 흐름을 제어한다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14CF6-8E77-4397-93BF-C657A5D903DB}"/>
              </a:ext>
            </a:extLst>
          </p:cNvPr>
          <p:cNvSpPr txBox="1"/>
          <p:nvPr/>
        </p:nvSpPr>
        <p:spPr>
          <a:xfrm>
            <a:off x="745435" y="3465252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노드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(object node)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1E51E2-2393-435A-BC94-8895C37641D1}"/>
              </a:ext>
            </a:extLst>
          </p:cNvPr>
          <p:cNvSpPr txBox="1"/>
          <p:nvPr/>
        </p:nvSpPr>
        <p:spPr>
          <a:xfrm>
            <a:off x="1100523" y="3824408"/>
            <a:ext cx="11091477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•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활동 안에서 사용되는 객체를 표현한다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40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6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90476" y="720542"/>
            <a:ext cx="407675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2.2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 구성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C863DA-8D72-4DA4-8AEF-F3F3C7D3E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0C1B59-ED39-4FBF-95EE-1E9C6560D9B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73ECD3-ECA6-4E0E-87E1-518C711BB5C5}"/>
              </a:ext>
            </a:extLst>
          </p:cNvPr>
          <p:cNvSpPr/>
          <p:nvPr/>
        </p:nvSpPr>
        <p:spPr>
          <a:xfrm>
            <a:off x="2041112" y="2719118"/>
            <a:ext cx="8101283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CDA4F3-5642-4F81-9A49-90E6078B0534}"/>
              </a:ext>
            </a:extLst>
          </p:cNvPr>
          <p:cNvSpPr/>
          <p:nvPr/>
        </p:nvSpPr>
        <p:spPr>
          <a:xfrm>
            <a:off x="2041112" y="4273710"/>
            <a:ext cx="8101283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C9345D-0B34-4E31-9F20-BA07FF825AF7}"/>
              </a:ext>
            </a:extLst>
          </p:cNvPr>
          <p:cNvCxnSpPr>
            <a:cxnSpLocks/>
          </p:cNvCxnSpPr>
          <p:nvPr/>
        </p:nvCxnSpPr>
        <p:spPr>
          <a:xfrm>
            <a:off x="2042036" y="1939338"/>
            <a:ext cx="810792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0341BF5-FCA9-4408-BECE-E41704F307B6}"/>
              </a:ext>
            </a:extLst>
          </p:cNvPr>
          <p:cNvCxnSpPr>
            <a:cxnSpLocks/>
          </p:cNvCxnSpPr>
          <p:nvPr/>
        </p:nvCxnSpPr>
        <p:spPr>
          <a:xfrm>
            <a:off x="2042036" y="5838238"/>
            <a:ext cx="810792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2B2F1-CD27-4533-B1A3-A89347F09DA8}"/>
              </a:ext>
            </a:extLst>
          </p:cNvPr>
          <p:cNvSpPr txBox="1"/>
          <p:nvPr/>
        </p:nvSpPr>
        <p:spPr>
          <a:xfrm>
            <a:off x="2604583" y="2111897"/>
            <a:ext cx="10502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노드유형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C65CB-F322-42BE-9DFB-0A3A5110BC27}"/>
              </a:ext>
            </a:extLst>
          </p:cNvPr>
          <p:cNvSpPr txBox="1"/>
          <p:nvPr/>
        </p:nvSpPr>
        <p:spPr>
          <a:xfrm>
            <a:off x="2327263" y="2933816"/>
            <a:ext cx="1604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Action/Activity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1D4C1-F38C-47EE-B3E6-B36292341083}"/>
              </a:ext>
            </a:extLst>
          </p:cNvPr>
          <p:cNvSpPr txBox="1"/>
          <p:nvPr/>
        </p:nvSpPr>
        <p:spPr>
          <a:xfrm>
            <a:off x="2433541" y="3717887"/>
            <a:ext cx="13923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73FE3D-AE13-4768-8330-A89F0FA071B9}"/>
              </a:ext>
            </a:extLst>
          </p:cNvPr>
          <p:cNvSpPr txBox="1"/>
          <p:nvPr/>
        </p:nvSpPr>
        <p:spPr>
          <a:xfrm>
            <a:off x="2425205" y="4490652"/>
            <a:ext cx="140904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Control Flow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7A7FF-E4AA-42E9-9CC0-03283E35F504}"/>
              </a:ext>
            </a:extLst>
          </p:cNvPr>
          <p:cNvSpPr txBox="1"/>
          <p:nvPr/>
        </p:nvSpPr>
        <p:spPr>
          <a:xfrm>
            <a:off x="2464799" y="5280531"/>
            <a:ext cx="13298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Flow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AC7A4E-2731-4298-9207-372D108A894A}"/>
              </a:ext>
            </a:extLst>
          </p:cNvPr>
          <p:cNvCxnSpPr>
            <a:cxnSpLocks/>
          </p:cNvCxnSpPr>
          <p:nvPr/>
        </p:nvCxnSpPr>
        <p:spPr>
          <a:xfrm>
            <a:off x="2042036" y="271911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9F337C-E715-4CA5-9A80-B5CF9B0BE727}"/>
              </a:ext>
            </a:extLst>
          </p:cNvPr>
          <p:cNvCxnSpPr>
            <a:cxnSpLocks/>
          </p:cNvCxnSpPr>
          <p:nvPr/>
        </p:nvCxnSpPr>
        <p:spPr>
          <a:xfrm>
            <a:off x="2042036" y="349889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E6C911-CFED-498C-ADFE-E97858EC0DD5}"/>
              </a:ext>
            </a:extLst>
          </p:cNvPr>
          <p:cNvCxnSpPr>
            <a:cxnSpLocks/>
          </p:cNvCxnSpPr>
          <p:nvPr/>
        </p:nvCxnSpPr>
        <p:spPr>
          <a:xfrm>
            <a:off x="2042036" y="427867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58D05F-9068-46A2-AEAB-2D007B8D96F8}"/>
              </a:ext>
            </a:extLst>
          </p:cNvPr>
          <p:cNvCxnSpPr>
            <a:cxnSpLocks/>
          </p:cNvCxnSpPr>
          <p:nvPr/>
        </p:nvCxnSpPr>
        <p:spPr>
          <a:xfrm>
            <a:off x="2042036" y="505845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BE91BA-11A8-4326-959C-4085DD727A83}"/>
              </a:ext>
            </a:extLst>
          </p:cNvPr>
          <p:cNvSpPr txBox="1"/>
          <p:nvPr/>
        </p:nvSpPr>
        <p:spPr>
          <a:xfrm>
            <a:off x="5834022" y="2114212"/>
            <a:ext cx="6174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의미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F637FB-E7CF-4F8B-AAA9-EEEEE3B9576C}"/>
              </a:ext>
            </a:extLst>
          </p:cNvPr>
          <p:cNvSpPr txBox="1"/>
          <p:nvPr/>
        </p:nvSpPr>
        <p:spPr>
          <a:xfrm>
            <a:off x="4697498" y="2804145"/>
            <a:ext cx="289053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Action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이나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집합</a:t>
            </a:r>
            <a:b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동사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명사로 이름이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붙여짐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98A1D5-2C80-4011-86E9-FEF27081DDEA}"/>
              </a:ext>
            </a:extLst>
          </p:cNvPr>
          <p:cNvSpPr txBox="1"/>
          <p:nvPr/>
        </p:nvSpPr>
        <p:spPr>
          <a:xfrm>
            <a:off x="4389716" y="3588620"/>
            <a:ext cx="350608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다른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이어지는</a:t>
            </a:r>
            <a:b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flow of information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나타내는 것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2182C7-3C74-4CE7-8C3B-A8650973BA0D}"/>
              </a:ext>
            </a:extLst>
          </p:cNvPr>
          <p:cNvSpPr txBox="1"/>
          <p:nvPr/>
        </p:nvSpPr>
        <p:spPr>
          <a:xfrm>
            <a:off x="4956387" y="4491893"/>
            <a:ext cx="237276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 순서를 나타내는 화살표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6418A3-F125-4CA6-8FFE-1233F68D02E8}"/>
              </a:ext>
            </a:extLst>
          </p:cNvPr>
          <p:cNvSpPr txBox="1"/>
          <p:nvPr/>
        </p:nvSpPr>
        <p:spPr>
          <a:xfrm>
            <a:off x="4750841" y="5271672"/>
            <a:ext cx="26818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Flow of Object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나타내는 것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A7D403-CA19-4585-ADA7-9F18730E20BC}"/>
              </a:ext>
            </a:extLst>
          </p:cNvPr>
          <p:cNvSpPr txBox="1"/>
          <p:nvPr/>
        </p:nvSpPr>
        <p:spPr>
          <a:xfrm>
            <a:off x="8806701" y="2107973"/>
            <a:ext cx="8338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표기법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79ACC5F-E505-41A4-BFAB-C7B48B515A80}"/>
              </a:ext>
            </a:extLst>
          </p:cNvPr>
          <p:cNvGrpSpPr/>
          <p:nvPr/>
        </p:nvGrpSpPr>
        <p:grpSpPr>
          <a:xfrm>
            <a:off x="8336354" y="2899293"/>
            <a:ext cx="1774574" cy="417357"/>
            <a:chOff x="8385271" y="2899293"/>
            <a:chExt cx="1774574" cy="41735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D204E7E-640F-409C-A56B-F9F785361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271" y="2899293"/>
              <a:ext cx="860417" cy="414844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2EAB517-E6CE-4DA7-9DD9-B16AD0902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570" y="2899293"/>
              <a:ext cx="904275" cy="417357"/>
            </a:xfrm>
            <a:prstGeom prst="rect">
              <a:avLst/>
            </a:prstGeom>
          </p:spPr>
        </p:pic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6CF3EBEE-B167-448B-B17B-78B6EC86C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13" y="4515346"/>
            <a:ext cx="1348857" cy="31244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7CD5E6E-1EDD-47D9-ACFE-FF2E328EB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5" y="5271672"/>
            <a:ext cx="1318374" cy="35817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008F045-78A6-4686-B3E8-824DDBA9D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2" y="3524184"/>
            <a:ext cx="1386960" cy="7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6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190476" y="720542"/>
            <a:ext cx="407675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2.2 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활동 다이어그램 구성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C863DA-8D72-4DA4-8AEF-F3F3C7D3E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77" y="6263437"/>
            <a:ext cx="1875835" cy="2958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0C1B59-ED39-4FBF-95EE-1E9C6560D9B2}"/>
              </a:ext>
            </a:extLst>
          </p:cNvPr>
          <p:cNvCxnSpPr>
            <a:cxnSpLocks/>
          </p:cNvCxnSpPr>
          <p:nvPr/>
        </p:nvCxnSpPr>
        <p:spPr>
          <a:xfrm>
            <a:off x="0" y="1329940"/>
            <a:ext cx="6096000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73ECD3-ECA6-4E0E-87E1-518C711BB5C5}"/>
              </a:ext>
            </a:extLst>
          </p:cNvPr>
          <p:cNvSpPr/>
          <p:nvPr/>
        </p:nvSpPr>
        <p:spPr>
          <a:xfrm>
            <a:off x="2041112" y="2719118"/>
            <a:ext cx="8101283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CDA4F3-5642-4F81-9A49-90E6078B0534}"/>
              </a:ext>
            </a:extLst>
          </p:cNvPr>
          <p:cNvSpPr/>
          <p:nvPr/>
        </p:nvSpPr>
        <p:spPr>
          <a:xfrm>
            <a:off x="2041112" y="4273710"/>
            <a:ext cx="8101283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C9345D-0B34-4E31-9F20-BA07FF825AF7}"/>
              </a:ext>
            </a:extLst>
          </p:cNvPr>
          <p:cNvCxnSpPr>
            <a:cxnSpLocks/>
          </p:cNvCxnSpPr>
          <p:nvPr/>
        </p:nvCxnSpPr>
        <p:spPr>
          <a:xfrm>
            <a:off x="2042036" y="1939338"/>
            <a:ext cx="810792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0341BF5-FCA9-4408-BECE-E41704F307B6}"/>
              </a:ext>
            </a:extLst>
          </p:cNvPr>
          <p:cNvCxnSpPr>
            <a:cxnSpLocks/>
          </p:cNvCxnSpPr>
          <p:nvPr/>
        </p:nvCxnSpPr>
        <p:spPr>
          <a:xfrm>
            <a:off x="2042036" y="5838238"/>
            <a:ext cx="810792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2B2F1-CD27-4533-B1A3-A89347F09DA8}"/>
              </a:ext>
            </a:extLst>
          </p:cNvPr>
          <p:cNvSpPr txBox="1"/>
          <p:nvPr/>
        </p:nvSpPr>
        <p:spPr>
          <a:xfrm>
            <a:off x="2604583" y="2111897"/>
            <a:ext cx="10502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노드유형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C65CB-F322-42BE-9DFB-0A3A5110BC27}"/>
              </a:ext>
            </a:extLst>
          </p:cNvPr>
          <p:cNvSpPr txBox="1"/>
          <p:nvPr/>
        </p:nvSpPr>
        <p:spPr>
          <a:xfrm>
            <a:off x="2506161" y="2933816"/>
            <a:ext cx="124713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Initial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1D4C1-F38C-47EE-B3E6-B36292341083}"/>
              </a:ext>
            </a:extLst>
          </p:cNvPr>
          <p:cNvSpPr txBox="1"/>
          <p:nvPr/>
        </p:nvSpPr>
        <p:spPr>
          <a:xfrm>
            <a:off x="2528441" y="3717887"/>
            <a:ext cx="120257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73FE3D-AE13-4768-8330-A89F0FA071B9}"/>
              </a:ext>
            </a:extLst>
          </p:cNvPr>
          <p:cNvSpPr txBox="1"/>
          <p:nvPr/>
        </p:nvSpPr>
        <p:spPr>
          <a:xfrm>
            <a:off x="2343935" y="4490652"/>
            <a:ext cx="157158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Decision 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7A7FF-E4AA-42E9-9CC0-03283E35F504}"/>
              </a:ext>
            </a:extLst>
          </p:cNvPr>
          <p:cNvSpPr txBox="1"/>
          <p:nvPr/>
        </p:nvSpPr>
        <p:spPr>
          <a:xfrm>
            <a:off x="2445084" y="5280531"/>
            <a:ext cx="136928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Merge Node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AC7A4E-2731-4298-9207-372D108A894A}"/>
              </a:ext>
            </a:extLst>
          </p:cNvPr>
          <p:cNvCxnSpPr>
            <a:cxnSpLocks/>
          </p:cNvCxnSpPr>
          <p:nvPr/>
        </p:nvCxnSpPr>
        <p:spPr>
          <a:xfrm>
            <a:off x="2042036" y="271911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9F337C-E715-4CA5-9A80-B5CF9B0BE727}"/>
              </a:ext>
            </a:extLst>
          </p:cNvPr>
          <p:cNvCxnSpPr>
            <a:cxnSpLocks/>
          </p:cNvCxnSpPr>
          <p:nvPr/>
        </p:nvCxnSpPr>
        <p:spPr>
          <a:xfrm>
            <a:off x="2042036" y="349889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E6C911-CFED-498C-ADFE-E97858EC0DD5}"/>
              </a:ext>
            </a:extLst>
          </p:cNvPr>
          <p:cNvCxnSpPr>
            <a:cxnSpLocks/>
          </p:cNvCxnSpPr>
          <p:nvPr/>
        </p:nvCxnSpPr>
        <p:spPr>
          <a:xfrm>
            <a:off x="2042036" y="427867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58D05F-9068-46A2-AEAB-2D007B8D96F8}"/>
              </a:ext>
            </a:extLst>
          </p:cNvPr>
          <p:cNvCxnSpPr>
            <a:cxnSpLocks/>
          </p:cNvCxnSpPr>
          <p:nvPr/>
        </p:nvCxnSpPr>
        <p:spPr>
          <a:xfrm>
            <a:off x="2042036" y="5058458"/>
            <a:ext cx="8101283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BE91BA-11A8-4326-959C-4085DD727A83}"/>
              </a:ext>
            </a:extLst>
          </p:cNvPr>
          <p:cNvSpPr txBox="1"/>
          <p:nvPr/>
        </p:nvSpPr>
        <p:spPr>
          <a:xfrm>
            <a:off x="5834022" y="2114212"/>
            <a:ext cx="6174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의미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F637FB-E7CF-4F8B-AAA9-EEEEE3B9576C}"/>
              </a:ext>
            </a:extLst>
          </p:cNvPr>
          <p:cNvSpPr txBox="1"/>
          <p:nvPr/>
        </p:nvSpPr>
        <p:spPr>
          <a:xfrm>
            <a:off x="4883131" y="2804145"/>
            <a:ext cx="251927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 Diagram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시작점</a:t>
            </a:r>
            <a:b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(Action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들의 시작점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98A1D5-2C80-4011-86E9-FEF27081DDEA}"/>
              </a:ext>
            </a:extLst>
          </p:cNvPr>
          <p:cNvSpPr txBox="1"/>
          <p:nvPr/>
        </p:nvSpPr>
        <p:spPr>
          <a:xfrm>
            <a:off x="4457691" y="3588620"/>
            <a:ext cx="33701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 Diagram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종료지점</a:t>
            </a:r>
            <a:b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(Activity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Flow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들이 모두 끝나는 시점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2182C7-3C74-4CE7-8C3B-A8650973BA0D}"/>
              </a:ext>
            </a:extLst>
          </p:cNvPr>
          <p:cNvSpPr txBox="1"/>
          <p:nvPr/>
        </p:nvSpPr>
        <p:spPr>
          <a:xfrm>
            <a:off x="5794598" y="4491893"/>
            <a:ext cx="69634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분기점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6418A3-F125-4CA6-8FFE-1233F68D02E8}"/>
              </a:ext>
            </a:extLst>
          </p:cNvPr>
          <p:cNvSpPr txBox="1"/>
          <p:nvPr/>
        </p:nvSpPr>
        <p:spPr>
          <a:xfrm>
            <a:off x="3770444" y="5146058"/>
            <a:ext cx="464261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Decision Path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들을 하나로 모으는 노드</a:t>
            </a:r>
            <a:b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(Decision Node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나눠진 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Control Flow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다시 합침</a:t>
            </a: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A7D403-CA19-4585-ADA7-9F18730E20BC}"/>
              </a:ext>
            </a:extLst>
          </p:cNvPr>
          <p:cNvSpPr txBox="1"/>
          <p:nvPr/>
        </p:nvSpPr>
        <p:spPr>
          <a:xfrm>
            <a:off x="8806701" y="2107973"/>
            <a:ext cx="8338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표기법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3554D-10CB-4255-90AD-0C4B02FE9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91" y="4361400"/>
            <a:ext cx="1322100" cy="6140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492FFF-3A0E-4720-A7DC-3F449848E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159" y="3647743"/>
            <a:ext cx="502964" cy="472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5E45B-96ED-4B5F-9610-707BC4537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728" y="2866473"/>
            <a:ext cx="525826" cy="4801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243E37-B37C-4B35-AAA3-591DF3A89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25" y="5157134"/>
            <a:ext cx="1434233" cy="5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1130</Words>
  <Application>Microsoft Office PowerPoint</Application>
  <PresentationFormat>와이드스크린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G마켓 산스 Medium</vt:lpstr>
      <vt:lpstr>G마켓 산스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김호영</cp:lastModifiedBy>
  <cp:revision>106</cp:revision>
  <dcterms:created xsi:type="dcterms:W3CDTF">2019-12-06T03:05:34Z</dcterms:created>
  <dcterms:modified xsi:type="dcterms:W3CDTF">2021-09-02T01:44:29Z</dcterms:modified>
</cp:coreProperties>
</file>