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67" r:id="rId4"/>
    <p:sldId id="268" r:id="rId5"/>
    <p:sldId id="270" r:id="rId6"/>
    <p:sldId id="273" r:id="rId7"/>
    <p:sldId id="275" r:id="rId8"/>
    <p:sldId id="277" r:id="rId9"/>
    <p:sldId id="278" r:id="rId10"/>
    <p:sldId id="279" r:id="rId11"/>
    <p:sldId id="280" r:id="rId12"/>
    <p:sldId id="274" r:id="rId13"/>
    <p:sldId id="272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7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1227" autoAdjust="0"/>
  </p:normalViewPr>
  <p:slideViewPr>
    <p:cSldViewPr snapToGrid="0">
      <p:cViewPr varScale="1">
        <p:scale>
          <a:sx n="63" d="100"/>
          <a:sy n="63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C454-3F12-4F12-A22C-069ECB8A7859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6467-509C-4BE4-89C2-65B8F4951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ko-KR" altLang="en-US" b="0" i="0" dirty="0">
                <a:solidFill>
                  <a:srgbClr val="FFFFFF"/>
                </a:solidFill>
                <a:effectLst/>
                <a:latin typeface="se-nanumbarungothic"/>
              </a:rPr>
              <a:t>소프트웨어 개발 방법에서 사용되는 디자인 패턴은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e-nanumbarungothic"/>
              </a:rPr>
              <a:t>, 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inherit"/>
              </a:rPr>
              <a:t>소프트웨어 구조의 설계에 대한 다양한 문제의 해결책을 마련하기 위해 표준화된 해법을 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5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5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0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8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4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31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79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79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6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6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패턴은 </a:t>
            </a:r>
            <a:r>
              <a:rPr lang="en-US" altLang="ko-KR" dirty="0"/>
              <a:t>‘</a:t>
            </a:r>
            <a:r>
              <a:rPr lang="ko-KR" altLang="en-US" dirty="0"/>
              <a:t>사용 목적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적용 범위</a:t>
            </a:r>
            <a:r>
              <a:rPr lang="en-US" altLang="ko-KR" dirty="0"/>
              <a:t>‘ </a:t>
            </a:r>
            <a:r>
              <a:rPr lang="ko-KR" altLang="en-US" dirty="0"/>
              <a:t>두 가지 기준에 의해 그 종류를 </a:t>
            </a:r>
            <a:r>
              <a:rPr lang="ko-KR" altLang="en-US" dirty="0" err="1"/>
              <a:t>구분지을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사용 목적 </a:t>
            </a:r>
            <a:r>
              <a:rPr lang="en-US" altLang="ko-KR" dirty="0"/>
              <a:t>: </a:t>
            </a:r>
            <a:r>
              <a:rPr lang="ko-KR" altLang="en-US" dirty="0"/>
              <a:t>생성패턴</a:t>
            </a:r>
            <a:r>
              <a:rPr lang="en-US" altLang="ko-KR" dirty="0"/>
              <a:t>, </a:t>
            </a:r>
            <a:r>
              <a:rPr lang="ko-KR" altLang="en-US" dirty="0"/>
              <a:t>구조패턴</a:t>
            </a:r>
            <a:r>
              <a:rPr lang="en-US" altLang="ko-KR" dirty="0"/>
              <a:t>, </a:t>
            </a:r>
            <a:r>
              <a:rPr lang="ko-KR" altLang="en-US" dirty="0"/>
              <a:t>행위패턴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적용 범위 </a:t>
            </a:r>
            <a:r>
              <a:rPr lang="en-US" altLang="ko-KR" dirty="0"/>
              <a:t>: </a:t>
            </a:r>
            <a:r>
              <a:rPr lang="ko-KR" altLang="en-US" dirty="0"/>
              <a:t>클래스 적용</a:t>
            </a:r>
            <a:r>
              <a:rPr lang="en-US" altLang="ko-KR" dirty="0"/>
              <a:t>, </a:t>
            </a:r>
            <a:r>
              <a:rPr lang="ko-KR" altLang="en-US" dirty="0"/>
              <a:t>객체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81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5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3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4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0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5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8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06467-509C-4BE4-89C2-65B8F49519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0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B2E6-42C4-495C-ABAA-1CA7AC1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F540B-4AE6-4AD2-A16A-CB098E6A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062CF-F9F8-4B8F-8D00-199FC43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AF47-4F6D-42AC-B096-29B4BB7D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BF7F-C2D2-42A8-8586-16D283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EF50-F3B1-43B9-97C6-5B34602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D8F6-ADF0-4D85-8EF5-AD3942BD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2CD9A-F78B-477D-8A70-EB88AD43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18142-79B1-434B-9D64-0EB199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67770-4E0A-47F3-8DE4-BD59F07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AC43C-A105-4CAE-A4DB-5B7F83F8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B7A1B-D35B-4602-A2E1-BE70529D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2E66-00DD-4890-A486-B89353E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0367C-38F3-444C-BE24-85589B2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44D7B-D4DF-4FB7-AA78-D220DF41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181A-700A-442D-A5A1-BA2188E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D93D-B8B9-44A5-9433-CFE6F4E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1562-6EC5-4C90-9C98-E9B6308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285A-D482-46AB-9222-786C6BF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ABBDA-54E8-4CB7-897A-82B010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BBC4-31B5-4AA8-A0B3-CEF43AC2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974CC-E17E-48E1-B0F5-52F9C5C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A5EA-78C5-463F-B9C7-8C1E8C1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3D79-C5F2-4132-B3C4-B5A18CC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449F-D8FB-4FAD-B098-D4A6C1E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6E37-1FDB-464B-B43B-83CE75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CC16F-5BFE-452E-BB3E-D0D891C5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75C30-F15F-44E1-B803-15F719CD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583-F81F-4B4F-8882-C19A8DE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8E378-CFE1-4844-ABF7-9C2D201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C9BD-D58F-4E0B-8888-6F419D7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96AE-7BD9-4234-8A9F-7D200678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EE0ED-B777-401A-890C-7578082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4639D-F141-41CC-AECE-68A34609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7FFA7-9152-4F6E-B008-7588FE7A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8D5A6-DA13-4ADC-A7AC-65E17B6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DFB202-4B39-4015-9D09-E359057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60CCC-6D8F-4127-8DCC-11DFE68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28467-DB73-468E-8350-14FBDA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0A06-9024-4975-9258-E3380A9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AFCCC-9190-46EB-A266-3EDBA91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33654-65DA-44CE-95AC-372D119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7F3D9-E96C-4667-B876-963640F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624E6-E55A-43EB-8FCF-D77A08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14857-6757-4323-B330-E5B335F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FA02D-8416-4413-A929-A912881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D5BF-0492-4DC0-BFDA-BC96A53E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18B0-44CD-4E3C-BA40-678675B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5DA09-B283-41FF-A2D0-67275076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F571A-FAD2-4359-8EFD-592FD94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8381-80D7-43B1-86E2-51BF8C6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B3825-B2DB-4D12-B2DC-933C2BA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497A-CA8A-4C2C-9FB3-A7A210B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F00A-FBAD-4221-836F-B6852559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ED310-5866-4568-B1F8-ADD93049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6448-0F69-4287-A73B-F1659B5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374FE-8717-4DEB-8E0B-315F281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96D9-B858-403C-939C-094755E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A29FD-2EAD-4DA3-AE63-7CB023A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9EF18-9419-4ADC-BC10-77B34EFB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2223A-1EA7-4C68-9191-4B66C6E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17DD0-A5C2-48F8-B2FA-820F0F51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FAA7-AA2F-40E4-B74B-571E35D2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JES5TQTTWE" TargetMode="External"/><Relationship Id="rId3" Type="http://schemas.openxmlformats.org/officeDocument/2006/relationships/hyperlink" Target="https://yupdown.tistory.com/3" TargetMode="External"/><Relationship Id="rId7" Type="http://schemas.openxmlformats.org/officeDocument/2006/relationships/hyperlink" Target="https://blog.naver.com/dktmrorl/22209050767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2feelus/220655183083" TargetMode="External"/><Relationship Id="rId5" Type="http://schemas.openxmlformats.org/officeDocument/2006/relationships/hyperlink" Target="https://jdm.kr/blog/235" TargetMode="External"/><Relationship Id="rId4" Type="http://schemas.openxmlformats.org/officeDocument/2006/relationships/hyperlink" Target="https://4z7l.github.io/2020/12/25/design_pattern_GoF.html" TargetMode="External"/><Relationship Id="rId9" Type="http://schemas.openxmlformats.org/officeDocument/2006/relationships/hyperlink" Target="https://www.youtube.com/watch?v=Nc-3QUJicv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0" y="2146386"/>
            <a:ext cx="12192000" cy="1644563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ko-KR" altLang="en-US" sz="1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54719" y="4133849"/>
            <a:ext cx="4082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prstClr val="black"/>
                </a:solidFill>
              </a:rPr>
              <a:t>유현수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윤지훈 </a:t>
            </a:r>
            <a:r>
              <a:rPr lang="ko-KR" altLang="en-US" dirty="0" err="1">
                <a:solidFill>
                  <a:prstClr val="black"/>
                </a:solidFill>
              </a:rPr>
              <a:t>이윤건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장원혁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-9281" y="3577622"/>
          <a:ext cx="1220128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B250DE-7DD0-419E-BBBD-DBC8E54A1A42}"/>
              </a:ext>
            </a:extLst>
          </p:cNvPr>
          <p:cNvSpPr/>
          <p:nvPr/>
        </p:nvSpPr>
        <p:spPr>
          <a:xfrm>
            <a:off x="4852168" y="2031095"/>
            <a:ext cx="251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사이트 로딩 </a:t>
            </a:r>
            <a:r>
              <a:rPr lang="en-US" altLang="ko-KR" sz="2000" b="1" dirty="0">
                <a:solidFill>
                  <a:prstClr val="black"/>
                </a:solidFill>
              </a:rPr>
              <a:t>Error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A3AD5-FB60-4A0E-AA6B-2129A4BB1B01}"/>
              </a:ext>
            </a:extLst>
          </p:cNvPr>
          <p:cNvSpPr/>
          <p:nvPr/>
        </p:nvSpPr>
        <p:spPr>
          <a:xfrm>
            <a:off x="3144717" y="3429000"/>
            <a:ext cx="6118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영상데이터 크기</a:t>
            </a:r>
            <a:r>
              <a:rPr lang="en-US" altLang="ko-KR" sz="2000" b="1" dirty="0">
                <a:solidFill>
                  <a:prstClr val="black"/>
                </a:solidFill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</a:rPr>
              <a:t>개수 ↑  </a:t>
            </a:r>
            <a:r>
              <a:rPr lang="en-US" altLang="ko-KR" sz="2000" b="1" dirty="0">
                <a:solidFill>
                  <a:prstClr val="black"/>
                </a:solidFill>
              </a:rPr>
              <a:t>== </a:t>
            </a:r>
            <a:r>
              <a:rPr lang="ko-KR" altLang="en-US" sz="2000" b="1" dirty="0">
                <a:solidFill>
                  <a:prstClr val="black"/>
                </a:solidFill>
              </a:rPr>
              <a:t>로딩 속도 저하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algn="ctr"/>
            <a:endParaRPr lang="en-US" altLang="ko-KR" sz="2000" b="1" dirty="0">
              <a:solidFill>
                <a:prstClr val="black"/>
              </a:solidFill>
            </a:endParaRPr>
          </a:p>
          <a:p>
            <a:pPr algn="ctr"/>
            <a:endParaRPr lang="en-US" altLang="ko-KR" sz="20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사이트 과부화</a:t>
            </a:r>
            <a:endParaRPr lang="en-US" altLang="ko-KR" sz="2800" b="1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DE3A66-CBB5-4D4F-9A3F-824C3F723E35}"/>
              </a:ext>
            </a:extLst>
          </p:cNvPr>
          <p:cNvGrpSpPr/>
          <p:nvPr/>
        </p:nvGrpSpPr>
        <p:grpSpPr>
          <a:xfrm>
            <a:off x="2034474" y="2034234"/>
            <a:ext cx="8338952" cy="3865944"/>
            <a:chOff x="2448653" y="2060294"/>
            <a:chExt cx="8338952" cy="386594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9314D-E0BA-4EBD-BC8B-5143A30EB7DA}"/>
                </a:ext>
              </a:extLst>
            </p:cNvPr>
            <p:cNvSpPr/>
            <p:nvPr/>
          </p:nvSpPr>
          <p:spPr>
            <a:xfrm>
              <a:off x="2471568" y="2975211"/>
              <a:ext cx="1245484" cy="7176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2740C85-BE8D-413F-897B-9197E633CA16}"/>
                </a:ext>
              </a:extLst>
            </p:cNvPr>
            <p:cNvSpPr/>
            <p:nvPr/>
          </p:nvSpPr>
          <p:spPr>
            <a:xfrm>
              <a:off x="2448653" y="4247910"/>
              <a:ext cx="1245484" cy="71763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미리보기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E2D2DFB-6E6B-4DA1-BC22-BE10792C1B08}"/>
                </a:ext>
              </a:extLst>
            </p:cNvPr>
            <p:cNvGrpSpPr/>
            <p:nvPr/>
          </p:nvGrpSpPr>
          <p:grpSpPr>
            <a:xfrm>
              <a:off x="3608126" y="2060294"/>
              <a:ext cx="7179479" cy="3865944"/>
              <a:chOff x="3608126" y="2060294"/>
              <a:chExt cx="7179479" cy="386594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26ECEB-96E2-4001-B42A-AB4A99AD0542}"/>
                  </a:ext>
                </a:extLst>
              </p:cNvPr>
              <p:cNvSpPr/>
              <p:nvPr/>
            </p:nvSpPr>
            <p:spPr>
              <a:xfrm>
                <a:off x="3608126" y="2060294"/>
                <a:ext cx="7179479" cy="38659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50CBA1-AC0E-42EB-81B9-99638B99EE3A}"/>
                  </a:ext>
                </a:extLst>
              </p:cNvPr>
              <p:cNvSpPr/>
              <p:nvPr/>
            </p:nvSpPr>
            <p:spPr>
              <a:xfrm>
                <a:off x="5941333" y="2343611"/>
                <a:ext cx="25130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prstClr val="black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Proxy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0C4E707-116A-45E1-A706-20E82A7D6383}"/>
              </a:ext>
            </a:extLst>
          </p:cNvPr>
          <p:cNvGrpSpPr/>
          <p:nvPr/>
        </p:nvGrpSpPr>
        <p:grpSpPr>
          <a:xfrm>
            <a:off x="4590666" y="3596816"/>
            <a:ext cx="5238750" cy="1956121"/>
            <a:chOff x="5004845" y="3622876"/>
            <a:chExt cx="5238750" cy="19561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04FAFB-D53A-474B-A2C4-2389B8436DA9}"/>
                </a:ext>
              </a:extLst>
            </p:cNvPr>
            <p:cNvSpPr/>
            <p:nvPr/>
          </p:nvSpPr>
          <p:spPr>
            <a:xfrm>
              <a:off x="5004845" y="3819649"/>
              <a:ext cx="1245484" cy="7176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5C09B6-61FB-42A5-843C-6071A674AD8D}"/>
                </a:ext>
              </a:extLst>
            </p:cNvPr>
            <p:cNvSpPr/>
            <p:nvPr/>
          </p:nvSpPr>
          <p:spPr>
            <a:xfrm>
              <a:off x="5004845" y="4675607"/>
              <a:ext cx="1245484" cy="7176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미리보기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E412658-6118-48CE-BCEF-F0948AC0998E}"/>
                </a:ext>
              </a:extLst>
            </p:cNvPr>
            <p:cNvGrpSpPr/>
            <p:nvPr/>
          </p:nvGrpSpPr>
          <p:grpSpPr>
            <a:xfrm>
              <a:off x="6203950" y="3622876"/>
              <a:ext cx="4039645" cy="1956121"/>
              <a:chOff x="6203950" y="3622876"/>
              <a:chExt cx="4039645" cy="195612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528D8C0-F8BE-4954-9499-47F547FBCAE5}"/>
                  </a:ext>
                </a:extLst>
              </p:cNvPr>
              <p:cNvSpPr/>
              <p:nvPr/>
            </p:nvSpPr>
            <p:spPr>
              <a:xfrm>
                <a:off x="6203950" y="3622876"/>
                <a:ext cx="4039645" cy="1956121"/>
              </a:xfrm>
              <a:prstGeom prst="rect">
                <a:avLst/>
              </a:prstGeom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5388DE8-1756-46AE-A283-D7600CBC5CE7}"/>
                  </a:ext>
                </a:extLst>
              </p:cNvPr>
              <p:cNvSpPr/>
              <p:nvPr/>
            </p:nvSpPr>
            <p:spPr>
              <a:xfrm>
                <a:off x="6967240" y="3793211"/>
                <a:ext cx="2513064" cy="400110"/>
              </a:xfrm>
              <a:prstGeom prst="rect">
                <a:avLst/>
              </a:prstGeom>
              <a:effectLst>
                <a:softEdge rad="381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prstClr val="black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Real</a:t>
                </a:r>
              </a:p>
            </p:txBody>
          </p:sp>
        </p:grp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B68148-4C58-4BC7-84F3-5FA36A1477EE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3489303" y="2612968"/>
            <a:ext cx="2589915" cy="6830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64C044-7AB9-402F-BFB3-531EB9C0F6DC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3484893" y="3596816"/>
            <a:ext cx="4324701" cy="1052731"/>
          </a:xfrm>
          <a:prstGeom prst="bentConnector4">
            <a:avLst>
              <a:gd name="adj1" fmla="val 19693"/>
              <a:gd name="adj2" fmla="val 1217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F3A132-6543-4E49-8E16-370103EBE77F}"/>
              </a:ext>
            </a:extLst>
          </p:cNvPr>
          <p:cNvGrpSpPr/>
          <p:nvPr/>
        </p:nvGrpSpPr>
        <p:grpSpPr>
          <a:xfrm>
            <a:off x="5789770" y="3987075"/>
            <a:ext cx="1596948" cy="1024578"/>
            <a:chOff x="6203949" y="4013135"/>
            <a:chExt cx="1596948" cy="102457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061EE85-6EF8-4ECB-930E-42FEC3611417}"/>
                </a:ext>
              </a:extLst>
            </p:cNvPr>
            <p:cNvCxnSpPr>
              <a:cxnSpLocks/>
            </p:cNvCxnSpPr>
            <p:nvPr/>
          </p:nvCxnSpPr>
          <p:spPr>
            <a:xfrm>
              <a:off x="6203949" y="4013135"/>
              <a:ext cx="1562664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D1CC87-5D4B-41AE-BE1C-A24CDE653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950" y="4177945"/>
              <a:ext cx="1596947" cy="8597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97091A-586B-429E-843B-A93AA0C7CD46}"/>
              </a:ext>
            </a:extLst>
          </p:cNvPr>
          <p:cNvSpPr/>
          <p:nvPr/>
        </p:nvSpPr>
        <p:spPr>
          <a:xfrm>
            <a:off x="6252808" y="4942275"/>
            <a:ext cx="3037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필요할 때만 호출 </a:t>
            </a:r>
            <a:r>
              <a:rPr lang="en-US" altLang="ko-KR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ko-KR" altLang="en-US" sz="2000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</a:t>
            </a:r>
            <a:endParaRPr lang="en-US" altLang="ko-KR" sz="2000" b="1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C7A464-F026-427A-8F0A-CF7B44506014}"/>
              </a:ext>
            </a:extLst>
          </p:cNvPr>
          <p:cNvGrpSpPr/>
          <p:nvPr/>
        </p:nvGrpSpPr>
        <p:grpSpPr>
          <a:xfrm>
            <a:off x="2601036" y="4534120"/>
            <a:ext cx="3401831" cy="1033112"/>
            <a:chOff x="2601036" y="4534120"/>
            <a:chExt cx="3401831" cy="103311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A19524C-81B3-49D3-9C10-424B9EC91FBC}"/>
                </a:ext>
              </a:extLst>
            </p:cNvPr>
            <p:cNvSpPr/>
            <p:nvPr/>
          </p:nvSpPr>
          <p:spPr>
            <a:xfrm>
              <a:off x="4379036" y="4534120"/>
              <a:ext cx="1623831" cy="9693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1F76AB7-40CA-4C61-8755-DA72AB287DD4}"/>
                </a:ext>
              </a:extLst>
            </p:cNvPr>
            <p:cNvSpPr/>
            <p:nvPr/>
          </p:nvSpPr>
          <p:spPr>
            <a:xfrm>
              <a:off x="2601036" y="5167122"/>
              <a:ext cx="25130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과부화 원인</a:t>
              </a:r>
              <a:endParaRPr lang="en-US" altLang="ko-KR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8DB7076-71F7-48BB-B596-E9C2FAD0C9F8}"/>
              </a:ext>
            </a:extLst>
          </p:cNvPr>
          <p:cNvGrpSpPr/>
          <p:nvPr/>
        </p:nvGrpSpPr>
        <p:grpSpPr>
          <a:xfrm>
            <a:off x="618363" y="2811330"/>
            <a:ext cx="2870940" cy="1165174"/>
            <a:chOff x="3131927" y="4534120"/>
            <a:chExt cx="2870940" cy="1165174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B34A764-4734-45C4-ADF3-CAD6874F6C93}"/>
                </a:ext>
              </a:extLst>
            </p:cNvPr>
            <p:cNvSpPr/>
            <p:nvPr/>
          </p:nvSpPr>
          <p:spPr>
            <a:xfrm>
              <a:off x="4379036" y="4534120"/>
              <a:ext cx="1623831" cy="9693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9A0ADA6-7D6C-40A4-A1D6-A9A43013E7E6}"/>
                </a:ext>
              </a:extLst>
            </p:cNvPr>
            <p:cNvSpPr/>
            <p:nvPr/>
          </p:nvSpPr>
          <p:spPr>
            <a:xfrm>
              <a:off x="3131927" y="5299184"/>
              <a:ext cx="17070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대리 수행</a:t>
              </a:r>
              <a:endParaRPr lang="en-US" altLang="ko-KR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1B7EE76C-DC95-44A2-A460-DEE1C60B7330}"/>
              </a:ext>
            </a:extLst>
          </p:cNvPr>
          <p:cNvSpPr/>
          <p:nvPr/>
        </p:nvSpPr>
        <p:spPr>
          <a:xfrm>
            <a:off x="1845300" y="4104776"/>
            <a:ext cx="1623831" cy="9693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E5EB83-9700-4A6C-A62F-125229468621}"/>
              </a:ext>
            </a:extLst>
          </p:cNvPr>
          <p:cNvSpPr/>
          <p:nvPr/>
        </p:nvSpPr>
        <p:spPr>
          <a:xfrm>
            <a:off x="6456003" y="4332070"/>
            <a:ext cx="251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동시 실행</a:t>
            </a:r>
            <a:endParaRPr lang="en-US" altLang="ko-KR" sz="2000" b="1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7638DC-FED9-427B-AB6B-65AF643551D2}"/>
              </a:ext>
            </a:extLst>
          </p:cNvPr>
          <p:cNvSpPr/>
          <p:nvPr/>
        </p:nvSpPr>
        <p:spPr>
          <a:xfrm>
            <a:off x="1799965" y="2409146"/>
            <a:ext cx="17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가벼운 일</a:t>
            </a:r>
            <a:endParaRPr lang="en-US" altLang="ko-KR" sz="2000" b="1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91C128-4D55-418B-AE04-84041952B7CB}"/>
              </a:ext>
            </a:extLst>
          </p:cNvPr>
          <p:cNvSpPr/>
          <p:nvPr/>
        </p:nvSpPr>
        <p:spPr>
          <a:xfrm>
            <a:off x="1747507" y="5098992"/>
            <a:ext cx="1707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무거운 일</a:t>
            </a:r>
            <a:endParaRPr lang="en-US" altLang="ko-KR" sz="2000" b="1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 animBg="1"/>
      <p:bldP spid="57" grpId="0"/>
      <p:bldP spid="57" grpId="1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72A95-983E-42CB-8BA0-BD6588793FB7}"/>
              </a:ext>
            </a:extLst>
          </p:cNvPr>
          <p:cNvSpPr txBox="1"/>
          <p:nvPr/>
        </p:nvSpPr>
        <p:spPr>
          <a:xfrm>
            <a:off x="1319960" y="2505267"/>
            <a:ext cx="95774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latin typeface="+mj-ea"/>
                <a:ea typeface="+mj-ea"/>
              </a:rPr>
              <a:t>Proxy ??</a:t>
            </a:r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기능의 무게가 큰 일을 수행해야할 때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많은 기능들을 한번에 수행해야할 때</a:t>
            </a:r>
            <a:r>
              <a:rPr lang="en-US" altLang="ko-KR" sz="2400" dirty="0"/>
              <a:t>,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=&gt; </a:t>
            </a:r>
            <a:r>
              <a:rPr lang="en-US" altLang="ko-KR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‘</a:t>
            </a:r>
            <a:r>
              <a:rPr lang="ko-KR" altLang="en-US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과부화</a:t>
            </a:r>
            <a:r>
              <a:rPr lang="en-US" altLang="ko-KR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’</a:t>
            </a:r>
            <a:r>
              <a:rPr lang="ko-KR" altLang="en-US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를 막기위해 고안된 </a:t>
            </a:r>
            <a:r>
              <a:rPr lang="en-US" altLang="ko-KR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‘</a:t>
            </a:r>
            <a:r>
              <a:rPr lang="ko-KR" altLang="en-US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분업 </a:t>
            </a:r>
            <a:r>
              <a:rPr lang="en-US" altLang="ko-KR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/ </a:t>
            </a:r>
            <a:r>
              <a:rPr lang="ko-KR" altLang="en-US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대리인 패턴</a:t>
            </a:r>
            <a:r>
              <a:rPr lang="en-US" altLang="ko-KR" sz="3200" b="1" dirty="0">
                <a:solidFill>
                  <a:srgbClr val="7030A0"/>
                </a:solidFill>
                <a:highlight>
                  <a:srgbClr val="C0C0C0"/>
                </a:highlight>
              </a:rPr>
              <a:t>’</a:t>
            </a:r>
            <a:endParaRPr lang="ko-KR" altLang="en-US" sz="2400" b="1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4927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7" name="Picture 0">
            <a:extLst>
              <a:ext uri="{FF2B5EF4-FFF2-40B4-BE49-F238E27FC236}">
                <a16:creationId xmlns:a16="http://schemas.microsoft.com/office/drawing/2014/main" id="{15636F44-7623-4572-812E-1E4DED7B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51" y="2274824"/>
            <a:ext cx="6568697" cy="338476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03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E4B8EFA-39D3-4F3F-A772-BD52CE23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06" y="3343740"/>
            <a:ext cx="4190700" cy="1241267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2185206" y="2584527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interface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F01AF8-185B-42F8-A05A-4BA2DCFC87C0}"/>
              </a:ext>
            </a:extLst>
          </p:cNvPr>
          <p:cNvSpPr/>
          <p:nvPr/>
        </p:nvSpPr>
        <p:spPr>
          <a:xfrm>
            <a:off x="7018075" y="4333483"/>
            <a:ext cx="3476986" cy="12469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Real Subject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E2E017-8723-4712-A6B8-2E95475C8773}"/>
              </a:ext>
            </a:extLst>
          </p:cNvPr>
          <p:cNvCxnSpPr>
            <a:cxnSpLocks/>
          </p:cNvCxnSpPr>
          <p:nvPr/>
        </p:nvCxnSpPr>
        <p:spPr>
          <a:xfrm flipV="1">
            <a:off x="5644406" y="3061672"/>
            <a:ext cx="1373669" cy="8594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1D00D3-C1F7-4B3A-B35D-5ABF9F7C8B43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644406" y="3921130"/>
            <a:ext cx="1373669" cy="10358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5726BC4-8247-4AB6-AAE1-A2B0DA8E1BDF}"/>
              </a:ext>
            </a:extLst>
          </p:cNvPr>
          <p:cNvSpPr/>
          <p:nvPr/>
        </p:nvSpPr>
        <p:spPr>
          <a:xfrm>
            <a:off x="7018075" y="2438206"/>
            <a:ext cx="3476986" cy="12469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Proxy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1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1941814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Real Subject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DDC1C1-AC1A-4CDB-BE37-80674FB69C07}"/>
              </a:ext>
            </a:extLst>
          </p:cNvPr>
          <p:cNvSpPr/>
          <p:nvPr/>
        </p:nvSpPr>
        <p:spPr>
          <a:xfrm>
            <a:off x="6575217" y="2666033"/>
            <a:ext cx="4836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영상 데이터 다운로드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실제 영상이 있기 때문에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썸네일 출력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미리보기 실행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둘 다 가능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F89F1-756C-4A80-BD98-0E387A773A6D}"/>
              </a:ext>
            </a:extLst>
          </p:cNvPr>
          <p:cNvSpPr/>
          <p:nvPr/>
        </p:nvSpPr>
        <p:spPr>
          <a:xfrm>
            <a:off x="7154204" y="1648169"/>
            <a:ext cx="3854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영상 미리보기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오래 걸리는 작업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2FCFAA-4F1E-465C-A5EC-B2B671A1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7" y="2297684"/>
            <a:ext cx="5223851" cy="404598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24C8C5-970A-409A-A03D-5B2E6A07CC8C}"/>
              </a:ext>
            </a:extLst>
          </p:cNvPr>
          <p:cNvGrpSpPr/>
          <p:nvPr/>
        </p:nvGrpSpPr>
        <p:grpSpPr>
          <a:xfrm>
            <a:off x="1122949" y="2971799"/>
            <a:ext cx="9476872" cy="1149900"/>
            <a:chOff x="1122949" y="2971799"/>
            <a:chExt cx="9476872" cy="114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522D01B-2C1A-47AA-AA19-61783520E31F}"/>
                </a:ext>
              </a:extLst>
            </p:cNvPr>
            <p:cNvSpPr/>
            <p:nvPr/>
          </p:nvSpPr>
          <p:spPr>
            <a:xfrm>
              <a:off x="7423484" y="2971799"/>
              <a:ext cx="3176337" cy="5649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E5DB9F-BA6F-4CC8-837C-035DF1C8A971}"/>
                </a:ext>
              </a:extLst>
            </p:cNvPr>
            <p:cNvSpPr/>
            <p:nvPr/>
          </p:nvSpPr>
          <p:spPr>
            <a:xfrm>
              <a:off x="1122949" y="3683683"/>
              <a:ext cx="4836876" cy="4380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D58DB42-DF95-436D-8C7B-3C357BC13C6C}"/>
                </a:ext>
              </a:extLst>
            </p:cNvPr>
            <p:cNvCxnSpPr>
              <a:stCxn id="22" idx="3"/>
              <a:endCxn id="9" idx="1"/>
            </p:cNvCxnSpPr>
            <p:nvPr/>
          </p:nvCxnSpPr>
          <p:spPr>
            <a:xfrm flipV="1">
              <a:off x="5959825" y="3254261"/>
              <a:ext cx="1463659" cy="648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AF2AB-D9AF-4991-A486-0F67A4B1911E}"/>
              </a:ext>
            </a:extLst>
          </p:cNvPr>
          <p:cNvGrpSpPr/>
          <p:nvPr/>
        </p:nvGrpSpPr>
        <p:grpSpPr>
          <a:xfrm>
            <a:off x="907831" y="3683683"/>
            <a:ext cx="10161220" cy="2283980"/>
            <a:chOff x="907831" y="3683683"/>
            <a:chExt cx="10161220" cy="228398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0CA7C1-604F-4E0E-8043-03CED3DC3F04}"/>
                </a:ext>
              </a:extLst>
            </p:cNvPr>
            <p:cNvSpPr/>
            <p:nvPr/>
          </p:nvSpPr>
          <p:spPr>
            <a:xfrm>
              <a:off x="6941428" y="3683683"/>
              <a:ext cx="4127623" cy="13147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1A8261F-A44B-414A-B640-EF25098EAE5A}"/>
                </a:ext>
              </a:extLst>
            </p:cNvPr>
            <p:cNvSpPr/>
            <p:nvPr/>
          </p:nvSpPr>
          <p:spPr>
            <a:xfrm>
              <a:off x="907831" y="4205121"/>
              <a:ext cx="4037148" cy="17625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335A714-E117-47CB-93DE-2BCB4F2ACF3A}"/>
                </a:ext>
              </a:extLst>
            </p:cNvPr>
            <p:cNvCxnSpPr>
              <a:stCxn id="23" idx="3"/>
              <a:endCxn id="21" idx="1"/>
            </p:cNvCxnSpPr>
            <p:nvPr/>
          </p:nvCxnSpPr>
          <p:spPr>
            <a:xfrm flipV="1">
              <a:off x="4944979" y="4341052"/>
              <a:ext cx="1996449" cy="7453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A558C5-28AA-4EFF-BE90-BA7633869BF1}"/>
              </a:ext>
            </a:extLst>
          </p:cNvPr>
          <p:cNvCxnSpPr>
            <a:cxnSpLocks/>
          </p:cNvCxnSpPr>
          <p:nvPr/>
        </p:nvCxnSpPr>
        <p:spPr>
          <a:xfrm>
            <a:off x="2728450" y="2479166"/>
            <a:ext cx="17264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1941814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Proxy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D397DF-C69F-4CDE-BE6C-EFF78382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52" y="2252616"/>
            <a:ext cx="4237464" cy="40973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5FECBE-25D8-490B-95C9-7C66BE47714D}"/>
              </a:ext>
            </a:extLst>
          </p:cNvPr>
          <p:cNvSpPr/>
          <p:nvPr/>
        </p:nvSpPr>
        <p:spPr>
          <a:xfrm>
            <a:off x="6575217" y="2666033"/>
            <a:ext cx="48368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영상데이터 다운 </a:t>
            </a:r>
            <a:r>
              <a:rPr lang="en-US" altLang="ko-KR" sz="2400" b="1" dirty="0">
                <a:solidFill>
                  <a:prstClr val="black"/>
                </a:solidFill>
              </a:rPr>
              <a:t>X</a:t>
            </a:r>
          </a:p>
          <a:p>
            <a:pPr algn="ctr"/>
            <a:r>
              <a:rPr lang="ko-KR" altLang="en-US" sz="2400" b="1" dirty="0">
                <a:solidFill>
                  <a:prstClr val="black"/>
                </a:solidFill>
              </a:rPr>
              <a:t>썸네일 출력 담당 </a:t>
            </a:r>
            <a:r>
              <a:rPr lang="en-US" altLang="ko-KR" sz="2400" b="1" dirty="0">
                <a:solidFill>
                  <a:prstClr val="black"/>
                </a:solidFill>
              </a:rPr>
              <a:t>O</a:t>
            </a:r>
          </a:p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9E599E-F67D-4E45-90B7-495D97A00BB0}"/>
              </a:ext>
            </a:extLst>
          </p:cNvPr>
          <p:cNvSpPr/>
          <p:nvPr/>
        </p:nvSpPr>
        <p:spPr>
          <a:xfrm>
            <a:off x="7154204" y="1648169"/>
            <a:ext cx="3854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기능 실행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썸네일 출력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D554EC-95DF-4779-907F-FF8530962C80}"/>
              </a:ext>
            </a:extLst>
          </p:cNvPr>
          <p:cNvGrpSpPr/>
          <p:nvPr/>
        </p:nvGrpSpPr>
        <p:grpSpPr>
          <a:xfrm>
            <a:off x="907831" y="2782702"/>
            <a:ext cx="10161220" cy="2055517"/>
            <a:chOff x="907831" y="2782702"/>
            <a:chExt cx="10161220" cy="205551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8A236C-6D4D-4651-94C6-71504B7287B5}"/>
                </a:ext>
              </a:extLst>
            </p:cNvPr>
            <p:cNvSpPr/>
            <p:nvPr/>
          </p:nvSpPr>
          <p:spPr>
            <a:xfrm>
              <a:off x="6941428" y="2782702"/>
              <a:ext cx="4127623" cy="13147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DFCB52-6323-4A99-9EA5-D8F414560DF1}"/>
                </a:ext>
              </a:extLst>
            </p:cNvPr>
            <p:cNvSpPr/>
            <p:nvPr/>
          </p:nvSpPr>
          <p:spPr>
            <a:xfrm>
              <a:off x="907831" y="4097439"/>
              <a:ext cx="4037148" cy="7407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F905597-ACA0-4551-BFFB-F32244CBA538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4944979" y="3440071"/>
              <a:ext cx="1996449" cy="10277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FD5CE5-7619-4098-BBCA-77EB9A73BA55}"/>
              </a:ext>
            </a:extLst>
          </p:cNvPr>
          <p:cNvCxnSpPr>
            <a:cxnSpLocks/>
          </p:cNvCxnSpPr>
          <p:nvPr/>
        </p:nvCxnSpPr>
        <p:spPr>
          <a:xfrm>
            <a:off x="2946438" y="2479166"/>
            <a:ext cx="14172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8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1941814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Proxy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D397DF-C69F-4CDE-BE6C-EFF78382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52" y="2252616"/>
            <a:ext cx="4237464" cy="40973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5FECBE-25D8-490B-95C9-7C66BE47714D}"/>
              </a:ext>
            </a:extLst>
          </p:cNvPr>
          <p:cNvSpPr/>
          <p:nvPr/>
        </p:nvSpPr>
        <p:spPr>
          <a:xfrm>
            <a:off x="6389226" y="2666033"/>
            <a:ext cx="5034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400" b="1" dirty="0">
                <a:solidFill>
                  <a:prstClr val="black"/>
                </a:solidFill>
              </a:rPr>
              <a:t>Proxy </a:t>
            </a:r>
            <a:r>
              <a:rPr lang="ko-KR" altLang="en-US" sz="2400" b="1" dirty="0">
                <a:solidFill>
                  <a:prstClr val="black"/>
                </a:solidFill>
              </a:rPr>
              <a:t>생성자 실행</a:t>
            </a:r>
            <a:r>
              <a:rPr lang="en-US" altLang="ko-KR" sz="2400" b="1" dirty="0">
                <a:solidFill>
                  <a:prstClr val="black"/>
                </a:solidFill>
              </a:rPr>
              <a:t>/</a:t>
            </a:r>
            <a:r>
              <a:rPr lang="ko-KR" altLang="en-US" sz="2400" b="1" dirty="0">
                <a:solidFill>
                  <a:prstClr val="black"/>
                </a:solidFill>
              </a:rPr>
              <a:t>썸네일 출력 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400" b="1" dirty="0">
                <a:solidFill>
                  <a:prstClr val="black"/>
                </a:solidFill>
              </a:rPr>
              <a:t>Real Subject = null</a:t>
            </a:r>
          </a:p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E659F7-8DC0-4940-B978-A1CE962FD453}"/>
              </a:ext>
            </a:extLst>
          </p:cNvPr>
          <p:cNvSpPr/>
          <p:nvPr/>
        </p:nvSpPr>
        <p:spPr>
          <a:xfrm>
            <a:off x="6587044" y="4444959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01F4AD-7D2F-45F5-9D7D-0AD94324BE99}"/>
              </a:ext>
            </a:extLst>
          </p:cNvPr>
          <p:cNvSpPr/>
          <p:nvPr/>
        </p:nvSpPr>
        <p:spPr>
          <a:xfrm>
            <a:off x="6587044" y="5288997"/>
            <a:ext cx="668649" cy="42677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미리보기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E05383-9A3C-4010-BA76-6DF91DFDA56D}"/>
              </a:ext>
            </a:extLst>
          </p:cNvPr>
          <p:cNvSpPr/>
          <p:nvPr/>
        </p:nvSpPr>
        <p:spPr>
          <a:xfrm>
            <a:off x="7154524" y="3932726"/>
            <a:ext cx="3854370" cy="229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4DAFC-4274-438D-A973-6C7C46C20CE7}"/>
              </a:ext>
            </a:extLst>
          </p:cNvPr>
          <p:cNvSpPr/>
          <p:nvPr/>
        </p:nvSpPr>
        <p:spPr>
          <a:xfrm>
            <a:off x="7987561" y="4063352"/>
            <a:ext cx="2187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Proxy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B1C561-E7F7-46C8-9D16-8B90E7C56AD1}"/>
              </a:ext>
            </a:extLst>
          </p:cNvPr>
          <p:cNvSpPr/>
          <p:nvPr/>
        </p:nvSpPr>
        <p:spPr>
          <a:xfrm>
            <a:off x="7746583" y="4927024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96B89F-E539-4A02-A479-27249B7E3E09}"/>
              </a:ext>
            </a:extLst>
          </p:cNvPr>
          <p:cNvSpPr/>
          <p:nvPr/>
        </p:nvSpPr>
        <p:spPr>
          <a:xfrm>
            <a:off x="7746582" y="5325557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796A41-3CA2-4701-9173-E6E443F7A23A}"/>
              </a:ext>
            </a:extLst>
          </p:cNvPr>
          <p:cNvGrpSpPr/>
          <p:nvPr/>
        </p:nvGrpSpPr>
        <p:grpSpPr>
          <a:xfrm>
            <a:off x="8296164" y="4721266"/>
            <a:ext cx="2168720" cy="1163315"/>
            <a:chOff x="6203950" y="3622876"/>
            <a:chExt cx="4039645" cy="19561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0E4B49-526B-4238-B581-603174B935F3}"/>
                </a:ext>
              </a:extLst>
            </p:cNvPr>
            <p:cNvSpPr/>
            <p:nvPr/>
          </p:nvSpPr>
          <p:spPr>
            <a:xfrm>
              <a:off x="6203950" y="3622876"/>
              <a:ext cx="4039645" cy="1956121"/>
            </a:xfrm>
            <a:prstGeom prst="rect">
              <a:avLst/>
            </a:prstGeom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3D5BD8-2723-42D2-A47E-E53DD2D0CC1D}"/>
                </a:ext>
              </a:extLst>
            </p:cNvPr>
            <p:cNvSpPr/>
            <p:nvPr/>
          </p:nvSpPr>
          <p:spPr>
            <a:xfrm>
              <a:off x="6967240" y="3793211"/>
              <a:ext cx="2513064" cy="672787"/>
            </a:xfrm>
            <a:prstGeom prst="rect">
              <a:avLst/>
            </a:prstGeom>
            <a:effectLst>
              <a:softEdge rad="38100"/>
            </a:effectLst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45E2AD-20EB-4F6D-9A86-CCA2FEA0226D}"/>
              </a:ext>
            </a:extLst>
          </p:cNvPr>
          <p:cNvGrpSpPr/>
          <p:nvPr/>
        </p:nvGrpSpPr>
        <p:grpSpPr>
          <a:xfrm>
            <a:off x="1174019" y="2782702"/>
            <a:ext cx="10110149" cy="3567297"/>
            <a:chOff x="1174019" y="2782702"/>
            <a:chExt cx="10110149" cy="35672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58C6BF-2F79-408D-BCCF-D95D5A7A95F4}"/>
                </a:ext>
              </a:extLst>
            </p:cNvPr>
            <p:cNvSpPr/>
            <p:nvPr/>
          </p:nvSpPr>
          <p:spPr>
            <a:xfrm>
              <a:off x="6493397" y="2782702"/>
              <a:ext cx="4790771" cy="35672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4A452F-EDF7-4924-8B9B-BF20C2B75F98}"/>
                </a:ext>
              </a:extLst>
            </p:cNvPr>
            <p:cNvSpPr/>
            <p:nvPr/>
          </p:nvSpPr>
          <p:spPr>
            <a:xfrm>
              <a:off x="1174019" y="3380446"/>
              <a:ext cx="4037148" cy="14999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9F153E-69BF-4F85-A27B-FC37BF125E23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>
              <a:off x="5211167" y="4130443"/>
              <a:ext cx="1282230" cy="435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F58C05-FD4A-4A06-BF36-30E724CCFA43}"/>
              </a:ext>
            </a:extLst>
          </p:cNvPr>
          <p:cNvCxnSpPr>
            <a:cxnSpLocks/>
          </p:cNvCxnSpPr>
          <p:nvPr/>
        </p:nvCxnSpPr>
        <p:spPr>
          <a:xfrm flipV="1">
            <a:off x="7197818" y="4235693"/>
            <a:ext cx="1298438" cy="4392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A25FA-A973-4A3C-82FD-0DBCDA963D8B}"/>
              </a:ext>
            </a:extLst>
          </p:cNvPr>
          <p:cNvSpPr/>
          <p:nvPr/>
        </p:nvSpPr>
        <p:spPr>
          <a:xfrm>
            <a:off x="6755617" y="4020975"/>
            <a:ext cx="2011016" cy="37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자체 수행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20E673B-BEFA-4722-8D53-7BE9FBB6A67F}"/>
              </a:ext>
            </a:extLst>
          </p:cNvPr>
          <p:cNvCxnSpPr>
            <a:cxnSpLocks/>
          </p:cNvCxnSpPr>
          <p:nvPr/>
        </p:nvCxnSpPr>
        <p:spPr>
          <a:xfrm>
            <a:off x="1299049" y="3291853"/>
            <a:ext cx="230907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493EE8-B51A-4CD8-B4BB-366380221A26}"/>
              </a:ext>
            </a:extLst>
          </p:cNvPr>
          <p:cNvSpPr/>
          <p:nvPr/>
        </p:nvSpPr>
        <p:spPr>
          <a:xfrm>
            <a:off x="7154204" y="1648169"/>
            <a:ext cx="3854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기능 실행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썸네일 출력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3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1941814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Proxy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D397DF-C69F-4CDE-BE6C-EFF78382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52" y="2252616"/>
            <a:ext cx="4237464" cy="40973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5FECBE-25D8-490B-95C9-7C66BE47714D}"/>
              </a:ext>
            </a:extLst>
          </p:cNvPr>
          <p:cNvSpPr/>
          <p:nvPr/>
        </p:nvSpPr>
        <p:spPr>
          <a:xfrm>
            <a:off x="6575217" y="2666033"/>
            <a:ext cx="4836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4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400" b="1" dirty="0">
                <a:solidFill>
                  <a:prstClr val="black"/>
                </a:solidFill>
              </a:rPr>
              <a:t>Real Subject </a:t>
            </a:r>
            <a:r>
              <a:rPr lang="ko-KR" altLang="en-US" sz="2400" b="1" dirty="0">
                <a:solidFill>
                  <a:prstClr val="black"/>
                </a:solidFill>
              </a:rPr>
              <a:t>객체 생성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E659F7-8DC0-4940-B978-A1CE962FD453}"/>
              </a:ext>
            </a:extLst>
          </p:cNvPr>
          <p:cNvSpPr/>
          <p:nvPr/>
        </p:nvSpPr>
        <p:spPr>
          <a:xfrm>
            <a:off x="6587044" y="4444959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01F4AD-7D2F-45F5-9D7D-0AD94324BE99}"/>
              </a:ext>
            </a:extLst>
          </p:cNvPr>
          <p:cNvSpPr/>
          <p:nvPr/>
        </p:nvSpPr>
        <p:spPr>
          <a:xfrm>
            <a:off x="6587044" y="5288997"/>
            <a:ext cx="668649" cy="42677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미리보기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E05383-9A3C-4010-BA76-6DF91DFDA56D}"/>
              </a:ext>
            </a:extLst>
          </p:cNvPr>
          <p:cNvSpPr/>
          <p:nvPr/>
        </p:nvSpPr>
        <p:spPr>
          <a:xfrm>
            <a:off x="7154524" y="3932726"/>
            <a:ext cx="3854370" cy="229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4DAFC-4274-438D-A973-6C7C46C20CE7}"/>
              </a:ext>
            </a:extLst>
          </p:cNvPr>
          <p:cNvSpPr/>
          <p:nvPr/>
        </p:nvSpPr>
        <p:spPr>
          <a:xfrm>
            <a:off x="7987561" y="4063352"/>
            <a:ext cx="2187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Proxy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B1C561-E7F7-46C8-9D16-8B90E7C56AD1}"/>
              </a:ext>
            </a:extLst>
          </p:cNvPr>
          <p:cNvSpPr/>
          <p:nvPr/>
        </p:nvSpPr>
        <p:spPr>
          <a:xfrm>
            <a:off x="7746583" y="4927024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96B89F-E539-4A02-A479-27249B7E3E09}"/>
              </a:ext>
            </a:extLst>
          </p:cNvPr>
          <p:cNvSpPr/>
          <p:nvPr/>
        </p:nvSpPr>
        <p:spPr>
          <a:xfrm>
            <a:off x="7746582" y="5325557"/>
            <a:ext cx="668649" cy="426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미리보기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796A41-3CA2-4701-9173-E6E443F7A23A}"/>
              </a:ext>
            </a:extLst>
          </p:cNvPr>
          <p:cNvGrpSpPr/>
          <p:nvPr/>
        </p:nvGrpSpPr>
        <p:grpSpPr>
          <a:xfrm>
            <a:off x="8296164" y="4721266"/>
            <a:ext cx="2168720" cy="1163315"/>
            <a:chOff x="6203950" y="3622876"/>
            <a:chExt cx="4039645" cy="195612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0E4B49-526B-4238-B581-603174B935F3}"/>
                </a:ext>
              </a:extLst>
            </p:cNvPr>
            <p:cNvSpPr/>
            <p:nvPr/>
          </p:nvSpPr>
          <p:spPr>
            <a:xfrm>
              <a:off x="6203950" y="3622876"/>
              <a:ext cx="4039645" cy="1956121"/>
            </a:xfrm>
            <a:prstGeom prst="rect">
              <a:avLst/>
            </a:prstGeom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3D5BD8-2723-42D2-A47E-E53DD2D0CC1D}"/>
                </a:ext>
              </a:extLst>
            </p:cNvPr>
            <p:cNvSpPr/>
            <p:nvPr/>
          </p:nvSpPr>
          <p:spPr>
            <a:xfrm>
              <a:off x="6967240" y="3793211"/>
              <a:ext cx="2513064" cy="400110"/>
            </a:xfrm>
            <a:prstGeom prst="rect">
              <a:avLst/>
            </a:prstGeom>
            <a:effectLst>
              <a:softEdge rad="3810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Real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45E2AD-20EB-4F6D-9A86-CCA2FEA0226D}"/>
              </a:ext>
            </a:extLst>
          </p:cNvPr>
          <p:cNvGrpSpPr/>
          <p:nvPr/>
        </p:nvGrpSpPr>
        <p:grpSpPr>
          <a:xfrm>
            <a:off x="1183106" y="2782702"/>
            <a:ext cx="10101062" cy="3567297"/>
            <a:chOff x="1183106" y="2782702"/>
            <a:chExt cx="10101062" cy="35672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58C6BF-2F79-408D-BCCF-D95D5A7A95F4}"/>
                </a:ext>
              </a:extLst>
            </p:cNvPr>
            <p:cNvSpPr/>
            <p:nvPr/>
          </p:nvSpPr>
          <p:spPr>
            <a:xfrm>
              <a:off x="6493397" y="2782702"/>
              <a:ext cx="4790771" cy="35672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4A452F-EDF7-4924-8B9B-BF20C2B75F98}"/>
                </a:ext>
              </a:extLst>
            </p:cNvPr>
            <p:cNvSpPr/>
            <p:nvPr/>
          </p:nvSpPr>
          <p:spPr>
            <a:xfrm>
              <a:off x="1183106" y="4822565"/>
              <a:ext cx="4195010" cy="1343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9F153E-69BF-4F85-A27B-FC37BF125E23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 flipV="1">
              <a:off x="5378116" y="4566351"/>
              <a:ext cx="1115281" cy="9279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F4C5FD-ED1A-4293-944F-4F2C75573E90}"/>
              </a:ext>
            </a:extLst>
          </p:cNvPr>
          <p:cNvCxnSpPr>
            <a:stCxn id="12" idx="3"/>
            <a:endCxn id="21" idx="0"/>
          </p:cNvCxnSpPr>
          <p:nvPr/>
        </p:nvCxnSpPr>
        <p:spPr>
          <a:xfrm flipV="1">
            <a:off x="7255693" y="4721266"/>
            <a:ext cx="2124831" cy="781120"/>
          </a:xfrm>
          <a:prstGeom prst="bentConnector4">
            <a:avLst>
              <a:gd name="adj1" fmla="val 19037"/>
              <a:gd name="adj2" fmla="val 12926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619AEA-8D27-4F3F-BAC6-43906F79EE33}"/>
              </a:ext>
            </a:extLst>
          </p:cNvPr>
          <p:cNvSpPr/>
          <p:nvPr/>
        </p:nvSpPr>
        <p:spPr>
          <a:xfrm>
            <a:off x="6755617" y="4020975"/>
            <a:ext cx="2011016" cy="37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호출</a:t>
            </a:r>
            <a:endParaRPr lang="en-US" altLang="ko-KR" b="1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D15E76-BAD6-44B8-AC08-1C1E72A2205D}"/>
              </a:ext>
            </a:extLst>
          </p:cNvPr>
          <p:cNvSpPr/>
          <p:nvPr/>
        </p:nvSpPr>
        <p:spPr>
          <a:xfrm>
            <a:off x="8168239" y="5502386"/>
            <a:ext cx="1679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</a:rPr>
              <a:t>자체 수행</a:t>
            </a:r>
            <a:endParaRPr lang="en-US" altLang="ko-KR" sz="1600" b="1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779A53-4FD4-431A-BAC2-78975A2D38F9}"/>
              </a:ext>
            </a:extLst>
          </p:cNvPr>
          <p:cNvCxnSpPr>
            <a:cxnSpLocks/>
          </p:cNvCxnSpPr>
          <p:nvPr/>
        </p:nvCxnSpPr>
        <p:spPr>
          <a:xfrm flipV="1">
            <a:off x="8349249" y="5030331"/>
            <a:ext cx="674271" cy="88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98A63F-2AAE-48FA-A5A0-08B57DD2B566}"/>
              </a:ext>
            </a:extLst>
          </p:cNvPr>
          <p:cNvCxnSpPr>
            <a:cxnSpLocks/>
          </p:cNvCxnSpPr>
          <p:nvPr/>
        </p:nvCxnSpPr>
        <p:spPr>
          <a:xfrm flipV="1">
            <a:off x="8349249" y="5148290"/>
            <a:ext cx="674271" cy="3540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F4A0BC-497E-45A9-9E51-B1BD6577C4EC}"/>
              </a:ext>
            </a:extLst>
          </p:cNvPr>
          <p:cNvCxnSpPr>
            <a:cxnSpLocks/>
          </p:cNvCxnSpPr>
          <p:nvPr/>
        </p:nvCxnSpPr>
        <p:spPr>
          <a:xfrm>
            <a:off x="1632786" y="5657900"/>
            <a:ext cx="35526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4793D7-C0B7-4354-9C02-6D6DD954527B}"/>
              </a:ext>
            </a:extLst>
          </p:cNvPr>
          <p:cNvCxnSpPr>
            <a:cxnSpLocks/>
          </p:cNvCxnSpPr>
          <p:nvPr/>
        </p:nvCxnSpPr>
        <p:spPr>
          <a:xfrm>
            <a:off x="1461095" y="5907731"/>
            <a:ext cx="18492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7ABA20-5B60-4D33-B838-9E6F439803E9}"/>
              </a:ext>
            </a:extLst>
          </p:cNvPr>
          <p:cNvSpPr/>
          <p:nvPr/>
        </p:nvSpPr>
        <p:spPr>
          <a:xfrm>
            <a:off x="7154204" y="1648169"/>
            <a:ext cx="3854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기능 실행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미리보기 영상 실행</a:t>
            </a:r>
            <a:r>
              <a:rPr lang="en-US" altLang="ko-KR" sz="2000" b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2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770DE-DD6E-4734-B4EA-78B6AE33C295}"/>
              </a:ext>
            </a:extLst>
          </p:cNvPr>
          <p:cNvSpPr/>
          <p:nvPr/>
        </p:nvSpPr>
        <p:spPr>
          <a:xfrm>
            <a:off x="1941814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/>
                </a:solidFill>
              </a:rPr>
              <a:t>Client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F1F9758-913E-4558-8DF7-F357485B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87" y="2252309"/>
            <a:ext cx="4536408" cy="3922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03941-3B10-4BB9-80DF-6261B6DF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03" y="2252309"/>
            <a:ext cx="4195010" cy="397909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4CB951-8177-466E-B4FB-E464E37CADB8}"/>
              </a:ext>
            </a:extLst>
          </p:cNvPr>
          <p:cNvSpPr/>
          <p:nvPr/>
        </p:nvSpPr>
        <p:spPr>
          <a:xfrm>
            <a:off x="7920576" y="1648170"/>
            <a:ext cx="251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결과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45E2AD-20EB-4F6D-9A86-CCA2FEA0226D}"/>
              </a:ext>
            </a:extLst>
          </p:cNvPr>
          <p:cNvGrpSpPr/>
          <p:nvPr/>
        </p:nvGrpSpPr>
        <p:grpSpPr>
          <a:xfrm>
            <a:off x="1183106" y="3429001"/>
            <a:ext cx="10077912" cy="1950715"/>
            <a:chOff x="1183106" y="3429001"/>
            <a:chExt cx="10077912" cy="19507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058C6BF-2F79-408D-BCCF-D95D5A7A95F4}"/>
                </a:ext>
              </a:extLst>
            </p:cNvPr>
            <p:cNvSpPr/>
            <p:nvPr/>
          </p:nvSpPr>
          <p:spPr>
            <a:xfrm>
              <a:off x="7056453" y="3429001"/>
              <a:ext cx="4204565" cy="17808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4A452F-EDF7-4924-8B9B-BF20C2B75F98}"/>
                </a:ext>
              </a:extLst>
            </p:cNvPr>
            <p:cNvSpPr/>
            <p:nvPr/>
          </p:nvSpPr>
          <p:spPr>
            <a:xfrm>
              <a:off x="1183106" y="4386805"/>
              <a:ext cx="4195010" cy="992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9F153E-69BF-4F85-A27B-FC37BF125E23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 flipV="1">
              <a:off x="5378116" y="4319416"/>
              <a:ext cx="1678337" cy="5638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57E061-D42D-48A5-960C-31E4A419C3E8}"/>
              </a:ext>
            </a:extLst>
          </p:cNvPr>
          <p:cNvGrpSpPr/>
          <p:nvPr/>
        </p:nvGrpSpPr>
        <p:grpSpPr>
          <a:xfrm>
            <a:off x="1350218" y="2235149"/>
            <a:ext cx="8685034" cy="2143356"/>
            <a:chOff x="1183106" y="3236360"/>
            <a:chExt cx="8685034" cy="214335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E510624-1424-4FE4-AEF5-A4B3F0B428B3}"/>
                </a:ext>
              </a:extLst>
            </p:cNvPr>
            <p:cNvSpPr/>
            <p:nvPr/>
          </p:nvSpPr>
          <p:spPr>
            <a:xfrm>
              <a:off x="6912492" y="3236360"/>
              <a:ext cx="2955648" cy="1075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52E9BAB-0E0E-4819-8D2A-E687DE90D671}"/>
                </a:ext>
              </a:extLst>
            </p:cNvPr>
            <p:cNvSpPr/>
            <p:nvPr/>
          </p:nvSpPr>
          <p:spPr>
            <a:xfrm>
              <a:off x="1183106" y="4386805"/>
              <a:ext cx="4195010" cy="992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0AC54B9-6408-487A-A31E-72915341351F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 flipV="1">
              <a:off x="5378116" y="3773986"/>
              <a:ext cx="1534376" cy="11092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5872EA-2948-4C53-A9FA-42509339C94F}"/>
              </a:ext>
            </a:extLst>
          </p:cNvPr>
          <p:cNvGrpSpPr/>
          <p:nvPr/>
        </p:nvGrpSpPr>
        <p:grpSpPr>
          <a:xfrm>
            <a:off x="1334785" y="5256034"/>
            <a:ext cx="8156456" cy="992911"/>
            <a:chOff x="1183106" y="4386805"/>
            <a:chExt cx="8156456" cy="99291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FFEBB1-E86C-4F0E-8561-D2AA66442022}"/>
                </a:ext>
              </a:extLst>
            </p:cNvPr>
            <p:cNvSpPr/>
            <p:nvPr/>
          </p:nvSpPr>
          <p:spPr>
            <a:xfrm>
              <a:off x="6891179" y="4451397"/>
              <a:ext cx="2448383" cy="8537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9B2B35-4969-45DD-ADA9-6C89B5C8F4C8}"/>
                </a:ext>
              </a:extLst>
            </p:cNvPr>
            <p:cNvSpPr/>
            <p:nvPr/>
          </p:nvSpPr>
          <p:spPr>
            <a:xfrm>
              <a:off x="1183106" y="4386805"/>
              <a:ext cx="4195010" cy="9929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B67F0AF-D1C4-43CF-B0EF-AA1DAD96367A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5378116" y="4878262"/>
              <a:ext cx="1513063" cy="49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254A6EF-30A3-481F-A408-B27A86688AA4}"/>
              </a:ext>
            </a:extLst>
          </p:cNvPr>
          <p:cNvGrpSpPr/>
          <p:nvPr/>
        </p:nvGrpSpPr>
        <p:grpSpPr>
          <a:xfrm>
            <a:off x="2022839" y="2939970"/>
            <a:ext cx="1275946" cy="422474"/>
            <a:chOff x="2022839" y="2939970"/>
            <a:chExt cx="1275946" cy="422474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A8FEAE2-CF51-4CC8-A4E5-10E902A968A0}"/>
                </a:ext>
              </a:extLst>
            </p:cNvPr>
            <p:cNvCxnSpPr>
              <a:cxnSpLocks/>
            </p:cNvCxnSpPr>
            <p:nvPr/>
          </p:nvCxnSpPr>
          <p:spPr>
            <a:xfrm>
              <a:off x="2025570" y="2939970"/>
              <a:ext cx="12732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768AB5C-4121-4C79-B939-479CEC788F82}"/>
                </a:ext>
              </a:extLst>
            </p:cNvPr>
            <p:cNvCxnSpPr>
              <a:cxnSpLocks/>
            </p:cNvCxnSpPr>
            <p:nvPr/>
          </p:nvCxnSpPr>
          <p:spPr>
            <a:xfrm>
              <a:off x="2025570" y="3092370"/>
              <a:ext cx="12732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1653BE6-0505-466F-B398-FA010500678E}"/>
                </a:ext>
              </a:extLst>
            </p:cNvPr>
            <p:cNvCxnSpPr>
              <a:cxnSpLocks/>
            </p:cNvCxnSpPr>
            <p:nvPr/>
          </p:nvCxnSpPr>
          <p:spPr>
            <a:xfrm>
              <a:off x="2025570" y="3221621"/>
              <a:ext cx="12732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8AFD9DC-062F-43DE-9F65-05E4B51D477C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39" y="3362444"/>
              <a:ext cx="127321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EB0B2D-2307-4F16-B1A6-2AFB6E1A8998}"/>
              </a:ext>
            </a:extLst>
          </p:cNvPr>
          <p:cNvCxnSpPr>
            <a:cxnSpLocks/>
          </p:cNvCxnSpPr>
          <p:nvPr/>
        </p:nvCxnSpPr>
        <p:spPr>
          <a:xfrm>
            <a:off x="1824402" y="4049442"/>
            <a:ext cx="15283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B29198-2615-4A6F-BB4D-937BF44A9B9A}"/>
              </a:ext>
            </a:extLst>
          </p:cNvPr>
          <p:cNvCxnSpPr>
            <a:cxnSpLocks/>
          </p:cNvCxnSpPr>
          <p:nvPr/>
        </p:nvCxnSpPr>
        <p:spPr>
          <a:xfrm>
            <a:off x="1647618" y="5181049"/>
            <a:ext cx="15283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6F1C820-BEBA-4B53-8F32-CD14CA6B4CF2}"/>
              </a:ext>
            </a:extLst>
          </p:cNvPr>
          <p:cNvCxnSpPr>
            <a:cxnSpLocks/>
          </p:cNvCxnSpPr>
          <p:nvPr/>
        </p:nvCxnSpPr>
        <p:spPr>
          <a:xfrm>
            <a:off x="1647618" y="5979625"/>
            <a:ext cx="15283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A374D0"/>
                </a:solidFill>
              </a:rPr>
              <a:t>GoF</a:t>
            </a:r>
            <a:r>
              <a:rPr lang="en-US" altLang="ko-KR" sz="2800" b="1" i="1" kern="0" dirty="0">
                <a:solidFill>
                  <a:srgbClr val="A374D0"/>
                </a:solidFill>
              </a:rPr>
              <a:t> Design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2AF88-5373-40C0-97B4-3E6F50763713}"/>
              </a:ext>
            </a:extLst>
          </p:cNvPr>
          <p:cNvSpPr txBox="1"/>
          <p:nvPr/>
        </p:nvSpPr>
        <p:spPr>
          <a:xfrm>
            <a:off x="985492" y="3490152"/>
            <a:ext cx="10246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0" u="none" strike="noStrike" dirty="0">
                <a:effectLst/>
                <a:latin typeface="Open Sans" panose="020B0604020202020204" pitchFamily="34" charset="0"/>
              </a:rPr>
              <a:t>객체 지향 프로그래밍</a:t>
            </a:r>
            <a:r>
              <a:rPr lang="ko-KR" altLang="en-US" sz="2800" i="0" dirty="0">
                <a:effectLst/>
                <a:latin typeface="Open Sans" panose="020B0604020202020204" pitchFamily="34" charset="0"/>
              </a:rPr>
              <a:t> </a:t>
            </a:r>
            <a:r>
              <a:rPr lang="ko-KR" altLang="en-US" sz="280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설계를 할 때</a:t>
            </a:r>
            <a:endParaRPr lang="en-US" altLang="ko-KR" sz="280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ctr"/>
            <a:r>
              <a:rPr lang="ko-KR" altLang="en-US" sz="280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80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ctr"/>
            <a:r>
              <a:rPr lang="ko-KR" altLang="en-US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자주 발생하는 </a:t>
            </a:r>
            <a:r>
              <a:rPr lang="ko-KR" altLang="en-US" sz="2800" b="1" i="0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Open Sans" panose="020B0604020202020204" pitchFamily="34" charset="0"/>
              </a:rPr>
              <a:t>문제들을 피하기 위해 사용</a:t>
            </a:r>
            <a:r>
              <a:rPr lang="ko-KR" altLang="en-US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되는  표준 패턴</a:t>
            </a:r>
            <a:r>
              <a:rPr lang="en-US" altLang="ko-KR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.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313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2AF88-5373-40C0-97B4-3E6F50763713}"/>
              </a:ext>
            </a:extLst>
          </p:cNvPr>
          <p:cNvSpPr txBox="1"/>
          <p:nvPr/>
        </p:nvSpPr>
        <p:spPr>
          <a:xfrm>
            <a:off x="861868" y="1735409"/>
            <a:ext cx="10949132" cy="446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proxy pattern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장점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사이즈가 큰 객체가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(ex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영상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로딩되기 전에도 프록시를 통해 참조를 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실제 객체의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public, protected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메소드들을 숨기고 인터페이스를 통해 노출시킬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로컬에 있지 않고 떨어져 있는 객체를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원래 객체의 접근에 대해서 사전처리를 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proxy pattern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단점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객체를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생성할때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한단계를 거치게 되므로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빈번한 객체 생성이 필요한 경우 성능이 저하될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프록시 내부에서 객체 생성을 위해 스레드가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동기화가 구현되야 하는 경우 성능이 저하될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로직이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난해해져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가독성이 떨어질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11208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Summary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2AF88-5373-40C0-97B4-3E6F50763713}"/>
              </a:ext>
            </a:extLst>
          </p:cNvPr>
          <p:cNvSpPr txBox="1"/>
          <p:nvPr/>
        </p:nvSpPr>
        <p:spPr>
          <a:xfrm>
            <a:off x="972792" y="2402132"/>
            <a:ext cx="10246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Design Pattern</a:t>
            </a:r>
          </a:p>
          <a:p>
            <a:pPr algn="ctr"/>
            <a:endParaRPr lang="en-US" altLang="ko-KR" sz="280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ctr"/>
            <a:r>
              <a:rPr lang="ko-KR" altLang="en-US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자주 발생하는 </a:t>
            </a:r>
            <a:r>
              <a:rPr lang="ko-KR" altLang="en-US" sz="2800" b="1" i="0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Open Sans" panose="020B0604020202020204" pitchFamily="34" charset="0"/>
              </a:rPr>
              <a:t>문제들을 피하기 위해 사용</a:t>
            </a:r>
            <a:r>
              <a:rPr lang="ko-KR" altLang="en-US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되는  표준 패턴</a:t>
            </a:r>
            <a:r>
              <a:rPr lang="en-US" altLang="ko-KR" sz="2800" b="1" i="0" dirty="0">
                <a:solidFill>
                  <a:srgbClr val="7030A0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ctr"/>
            <a:endParaRPr lang="en-US" altLang="ko-KR" sz="2800" b="1" dirty="0">
              <a:solidFill>
                <a:srgbClr val="7030A0"/>
              </a:solidFill>
              <a:latin typeface="Open Sans" panose="020B0604020202020204" pitchFamily="34" charset="0"/>
            </a:endParaRPr>
          </a:p>
          <a:p>
            <a:pPr algn="ctr"/>
            <a:r>
              <a:rPr lang="en-US" altLang="ko-KR" sz="2800" b="1" dirty="0"/>
              <a:t>Proxy Pattern</a:t>
            </a:r>
          </a:p>
          <a:p>
            <a:pPr algn="ctr"/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프로그램 성능 개선을 위해 고안된 </a:t>
            </a:r>
            <a:r>
              <a:rPr lang="en-US" altLang="ko-KR" sz="2800" b="1" dirty="0">
                <a:solidFill>
                  <a:srgbClr val="7030A0"/>
                </a:solidFill>
              </a:rPr>
              <a:t>Design Pattern</a:t>
            </a:r>
            <a:r>
              <a:rPr lang="ko-KR" altLang="en-US" sz="2800" b="1" dirty="0">
                <a:solidFill>
                  <a:srgbClr val="7030A0"/>
                </a:solidFill>
              </a:rPr>
              <a:t>의 한 종류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(‘</a:t>
            </a:r>
            <a:r>
              <a:rPr lang="ko-KR" altLang="en-US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대리</a:t>
            </a:r>
            <a:r>
              <a:rPr lang="en-US" altLang="ko-KR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’, '</a:t>
            </a:r>
            <a:r>
              <a:rPr lang="ko-KR" altLang="en-US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분업</a:t>
            </a:r>
            <a:r>
              <a:rPr lang="en-US" altLang="ko-KR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’, ‘</a:t>
            </a:r>
            <a:r>
              <a:rPr lang="ko-KR" altLang="en-US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과부화 방지</a:t>
            </a:r>
            <a:r>
              <a:rPr lang="en-US" altLang="ko-KR" sz="2800" b="1" dirty="0">
                <a:solidFill>
                  <a:srgbClr val="7030A0"/>
                </a:solidFill>
                <a:highlight>
                  <a:srgbClr val="C0C0C0"/>
                </a:highlight>
              </a:rPr>
              <a:t>')</a:t>
            </a:r>
            <a:endParaRPr lang="ko-KR" altLang="en-US" sz="2800" b="1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478576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Reference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F2AF88-5373-40C0-97B4-3E6F50763713}"/>
              </a:ext>
            </a:extLst>
          </p:cNvPr>
          <p:cNvSpPr txBox="1"/>
          <p:nvPr/>
        </p:nvSpPr>
        <p:spPr>
          <a:xfrm>
            <a:off x="972792" y="2074380"/>
            <a:ext cx="1024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https://namu.wiki/w/%EB%94%94%EC%9E%90%EC%9D%B8%20%ED%8C%A8%ED%84%B4</a:t>
            </a:r>
          </a:p>
          <a:p>
            <a:r>
              <a:rPr lang="en-US" altLang="ko-KR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https://blog.naver.com/eh034/222351020566</a:t>
            </a:r>
          </a:p>
          <a:p>
            <a:r>
              <a:rPr lang="en-US" altLang="ko-KR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https://yupdown.tistory.com/3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https://4z7l.github.io/2020/12/25/design_pattern_GoF.html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https://jdm.kr/blog/235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https://blog.naver.com/2feelus/220655183083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https://blog.naver.com/dktmrorl/222090507671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8"/>
              </a:rPr>
              <a:t>https://www.youtube.com/watch?v=lJES5TQTTWE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  <a:hlinkClick r:id="rId9"/>
              </a:rPr>
              <a:t>https://www.youtube.com/watch?v=Nc-3QUJicvo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004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A374D0"/>
                </a:solidFill>
              </a:rPr>
              <a:t>GoF</a:t>
            </a:r>
            <a:r>
              <a:rPr lang="en-US" altLang="ko-KR" sz="2800" b="1" i="1" kern="0" dirty="0">
                <a:solidFill>
                  <a:srgbClr val="A374D0"/>
                </a:solidFill>
              </a:rPr>
              <a:t> Design Pattern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7332-AD74-4429-A34B-A2DB2185BB19}"/>
              </a:ext>
            </a:extLst>
          </p:cNvPr>
          <p:cNvSpPr txBox="1"/>
          <p:nvPr/>
        </p:nvSpPr>
        <p:spPr>
          <a:xfrm>
            <a:off x="1933864" y="2120546"/>
            <a:ext cx="8349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생성</a:t>
            </a:r>
            <a:r>
              <a:rPr lang="en-US" altLang="ko-KR" b="1" dirty="0"/>
              <a:t>(Creational) </a:t>
            </a:r>
            <a:r>
              <a:rPr lang="ko-KR" altLang="en-US" b="1" dirty="0"/>
              <a:t>패턴</a:t>
            </a:r>
            <a:endParaRPr lang="en-US" altLang="ko-KR" b="1" dirty="0"/>
          </a:p>
          <a:p>
            <a:r>
              <a:rPr lang="ko-KR" altLang="en-US" dirty="0"/>
              <a:t>객체 생성에 관련된 패턴객체의 생성과 조합을 캡슐화해 특정 객체가 생성되거나 변경되어도 프로그램 구조에 영향을 크게 받지 않도록 유연성을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구조</a:t>
            </a:r>
            <a:r>
              <a:rPr lang="en-US" altLang="ko-KR" b="1" dirty="0"/>
              <a:t>(Structural) </a:t>
            </a:r>
            <a:r>
              <a:rPr lang="ko-KR" altLang="en-US" b="1" dirty="0"/>
              <a:t>패턴</a:t>
            </a:r>
            <a:endParaRPr lang="en-US" altLang="ko-KR" b="1" dirty="0"/>
          </a:p>
          <a:p>
            <a:r>
              <a:rPr lang="ko-KR" altLang="en-US" dirty="0"/>
              <a:t>클래스나 객체를 조합해 더 큰 구조를 만드는 패턴예를 들어 서로 다른 인터페이스를 지닌 </a:t>
            </a:r>
            <a:r>
              <a:rPr lang="en-US" altLang="ko-KR" dirty="0"/>
              <a:t>2</a:t>
            </a:r>
            <a:r>
              <a:rPr lang="ko-KR" altLang="en-US" dirty="0"/>
              <a:t>개의 객체를 묶어 단일 인터페이스를 제공하거나 객체들을 서로 묶어 새로운 기능을 제공하는 패턴이다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행위</a:t>
            </a:r>
            <a:r>
              <a:rPr lang="en-US" altLang="ko-KR" b="1" dirty="0"/>
              <a:t>(Behavioral)</a:t>
            </a:r>
          </a:p>
          <a:p>
            <a:r>
              <a:rPr lang="ko-KR" altLang="en-US" dirty="0"/>
              <a:t>객체나 클래스 사이의 알고리즘이나 책임 분배에 관련된 </a:t>
            </a:r>
            <a:r>
              <a:rPr lang="ko-KR" altLang="en-US" dirty="0" err="1"/>
              <a:t>패턴한</a:t>
            </a:r>
            <a:r>
              <a:rPr lang="ko-KR" altLang="en-US" dirty="0"/>
              <a:t> 객체가 혼자 수행할 수 없는 작업을 여러 개의 객체로 어떻게 분배하는지</a:t>
            </a:r>
            <a:r>
              <a:rPr lang="en-US" altLang="ko-KR" dirty="0"/>
              <a:t>, </a:t>
            </a:r>
            <a:r>
              <a:rPr lang="ko-KR" altLang="en-US" dirty="0"/>
              <a:t>또 그렇게 하면서도 객체 사이의 결합도를 최소화하는 것에 중점을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rgbClr val="A374D0"/>
                </a:solidFill>
              </a:rPr>
              <a:t>GoF</a:t>
            </a:r>
            <a:r>
              <a:rPr lang="en-US" altLang="ko-KR" sz="2800" b="1" i="1" kern="0" dirty="0">
                <a:solidFill>
                  <a:srgbClr val="A374D0"/>
                </a:solidFill>
              </a:rPr>
              <a:t> Design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B53B8-59E7-4B5E-B885-B485BFA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750176"/>
            <a:ext cx="10201275" cy="4495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24760C-E328-42F8-9419-AACCFA8A8BBB}"/>
              </a:ext>
            </a:extLst>
          </p:cNvPr>
          <p:cNvSpPr/>
          <p:nvPr/>
        </p:nvSpPr>
        <p:spPr>
          <a:xfrm>
            <a:off x="5092860" y="5000262"/>
            <a:ext cx="844952" cy="358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72A95-983E-42CB-8BA0-BD6588793FB7}"/>
              </a:ext>
            </a:extLst>
          </p:cNvPr>
          <p:cNvSpPr txBox="1"/>
          <p:nvPr/>
        </p:nvSpPr>
        <p:spPr>
          <a:xfrm>
            <a:off x="1933864" y="2120546"/>
            <a:ext cx="83496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ea typeface="+mj-ea"/>
              </a:rPr>
              <a:t>Proxy ??</a:t>
            </a:r>
          </a:p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en-US" altLang="ko-KR" b="1" dirty="0">
              <a:ea typeface="+mj-ea"/>
            </a:endParaRPr>
          </a:p>
          <a:p>
            <a:pPr marL="285750" marR="0" indent="-285750" algn="just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effectLst/>
                <a:ea typeface="+mj-ea"/>
              </a:rPr>
              <a:t>다른 무언가와 이어지는 인터페이스의 역할을 하는 클래스</a:t>
            </a:r>
            <a:endParaRPr lang="en-US" altLang="ko-KR" sz="1800" kern="0" spc="0" dirty="0">
              <a:effectLst/>
              <a:ea typeface="+mj-ea"/>
            </a:endParaRPr>
          </a:p>
          <a:p>
            <a:pPr marL="285750" marR="0" indent="-285750" algn="just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0" spc="0" dirty="0">
              <a:effectLst/>
              <a:ea typeface="+mj-ea"/>
            </a:endParaRPr>
          </a:p>
          <a:p>
            <a:pPr marL="285750" marR="0" indent="-285750" algn="just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effectLst/>
                <a:ea typeface="+mj-ea"/>
              </a:rPr>
              <a:t>어떤 객체에 대한 접근을 제어하기 위한 용도로 대리인이나 대변인에 해당하는 객체를 제공하는 패턴</a:t>
            </a:r>
            <a:endParaRPr lang="en-US" altLang="ko-KR" sz="1800" kern="0" spc="0" dirty="0">
              <a:effectLst/>
              <a:ea typeface="+mj-ea"/>
            </a:endParaRPr>
          </a:p>
          <a:p>
            <a:pPr marL="285750" marR="0" indent="-285750" algn="just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kern="0" dirty="0">
              <a:ea typeface="+mj-ea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ea typeface="+mj-ea"/>
              </a:rPr>
              <a:t>실제 대상 객체가 메모리에 존재하지 않아도 기본적인 정보를 참조하거나 설정할 수 있고</a:t>
            </a:r>
            <a:r>
              <a:rPr lang="en-US" altLang="ko-KR" b="0" i="0" dirty="0">
                <a:effectLst/>
                <a:ea typeface="+mj-ea"/>
              </a:rPr>
              <a:t>, </a:t>
            </a:r>
            <a:r>
              <a:rPr lang="ko-KR" altLang="en-US" b="0" i="0" dirty="0">
                <a:effectLst/>
                <a:ea typeface="+mj-ea"/>
              </a:rPr>
              <a:t>실제 객체의 기능이 반드시 필요한 시점까지 객체의 생성을 미룰 수 있</a:t>
            </a:r>
            <a:r>
              <a:rPr lang="ko-KR" altLang="en-US" dirty="0">
                <a:ea typeface="+mj-ea"/>
              </a:rPr>
              <a:t>음</a:t>
            </a:r>
            <a:endParaRPr lang="en-US" altLang="ko-KR" dirty="0">
              <a:ea typeface="+mj-ea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ea typeface="+mj-ea"/>
            </a:endParaRPr>
          </a:p>
          <a:p>
            <a:pPr marL="285750" indent="-285750" algn="just" latinLnBrk="0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ea typeface="+mj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ko-KR" altLang="en-US" sz="1800" kern="0" spc="0" dirty="0">
              <a:effectLst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F551D8-B8FA-4946-B6E3-7928DB71A6F0}"/>
              </a:ext>
            </a:extLst>
          </p:cNvPr>
          <p:cNvGrpSpPr/>
          <p:nvPr/>
        </p:nvGrpSpPr>
        <p:grpSpPr>
          <a:xfrm>
            <a:off x="7824486" y="3796496"/>
            <a:ext cx="2158767" cy="476491"/>
            <a:chOff x="7824486" y="3796496"/>
            <a:chExt cx="2158767" cy="4764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AEA260-869D-46AC-A162-FDAD7EA82C96}"/>
                </a:ext>
              </a:extLst>
            </p:cNvPr>
            <p:cNvSpPr/>
            <p:nvPr/>
          </p:nvSpPr>
          <p:spPr>
            <a:xfrm>
              <a:off x="7824486" y="3796496"/>
              <a:ext cx="798653" cy="4514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093EF0-2B00-47B2-BA77-0ACC56127AF4}"/>
                </a:ext>
              </a:extLst>
            </p:cNvPr>
            <p:cNvSpPr/>
            <p:nvPr/>
          </p:nvSpPr>
          <p:spPr>
            <a:xfrm>
              <a:off x="9184600" y="3821574"/>
              <a:ext cx="798653" cy="4514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56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72A95-983E-42CB-8BA0-BD6588793FB7}"/>
              </a:ext>
            </a:extLst>
          </p:cNvPr>
          <p:cNvSpPr txBox="1"/>
          <p:nvPr/>
        </p:nvSpPr>
        <p:spPr>
          <a:xfrm>
            <a:off x="1933864" y="2288155"/>
            <a:ext cx="83496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latin typeface="+mj-ea"/>
                <a:ea typeface="+mj-ea"/>
              </a:rPr>
              <a:t>Proxy ??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dirty="0"/>
              <a:t>대리</a:t>
            </a:r>
            <a:r>
              <a:rPr lang="en-US" altLang="ko-KR" sz="2400" dirty="0"/>
              <a:t>, </a:t>
            </a:r>
            <a:r>
              <a:rPr lang="ko-KR" altLang="en-US" sz="2400" dirty="0"/>
              <a:t>대리인</a:t>
            </a:r>
            <a:r>
              <a:rPr lang="en-US" altLang="ko-KR" sz="2400" dirty="0"/>
              <a:t>, </a:t>
            </a:r>
            <a:r>
              <a:rPr lang="ko-KR" altLang="en-US" sz="2400" dirty="0"/>
              <a:t>대용물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3600" b="1" dirty="0">
                <a:solidFill>
                  <a:srgbClr val="7030A0"/>
                </a:solidFill>
              </a:rPr>
              <a:t>대신 처리하는 것</a:t>
            </a:r>
            <a:r>
              <a:rPr lang="en-US" altLang="ko-KR" sz="3600" b="1" dirty="0">
                <a:solidFill>
                  <a:srgbClr val="7030A0"/>
                </a:solidFill>
              </a:rPr>
              <a:t>!! / </a:t>
            </a:r>
            <a:r>
              <a:rPr lang="ko-KR" altLang="en-US" sz="3600" b="1" dirty="0">
                <a:solidFill>
                  <a:srgbClr val="7030A0"/>
                </a:solidFill>
              </a:rPr>
              <a:t>분업해주는 것</a:t>
            </a:r>
            <a:r>
              <a:rPr lang="en-US" altLang="ko-KR" sz="3600" b="1" dirty="0">
                <a:solidFill>
                  <a:srgbClr val="7030A0"/>
                </a:solidFill>
              </a:rPr>
              <a:t>!!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6F8405-C54D-4A5A-B74B-14F18D70E565}"/>
              </a:ext>
            </a:extLst>
          </p:cNvPr>
          <p:cNvSpPr/>
          <p:nvPr/>
        </p:nvSpPr>
        <p:spPr>
          <a:xfrm>
            <a:off x="8969015" y="3967206"/>
            <a:ext cx="1799343" cy="494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A374D0"/>
                </a:solidFill>
              </a:rPr>
              <a:t>무엇을</a:t>
            </a:r>
            <a:r>
              <a:rPr lang="en-US" altLang="ko-KR" sz="2000" b="1" kern="0" dirty="0">
                <a:solidFill>
                  <a:srgbClr val="A374D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05924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3969C2-23E4-4404-A200-56BDF32BFEC1}"/>
              </a:ext>
            </a:extLst>
          </p:cNvPr>
          <p:cNvSpPr/>
          <p:nvPr/>
        </p:nvSpPr>
        <p:spPr>
          <a:xfrm>
            <a:off x="7634116" y="4864048"/>
            <a:ext cx="1180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Developer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579CDC-0102-4A4F-982C-E0C883234DBF}"/>
              </a:ext>
            </a:extLst>
          </p:cNvPr>
          <p:cNvGrpSpPr/>
          <p:nvPr/>
        </p:nvGrpSpPr>
        <p:grpSpPr>
          <a:xfrm>
            <a:off x="3197755" y="3429000"/>
            <a:ext cx="1180313" cy="1773602"/>
            <a:chOff x="2299536" y="3022831"/>
            <a:chExt cx="1180313" cy="17736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EA5ACE-7EA2-445A-8CB0-FF16657A3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536" y="3022831"/>
              <a:ext cx="1180313" cy="118031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E56BCE-6C30-43A5-8FFC-314FEED717BC}"/>
                </a:ext>
              </a:extLst>
            </p:cNvPr>
            <p:cNvSpPr/>
            <p:nvPr/>
          </p:nvSpPr>
          <p:spPr>
            <a:xfrm>
              <a:off x="2519684" y="4457879"/>
              <a:ext cx="806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</a:rPr>
                <a:t>Client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2162A41-538E-4D37-A45F-8F831F164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05" y="3489503"/>
            <a:ext cx="1200487" cy="12004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B9F52D-7A26-4A5A-A773-A60ABD19C39C}"/>
              </a:ext>
            </a:extLst>
          </p:cNvPr>
          <p:cNvGrpSpPr/>
          <p:nvPr/>
        </p:nvGrpSpPr>
        <p:grpSpPr>
          <a:xfrm>
            <a:off x="4537276" y="3429000"/>
            <a:ext cx="3096840" cy="1488089"/>
            <a:chOff x="4537276" y="3429000"/>
            <a:chExt cx="3096840" cy="14880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D0456E7-A1B0-42B2-A897-B4F2BC88CCBA}"/>
                </a:ext>
              </a:extLst>
            </p:cNvPr>
            <p:cNvGrpSpPr/>
            <p:nvPr/>
          </p:nvGrpSpPr>
          <p:grpSpPr>
            <a:xfrm>
              <a:off x="4537276" y="3429000"/>
              <a:ext cx="3096840" cy="600079"/>
              <a:chOff x="4537276" y="3429000"/>
              <a:chExt cx="3096840" cy="600079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F29ECEB4-DEC5-4F3F-8CD6-BAE04F2A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276" y="4029079"/>
                <a:ext cx="309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74248E3-7403-40F9-AF2E-035532701AEE}"/>
                  </a:ext>
                </a:extLst>
              </p:cNvPr>
              <p:cNvSpPr/>
              <p:nvPr/>
            </p:nvSpPr>
            <p:spPr>
              <a:xfrm>
                <a:off x="4710896" y="3429000"/>
                <a:ext cx="25130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prstClr val="black"/>
                    </a:solidFill>
                  </a:rPr>
                  <a:t>동영상 </a:t>
                </a:r>
                <a:r>
                  <a:rPr lang="en-US" altLang="ko-KR" sz="2000" b="1" dirty="0">
                    <a:solidFill>
                      <a:prstClr val="black"/>
                    </a:solidFill>
                  </a:rPr>
                  <a:t>SNS </a:t>
                </a:r>
                <a:r>
                  <a:rPr lang="ko-KR" altLang="en-US" sz="2000" b="1" dirty="0">
                    <a:solidFill>
                      <a:prstClr val="black"/>
                    </a:solidFill>
                  </a:rPr>
                  <a:t>사이트</a:t>
                </a:r>
                <a:endParaRPr lang="en-US" altLang="ko-KR" sz="20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D1B243D-3520-45DA-9747-54457AD1867A}"/>
                </a:ext>
              </a:extLst>
            </p:cNvPr>
            <p:cNvSpPr/>
            <p:nvPr/>
          </p:nvSpPr>
          <p:spPr>
            <a:xfrm>
              <a:off x="4710896" y="4209203"/>
              <a:ext cx="25130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prstClr val="black"/>
                  </a:solidFill>
                </a:rPr>
                <a:t>마우스 커서를 대면</a:t>
              </a:r>
              <a:endParaRPr lang="en-US" altLang="ko-KR" sz="2000" b="1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2000" b="1" dirty="0">
                  <a:solidFill>
                    <a:prstClr val="black"/>
                  </a:solidFill>
                </a:rPr>
                <a:t>미리보기 영상 실행</a:t>
              </a:r>
              <a:endParaRPr lang="en-US" altLang="ko-KR" sz="20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0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88C4C0-0E0F-47C8-8A8A-D40AEE029641}"/>
              </a:ext>
            </a:extLst>
          </p:cNvPr>
          <p:cNvSpPr/>
          <p:nvPr/>
        </p:nvSpPr>
        <p:spPr>
          <a:xfrm>
            <a:off x="1319514" y="2372809"/>
            <a:ext cx="2490138" cy="12616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7F808C-07B4-4B30-A73D-42ACD9859984}"/>
              </a:ext>
            </a:extLst>
          </p:cNvPr>
          <p:cNvSpPr/>
          <p:nvPr/>
        </p:nvSpPr>
        <p:spPr>
          <a:xfrm>
            <a:off x="1319514" y="4435196"/>
            <a:ext cx="2490138" cy="12616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947BE4-DA3B-4A81-A386-F619BC5B151B}"/>
              </a:ext>
            </a:extLst>
          </p:cNvPr>
          <p:cNvSpPr/>
          <p:nvPr/>
        </p:nvSpPr>
        <p:spPr>
          <a:xfrm>
            <a:off x="4850931" y="2372809"/>
            <a:ext cx="2490138" cy="126164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DB88DA-99AA-4644-815C-BD3ED265E063}"/>
              </a:ext>
            </a:extLst>
          </p:cNvPr>
          <p:cNvSpPr/>
          <p:nvPr/>
        </p:nvSpPr>
        <p:spPr>
          <a:xfrm>
            <a:off x="4850931" y="4435196"/>
            <a:ext cx="2490138" cy="12616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C94841-55FB-4256-98CB-CF5C0B4F734D}"/>
              </a:ext>
            </a:extLst>
          </p:cNvPr>
          <p:cNvSpPr/>
          <p:nvPr/>
        </p:nvSpPr>
        <p:spPr>
          <a:xfrm>
            <a:off x="8382348" y="2372809"/>
            <a:ext cx="2490138" cy="12616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88B1F5A-BCB8-49B2-B54A-82D5035F013B}"/>
              </a:ext>
            </a:extLst>
          </p:cNvPr>
          <p:cNvSpPr/>
          <p:nvPr/>
        </p:nvSpPr>
        <p:spPr>
          <a:xfrm>
            <a:off x="8382348" y="4435196"/>
            <a:ext cx="2490138" cy="12616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썸네일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743BFB-1A8B-4C72-BA91-EE30824D27F0}"/>
              </a:ext>
            </a:extLst>
          </p:cNvPr>
          <p:cNvSpPr/>
          <p:nvPr/>
        </p:nvSpPr>
        <p:spPr>
          <a:xfrm>
            <a:off x="4850931" y="2372808"/>
            <a:ext cx="2490138" cy="126164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미리보기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853E7B-1817-49DA-9F1C-87B327225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314">
            <a:off x="6663163" y="3067035"/>
            <a:ext cx="1355812" cy="13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Proxy Pattern</a:t>
            </a:r>
            <a:endParaRPr lang="en-US" altLang="ko-KR" sz="1200" kern="0" dirty="0">
              <a:solidFill>
                <a:srgbClr val="A374D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35C824-2F54-4671-853E-E88362E9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73" y="2787810"/>
            <a:ext cx="5819054" cy="320558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B250DE-7DD0-419E-BBBD-DBC8E54A1A42}"/>
              </a:ext>
            </a:extLst>
          </p:cNvPr>
          <p:cNvSpPr/>
          <p:nvPr/>
        </p:nvSpPr>
        <p:spPr>
          <a:xfrm>
            <a:off x="4852168" y="2031095"/>
            <a:ext cx="251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사이트 로딩 </a:t>
            </a:r>
            <a:r>
              <a:rPr lang="en-US" altLang="ko-KR" sz="2000" b="1" dirty="0">
                <a:solidFill>
                  <a:prstClr val="black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233923273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744</Words>
  <Application>Microsoft Office PowerPoint</Application>
  <PresentationFormat>와이드스크린</PresentationFormat>
  <Paragraphs>183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inherit</vt:lpstr>
      <vt:lpstr>se-nanumbarungothic</vt:lpstr>
      <vt:lpstr>나눔스퀘어_ac ExtraBold</vt:lpstr>
      <vt:lpstr>맑은 고딕</vt:lpstr>
      <vt:lpstr>Arial</vt:lpstr>
      <vt:lpstr>Open Sans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 지훈</cp:lastModifiedBy>
  <cp:revision>10</cp:revision>
  <dcterms:created xsi:type="dcterms:W3CDTF">2020-03-24T04:35:17Z</dcterms:created>
  <dcterms:modified xsi:type="dcterms:W3CDTF">2021-09-13T00:58:37Z</dcterms:modified>
</cp:coreProperties>
</file>