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7" r:id="rId4"/>
    <p:sldId id="269" r:id="rId5"/>
    <p:sldId id="270" r:id="rId6"/>
    <p:sldId id="266" r:id="rId7"/>
    <p:sldId id="271" r:id="rId8"/>
    <p:sldId id="273" r:id="rId9"/>
    <p:sldId id="272" r:id="rId10"/>
    <p:sldId id="275" r:id="rId11"/>
    <p:sldId id="276" r:id="rId12"/>
    <p:sldId id="277" r:id="rId13"/>
    <p:sldId id="278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89F"/>
    <a:srgbClr val="F5F5F5"/>
    <a:srgbClr val="2D2741"/>
    <a:srgbClr val="E1D8D9"/>
    <a:srgbClr val="0B3E5D"/>
    <a:srgbClr val="D7858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2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51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7C7CB-F336-402C-AE2F-1752E4E851B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3B4D-4643-43F5-BD11-B6D72CA44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1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95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2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2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1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9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2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7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9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01EA-7703-4F27-8DDC-4B7B3963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F7C48-35D3-4DEC-925E-BD78C632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ECE91-B640-4687-9B53-2EF241A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218FC-3884-4533-8BC3-9129E65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4788E-0CB5-4FB8-9AC0-BEA32738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549F-BE76-4C66-9266-A301A26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ED3BB-CBE8-4BE1-9684-059DCABC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B520-F84F-419D-B283-340A0108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9652C-86FF-498A-9EDF-7424A7B3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D43D-4C0F-4447-9D87-5C1C375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52CA0-9F28-4DC9-B4B3-1C51AD20F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92A21-DD29-482A-9582-0F46EE2B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2EDBE-90D0-402F-83FE-389E7B8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14EF-9B2A-4C15-84FB-49C4706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82A5E-A24F-4667-9BF8-1C509D7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C163-77FC-4821-8756-86477004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6E80A-1946-47A6-9E41-25670270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FE0D6-4C51-4666-8B8F-1D36E2D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D464D-A95D-4751-941F-5308E4A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C5C96-B7DA-41CF-92FC-8CDA442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AEB4-BDB5-4B5C-A0A4-561B883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3B183-8809-49B0-B89D-D46F587B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D70C-A6C9-45EC-A4F2-56963752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2C01-111A-4C01-BD8D-61D9CEB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BAE3C-90E7-423C-9CDD-C73D83F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4D48-3CF5-4D5B-A47E-F7DB9C7F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43D9-80E5-481F-A3E8-CF1CA212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2C0E5-3509-4199-928C-578CAACB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83385-5D2D-4FE3-B70A-5239CB0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915BA-0022-4195-BE88-8A18888D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64E6E-A332-4880-8B7F-04D324D9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EAA-2B02-421B-94B3-80C84889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0770-E16F-49D7-8D31-C363A99D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5EE8F-FD3A-47BD-8286-ED8A5FE8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1D456-AD48-4E01-BC5C-22A25BFA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404D2-F2F9-4668-A008-6D88E78C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2D266-5EAD-47E1-90A3-855F4D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08766-7CA6-498E-BA6D-271FA302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1724AB-8A6B-48A2-8BAA-AD329F9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AC1BB-B630-45DF-AC24-FFB47C7E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CE90B-AD6B-46BD-90D0-80E6BCCC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9C49B-5783-45AF-B1C1-5A5CFCE9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E9F39-A6B9-400B-BA4F-656517C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18EF5-1CBA-4CEE-8D39-C758883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9C136-26FE-4296-8FD0-86932D8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1A826-F158-4251-8E3F-2DE20EBD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1734B-7F7C-4692-B064-5696DC34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E044-90C9-41F0-A239-E31419F8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6ADF6-AA86-423C-A983-EC4B512D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1CAC2-58FA-43EF-B031-AB54BF21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343EB-5D21-4CE6-8FA7-017F2D5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9EB32-BCE5-405C-8B46-FC569F1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375A-9F38-4235-9680-5901D391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0DAD0-46FA-4221-91BA-CD46B5AD9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F54B6-3CF8-461F-9498-ED339238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7860A-7718-4ABC-94E3-B482D0F1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54347-64CD-46AF-AB11-A4BC058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2EAC8-6B49-4C3E-A937-AF6E847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E5DAF-23F4-45ED-A980-75FDB16F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74129-02FC-4329-AB55-6C045956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023C0-0980-4292-BFEF-0DE53F76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7742-4BC8-41CA-BABB-890EAFDC36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530D-F4DF-4B03-A97B-F402C1414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861D-B631-41A5-88F5-BBE42D33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0A93E-0D8B-4E30-9A8D-D51D04A4EA1D}"/>
              </a:ext>
            </a:extLst>
          </p:cNvPr>
          <p:cNvSpPr txBox="1"/>
          <p:nvPr/>
        </p:nvSpPr>
        <p:spPr>
          <a:xfrm>
            <a:off x="9108499" y="5511149"/>
            <a:ext cx="2502608" cy="636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강다혜 김병민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김호영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이수민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99789F-904E-43C7-8188-42D97DB7D86B}"/>
              </a:ext>
            </a:extLst>
          </p:cNvPr>
          <p:cNvSpPr txBox="1"/>
          <p:nvPr/>
        </p:nvSpPr>
        <p:spPr>
          <a:xfrm>
            <a:off x="494508" y="744349"/>
            <a:ext cx="4439036" cy="1295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Design 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Pattern</a:t>
            </a:r>
          </a:p>
          <a:p>
            <a:pPr>
              <a:lnSpc>
                <a:spcPct val="11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 </a:t>
            </a:r>
            <a:r>
              <a: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Pattern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A5F27-D9A2-47DF-8AB9-A7E4D23B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3" y="5603126"/>
            <a:ext cx="2868171" cy="4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E1BB8C-54AE-40DE-96A2-540B2452E9B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589999" y="1069053"/>
            <a:ext cx="5725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35508-B1BD-4394-97EC-EFCEE82E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235" y="1775301"/>
            <a:ext cx="2492670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xyNote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xyNote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battery.getPower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&gt;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System.out.println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xyNote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522B3-42DE-48DB-98DC-FA2C4053F8A9}"/>
              </a:ext>
            </a:extLst>
          </p:cNvPr>
          <p:cNvSpPr txBox="1"/>
          <p:nvPr/>
        </p:nvSpPr>
        <p:spPr>
          <a:xfrm>
            <a:off x="8390790" y="972916"/>
            <a:ext cx="31066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battery.getPower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&gt;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System.out.println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LGV40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LGV40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battery.getPower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&gt;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System.out.println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"LG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794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E1BB8C-54AE-40DE-96A2-540B2452E9B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589999" y="1069053"/>
            <a:ext cx="12795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Battery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8CF918-4AF9-4D46-BDD6-B02626E1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478" y="1592946"/>
            <a:ext cx="2845331" cy="3200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SamsungBattery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System.out.println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spent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energy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samsung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AppleBattery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LGBattery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getPower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System.out.println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spent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energy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35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E1BB8C-54AE-40DE-96A2-540B2452E9B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589999" y="1069053"/>
            <a:ext cx="13099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182EB-824D-4687-BE6A-A1C6E595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28" y="1777611"/>
            <a:ext cx="2851743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AP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xyFactory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AP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xyNote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SamsungBattery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AP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AppleBattery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D7412-F613-4474-90FA-4EC0864EF0EE}"/>
              </a:ext>
            </a:extLst>
          </p:cNvPr>
          <p:cNvSpPr txBox="1"/>
          <p:nvPr/>
        </p:nvSpPr>
        <p:spPr>
          <a:xfrm>
            <a:off x="8290372" y="1716056"/>
            <a:ext cx="28502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V40Factory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AP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LGV40(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@Override</a:t>
            </a: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LGBattery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20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E1BB8C-54AE-40DE-96A2-540B2452E9B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10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589999" y="1069053"/>
            <a:ext cx="9861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Client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85B5D3-F24F-464F-9306-B8DB47CBC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336" y="1716056"/>
            <a:ext cx="3242875" cy="27084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SmartPhoneFactory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createPhone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factory.createAP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factory.createBattery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args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throws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client1 =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GalaxyFactory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client1.createPhone();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client2 =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IPhoneFactory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client2.createPhone();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client3 =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ClientFactory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V40Factory());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client3.createPhone();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2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단점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632821" y="1167537"/>
            <a:ext cx="46362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장점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7053A3-AFB3-464C-8F12-E5CB7A7F9A9F}"/>
              </a:ext>
            </a:extLst>
          </p:cNvPr>
          <p:cNvCxnSpPr>
            <a:cxnSpLocks/>
          </p:cNvCxnSpPr>
          <p:nvPr/>
        </p:nvCxnSpPr>
        <p:spPr>
          <a:xfrm>
            <a:off x="4632821" y="1923924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DDD5FE-D76F-49E0-AD71-5BED7384B6D1}"/>
              </a:ext>
            </a:extLst>
          </p:cNvPr>
          <p:cNvSpPr txBox="1"/>
          <p:nvPr/>
        </p:nvSpPr>
        <p:spPr>
          <a:xfrm>
            <a:off x="4783390" y="1840034"/>
            <a:ext cx="665931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자료형이 하위 클래스에 의해서 결정됩니다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-&gt;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확장에 용이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형태로 프로그래밍이 가능합니다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확장성 있는 전체 프로젝트 구성이 가능합니다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 Method Pattern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if-else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로직에서 벗어날 수 있습니다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B8AC3-0AE7-4F50-8A1A-04FCD038251F}"/>
              </a:ext>
            </a:extLst>
          </p:cNvPr>
          <p:cNvSpPr txBox="1"/>
          <p:nvPr/>
        </p:nvSpPr>
        <p:spPr>
          <a:xfrm>
            <a:off x="4632821" y="3429000"/>
            <a:ext cx="46362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단점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01BD4F-0CCE-4383-B8C8-C0269A374172}"/>
              </a:ext>
            </a:extLst>
          </p:cNvPr>
          <p:cNvCxnSpPr>
            <a:cxnSpLocks/>
          </p:cNvCxnSpPr>
          <p:nvPr/>
        </p:nvCxnSpPr>
        <p:spPr>
          <a:xfrm>
            <a:off x="4632821" y="4185387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BA29F1-1EB8-4BB4-809F-931D8B47650B}"/>
              </a:ext>
            </a:extLst>
          </p:cNvPr>
          <p:cNvSpPr txBox="1"/>
          <p:nvPr/>
        </p:nvSpPr>
        <p:spPr>
          <a:xfrm>
            <a:off x="4783390" y="4101497"/>
            <a:ext cx="665931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객체가 늘어날 때 마다 하위 클래스의 재정의로 인한 불필요한 많은 클래스의 생성 가능성이 있습니다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22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B6B1C-8AB4-48CE-80E3-41FF81622C67}"/>
              </a:ext>
            </a:extLst>
          </p:cNvPr>
          <p:cNvSpPr txBox="1"/>
          <p:nvPr/>
        </p:nvSpPr>
        <p:spPr>
          <a:xfrm>
            <a:off x="4977745" y="2759695"/>
            <a:ext cx="2236511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격하게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9E8358-F2EB-473C-B319-5F97B94566F5}"/>
              </a:ext>
            </a:extLst>
          </p:cNvPr>
          <p:cNvSpPr/>
          <p:nvPr/>
        </p:nvSpPr>
        <p:spPr>
          <a:xfrm>
            <a:off x="5637590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E3600B-36F5-4EB4-813F-CBE083FAF22F}"/>
              </a:ext>
            </a:extLst>
          </p:cNvPr>
          <p:cNvSpPr/>
          <p:nvPr/>
        </p:nvSpPr>
        <p:spPr>
          <a:xfrm>
            <a:off x="6045577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206CAB-4180-4F4D-BA6C-7722139A4474}"/>
              </a:ext>
            </a:extLst>
          </p:cNvPr>
          <p:cNvSpPr/>
          <p:nvPr/>
        </p:nvSpPr>
        <p:spPr>
          <a:xfrm>
            <a:off x="6453564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F9D42-6C4A-41D3-BB1A-62D08D4557FD}"/>
              </a:ext>
            </a:extLst>
          </p:cNvPr>
          <p:cNvSpPr txBox="1"/>
          <p:nvPr/>
        </p:nvSpPr>
        <p:spPr>
          <a:xfrm>
            <a:off x="5031353" y="3904477"/>
            <a:ext cx="21483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감사합니다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14180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1766830" cy="1877835"/>
            <a:chOff x="8681491" y="1492764"/>
            <a:chExt cx="1766830" cy="18778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1766830" cy="1163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7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Design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Pattern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1637243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Design Pattern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이란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546B28-5D35-4A5F-946C-F7A5DD31FBE1}"/>
              </a:ext>
            </a:extLst>
          </p:cNvPr>
          <p:cNvSpPr/>
          <p:nvPr/>
        </p:nvSpPr>
        <p:spPr>
          <a:xfrm>
            <a:off x="9815691" y="868326"/>
            <a:ext cx="1503459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54F9D1-2634-4C8E-897F-EF036A6E4B45}"/>
              </a:ext>
            </a:extLst>
          </p:cNvPr>
          <p:cNvSpPr/>
          <p:nvPr/>
        </p:nvSpPr>
        <p:spPr>
          <a:xfrm>
            <a:off x="7253075" y="868326"/>
            <a:ext cx="1503459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872902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Design 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68BDE0-AFE9-42FF-BBA4-5630B647B2C0}"/>
              </a:ext>
            </a:extLst>
          </p:cNvPr>
          <p:cNvSpPr/>
          <p:nvPr/>
        </p:nvSpPr>
        <p:spPr>
          <a:xfrm>
            <a:off x="4347405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C2D05F-DD0A-4117-9B6B-4F652E0C76D7}"/>
              </a:ext>
            </a:extLst>
          </p:cNvPr>
          <p:cNvSpPr/>
          <p:nvPr/>
        </p:nvSpPr>
        <p:spPr>
          <a:xfrm>
            <a:off x="6879053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A1218F-6C9B-4AEF-B8B8-65D31C9A8DC6}"/>
              </a:ext>
            </a:extLst>
          </p:cNvPr>
          <p:cNvSpPr/>
          <p:nvPr/>
        </p:nvSpPr>
        <p:spPr>
          <a:xfrm>
            <a:off x="9410713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CB44E9-2B77-4E04-A19A-72172B2FAC10}"/>
              </a:ext>
            </a:extLst>
          </p:cNvPr>
          <p:cNvSpPr txBox="1"/>
          <p:nvPr/>
        </p:nvSpPr>
        <p:spPr>
          <a:xfrm>
            <a:off x="4367841" y="2187247"/>
            <a:ext cx="2186817" cy="187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Singleton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 Method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Builder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Prototype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D61895-888D-464E-A7EC-A1F3AF093CA9}"/>
              </a:ext>
            </a:extLst>
          </p:cNvPr>
          <p:cNvSpPr/>
          <p:nvPr/>
        </p:nvSpPr>
        <p:spPr>
          <a:xfrm>
            <a:off x="4709521" y="868326"/>
            <a:ext cx="1503459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9413B3-C24C-4AC5-8870-3031160EF3D6}"/>
              </a:ext>
            </a:extLst>
          </p:cNvPr>
          <p:cNvSpPr txBox="1"/>
          <p:nvPr/>
        </p:nvSpPr>
        <p:spPr>
          <a:xfrm>
            <a:off x="4826188" y="904290"/>
            <a:ext cx="1293944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Creational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5AF407-7FDC-458F-A7AE-7C16837481D4}"/>
              </a:ext>
            </a:extLst>
          </p:cNvPr>
          <p:cNvSpPr txBox="1"/>
          <p:nvPr/>
        </p:nvSpPr>
        <p:spPr>
          <a:xfrm>
            <a:off x="7361047" y="904290"/>
            <a:ext cx="1287532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Structural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7E280D-EDC6-4165-BBFA-E030838A2D7D}"/>
              </a:ext>
            </a:extLst>
          </p:cNvPr>
          <p:cNvSpPr txBox="1"/>
          <p:nvPr/>
        </p:nvSpPr>
        <p:spPr>
          <a:xfrm>
            <a:off x="9861571" y="904290"/>
            <a:ext cx="1349793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Behavioral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C2B804-6907-49EE-B4FD-81914D48E690}"/>
              </a:ext>
            </a:extLst>
          </p:cNvPr>
          <p:cNvSpPr txBox="1"/>
          <p:nvPr/>
        </p:nvSpPr>
        <p:spPr>
          <a:xfrm>
            <a:off x="7300124" y="2007196"/>
            <a:ext cx="1409360" cy="223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Adapter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Composite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Decorator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Facade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Flyweight</a:t>
            </a:r>
          </a:p>
          <a:p>
            <a:pPr algn="ctr">
              <a:lnSpc>
                <a:spcPct val="13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Proxy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D0CA27-62E8-4FAB-9340-4B74C5EC485D}"/>
              </a:ext>
            </a:extLst>
          </p:cNvPr>
          <p:cNvSpPr txBox="1"/>
          <p:nvPr/>
        </p:nvSpPr>
        <p:spPr>
          <a:xfrm>
            <a:off x="9572547" y="1645944"/>
            <a:ext cx="192783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Command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Interpreter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Iterator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Mediator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Memento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Observer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State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Strategy</a:t>
            </a:r>
          </a:p>
          <a:p>
            <a:pPr algn="ctr">
              <a:lnSpc>
                <a:spcPct val="13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Template Method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87FBFCA-EAC9-4CBF-B800-75A3494EDF78}"/>
              </a:ext>
            </a:extLst>
          </p:cNvPr>
          <p:cNvGrpSpPr/>
          <p:nvPr/>
        </p:nvGrpSpPr>
        <p:grpSpPr>
          <a:xfrm>
            <a:off x="5399339" y="4852959"/>
            <a:ext cx="147637" cy="90487"/>
            <a:chOff x="4400550" y="2995613"/>
            <a:chExt cx="147637" cy="90487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3C0970F-5B7F-42E2-B920-139A557A5C64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17FBD06-6C75-4733-A907-7941E712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E9D3989-FE24-42D9-B724-F5EA79426615}"/>
              </a:ext>
            </a:extLst>
          </p:cNvPr>
          <p:cNvGrpSpPr/>
          <p:nvPr/>
        </p:nvGrpSpPr>
        <p:grpSpPr>
          <a:xfrm>
            <a:off x="7930987" y="4852959"/>
            <a:ext cx="147637" cy="90487"/>
            <a:chOff x="4400550" y="2995613"/>
            <a:chExt cx="147637" cy="90487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775EA27-CCB4-4311-8DD8-3A7A431387C0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FA13B96-D2A3-4D1D-A165-981A2D3BB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6A41410-381D-4DBE-A8BE-0943A33482C9}"/>
              </a:ext>
            </a:extLst>
          </p:cNvPr>
          <p:cNvGrpSpPr/>
          <p:nvPr/>
        </p:nvGrpSpPr>
        <p:grpSpPr>
          <a:xfrm>
            <a:off x="10462647" y="4852959"/>
            <a:ext cx="147637" cy="90487"/>
            <a:chOff x="4400550" y="2995613"/>
            <a:chExt cx="147637" cy="90487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C9D2DE5-5A43-4BAC-AAA2-B1FDF004E106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F777037-24ED-4784-84CD-E09E86BD2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B54132-2781-46D1-82C3-3324B71570E1}"/>
              </a:ext>
            </a:extLst>
          </p:cNvPr>
          <p:cNvSpPr/>
          <p:nvPr/>
        </p:nvSpPr>
        <p:spPr>
          <a:xfrm>
            <a:off x="4347404" y="5249812"/>
            <a:ext cx="7314803" cy="72695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9CCD14-E1EB-4F2E-BF83-5A9D051ABAA4}"/>
              </a:ext>
            </a:extLst>
          </p:cNvPr>
          <p:cNvSpPr txBox="1"/>
          <p:nvPr/>
        </p:nvSpPr>
        <p:spPr>
          <a:xfrm>
            <a:off x="5592124" y="5265888"/>
            <a:ext cx="4825360" cy="694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기존 환경 내에서 반복적으로 일어나는 문제들을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어떻게 풀어나갈 것인가에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대한 일종의 솔루션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8DA550-C4D5-44C4-B860-2AF093BF5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1853205" cy="2542632"/>
            <a:chOff x="8681491" y="1492764"/>
            <a:chExt cx="1853205" cy="2542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1851789" cy="1163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7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Factory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Pattern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1809663" cy="118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Creational Pattern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Factory Pattern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이란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Factory Pattern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Factory Pattern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020105" cy="1029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Creational</a:t>
            </a:r>
          </a:p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Pattern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B4CDE-C90E-4C65-B1F1-42955C97D7CA}"/>
              </a:ext>
            </a:extLst>
          </p:cNvPr>
          <p:cNvSpPr txBox="1"/>
          <p:nvPr/>
        </p:nvSpPr>
        <p:spPr>
          <a:xfrm>
            <a:off x="4632821" y="1167537"/>
            <a:ext cx="6904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은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Creational Pattern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 하나이다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B7A54-19CC-454B-84EF-F95352E64FA2}"/>
              </a:ext>
            </a:extLst>
          </p:cNvPr>
          <p:cNvSpPr txBox="1"/>
          <p:nvPr/>
        </p:nvSpPr>
        <p:spPr>
          <a:xfrm>
            <a:off x="4783390" y="1840034"/>
            <a:ext cx="6856364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패턴은 인스턴스를 만드는 절차를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추상화하는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패턴입니다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패턴에 속하는 패턴들은 객체를 생성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합성하는 방법이나 객체의 표현 방법을 시스템과 분리합니다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06FABB-51DD-414C-87FA-846C3BCCD508}"/>
              </a:ext>
            </a:extLst>
          </p:cNvPr>
          <p:cNvCxnSpPr>
            <a:cxnSpLocks/>
          </p:cNvCxnSpPr>
          <p:nvPr/>
        </p:nvCxnSpPr>
        <p:spPr>
          <a:xfrm>
            <a:off x="4632821" y="1923924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88869FF-F9A2-402D-8751-E55E4DFE3B83}"/>
              </a:ext>
            </a:extLst>
          </p:cNvPr>
          <p:cNvGrpSpPr/>
          <p:nvPr/>
        </p:nvGrpSpPr>
        <p:grpSpPr>
          <a:xfrm>
            <a:off x="5940966" y="2558703"/>
            <a:ext cx="4117685" cy="2217774"/>
            <a:chOff x="5932202" y="2585521"/>
            <a:chExt cx="4117685" cy="221777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28ECC4-DB5B-4CF2-8055-C70562E49C98}"/>
                </a:ext>
              </a:extLst>
            </p:cNvPr>
            <p:cNvSpPr/>
            <p:nvPr/>
          </p:nvSpPr>
          <p:spPr>
            <a:xfrm>
              <a:off x="5932202" y="2585521"/>
              <a:ext cx="2217775" cy="2217774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시스템이 어떤 </a:t>
              </a:r>
              <a:r>
                <a:rPr lang="en-US" altLang="ko-KR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Concrete Class</a:t>
              </a:r>
              <a:r>
                <a:rPr lang="ko-KR" altLang="en-US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사용하는지에 대한 정보를 </a:t>
              </a:r>
              <a:r>
                <a:rPr lang="ko-KR" altLang="en-US" sz="1400" dirty="0" err="1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캡슐화합니다</a:t>
              </a:r>
              <a:r>
                <a:rPr lang="en-US" altLang="ko-KR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sz="1400" dirty="0"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57C5DE-AE26-4D79-8CA5-58267CA73BA8}"/>
                </a:ext>
              </a:extLst>
            </p:cNvPr>
            <p:cNvSpPr/>
            <p:nvPr/>
          </p:nvSpPr>
          <p:spPr>
            <a:xfrm>
              <a:off x="7832112" y="2585521"/>
              <a:ext cx="2217775" cy="2217774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이들 클래스의 인스턴스들이 어떻게 만들고 어떻게 결합하는지에 대한 부분을 완전히 가려줍니다</a:t>
              </a:r>
              <a:r>
                <a:rPr lang="en-US" altLang="ko-KR" sz="1400" dirty="0"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sz="1400" dirty="0"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993D99-6220-4A3F-9C3C-3769D2A1D879}"/>
              </a:ext>
            </a:extLst>
          </p:cNvPr>
          <p:cNvGrpSpPr/>
          <p:nvPr/>
        </p:nvGrpSpPr>
        <p:grpSpPr>
          <a:xfrm>
            <a:off x="7925990" y="4861348"/>
            <a:ext cx="147637" cy="90487"/>
            <a:chOff x="4400550" y="2995613"/>
            <a:chExt cx="147637" cy="9048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3C9B11-395B-48E7-AF56-5A54485619C8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C3D841D-1193-4506-BE08-FE9C477C1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65FFBB-F4C9-494E-8790-ED1DD53C14E6}"/>
              </a:ext>
            </a:extLst>
          </p:cNvPr>
          <p:cNvSpPr txBox="1"/>
          <p:nvPr/>
        </p:nvSpPr>
        <p:spPr>
          <a:xfrm>
            <a:off x="5337318" y="5173398"/>
            <a:ext cx="5324982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패턴을 이용하면 무엇이 생성되고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누가 이것을 생성하며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이것이 어떻게 생성되는지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언제 생성할 것인지 결정하는 데 유연성을 확보할 수 있게 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29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B4CDE-C90E-4C65-B1F1-42955C97D7CA}"/>
              </a:ext>
            </a:extLst>
          </p:cNvPr>
          <p:cNvSpPr txBox="1"/>
          <p:nvPr/>
        </p:nvSpPr>
        <p:spPr>
          <a:xfrm>
            <a:off x="4632821" y="1167537"/>
            <a:ext cx="6907660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 Pattern = Factory Method Pattern?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8A2E8E-BE5B-4787-9715-3EB128963C6E}"/>
              </a:ext>
            </a:extLst>
          </p:cNvPr>
          <p:cNvCxnSpPr>
            <a:cxnSpLocks/>
          </p:cNvCxnSpPr>
          <p:nvPr/>
        </p:nvCxnSpPr>
        <p:spPr>
          <a:xfrm>
            <a:off x="4632821" y="1923924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B6B9B4-8072-40F2-B7A9-3EF0ECA493AE}"/>
              </a:ext>
            </a:extLst>
          </p:cNvPr>
          <p:cNvSpPr txBox="1"/>
          <p:nvPr/>
        </p:nvSpPr>
        <p:spPr>
          <a:xfrm>
            <a:off x="4783390" y="1840034"/>
            <a:ext cx="66593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 Method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Pattern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팩토리 클래스에서 서브 클래스에 대한 식별 데이터를 받아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if-else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switch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사용하여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서브 클래스를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형식입니다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Factory Pattern</a:t>
            </a:r>
            <a:r>
              <a:rPr lang="ko-KR" altLang="en-US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이러한 식별 데이터를 없애고 </a:t>
            </a: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if-else</a:t>
            </a:r>
            <a:r>
              <a:rPr lang="ko-KR" altLang="en-US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걷어냅니다</a:t>
            </a: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Factory Pattern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서브 클래스에 대한 식별 데이터를 받는 것이 아니라 또 하나의 팩토리 클래스를 받습니다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17F73-C919-4944-A07D-5975AE7121C5}"/>
              </a:ext>
            </a:extLst>
          </p:cNvPr>
          <p:cNvSpPr txBox="1"/>
          <p:nvPr/>
        </p:nvSpPr>
        <p:spPr>
          <a:xfrm>
            <a:off x="4621321" y="4590920"/>
            <a:ext cx="675697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 Pattern &gt; Factory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33923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CBBA82-BDF1-45C8-9A0B-4D4D4616F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65" y="1913024"/>
            <a:ext cx="7240252" cy="39255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632821" y="1167537"/>
            <a:ext cx="41809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 Method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예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40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632821" y="1167537"/>
            <a:ext cx="46939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 Method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문제점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7053A3-AFB3-464C-8F12-E5CB7A7F9A9F}"/>
              </a:ext>
            </a:extLst>
          </p:cNvPr>
          <p:cNvCxnSpPr>
            <a:cxnSpLocks/>
          </p:cNvCxnSpPr>
          <p:nvPr/>
        </p:nvCxnSpPr>
        <p:spPr>
          <a:xfrm>
            <a:off x="4632821" y="1923924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DDD5FE-D76F-49E0-AD71-5BED7384B6D1}"/>
              </a:ext>
            </a:extLst>
          </p:cNvPr>
          <p:cNvSpPr txBox="1"/>
          <p:nvPr/>
        </p:nvSpPr>
        <p:spPr>
          <a:xfrm>
            <a:off x="4783390" y="1840034"/>
            <a:ext cx="66593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새로운 종류의 스마트폰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추가된다고 하면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클래스는 새로운 스마트폰의 종류에 맞춰 분기를 추가해야 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타입에 따라 생성해야 하기 때문에 분기문이 들어가고 의존성이 생기게 됩니다</a:t>
            </a: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종류의 스마트폰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추가될 때마다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추가한다면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Factory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인스턴스 생성 함수는 끝도 없이 비대해질 것입니다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인스턴스를 바깥에서 만들어서 만든다는 행위만 정의한다면 분기문을 제거할 수 있을 것입니다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행위를 정의하는 생각이 바로 추상화입니다</a:t>
            </a:r>
            <a:r>
              <a:rPr lang="en-US" altLang="ko-KR" sz="1400" b="1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Factory Pattern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바로 이 생각을 적용하여 탄생한 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 Method Pattern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진화형 버전입니다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3169457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Factory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Pattern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CA2B7-C4A7-46B4-BA45-99165F2AEBEF}"/>
              </a:ext>
            </a:extLst>
          </p:cNvPr>
          <p:cNvSpPr txBox="1"/>
          <p:nvPr/>
        </p:nvSpPr>
        <p:spPr>
          <a:xfrm>
            <a:off x="4632821" y="1167537"/>
            <a:ext cx="43797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Abstract Factory Pattern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예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D2C7A-0EBB-410C-AA87-998FA73D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31" y="1913024"/>
            <a:ext cx="6489956" cy="39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1116</Words>
  <Application>Microsoft Office PowerPoint</Application>
  <PresentationFormat>와이드스크린</PresentationFormat>
  <Paragraphs>288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</vt:lpstr>
      <vt:lpstr>맑은 고딕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김호영</cp:lastModifiedBy>
  <cp:revision>70</cp:revision>
  <dcterms:created xsi:type="dcterms:W3CDTF">2019-09-12T02:16:15Z</dcterms:created>
  <dcterms:modified xsi:type="dcterms:W3CDTF">2021-09-13T05:48:06Z</dcterms:modified>
</cp:coreProperties>
</file>