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80" r:id="rId2"/>
    <p:sldId id="375" r:id="rId3"/>
    <p:sldId id="590" r:id="rId4"/>
    <p:sldId id="592" r:id="rId5"/>
    <p:sldId id="593" r:id="rId6"/>
    <p:sldId id="594" r:id="rId7"/>
    <p:sldId id="596" r:id="rId8"/>
    <p:sldId id="597" r:id="rId9"/>
    <p:sldId id="595" r:id="rId10"/>
    <p:sldId id="603" r:id="rId11"/>
    <p:sldId id="604" r:id="rId12"/>
    <p:sldId id="599" r:id="rId13"/>
    <p:sldId id="605" r:id="rId14"/>
    <p:sldId id="606" r:id="rId15"/>
    <p:sldId id="607" r:id="rId16"/>
    <p:sldId id="609" r:id="rId17"/>
    <p:sldId id="610" r:id="rId18"/>
    <p:sldId id="612" r:id="rId1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3080580F-A111-483F-B8E7-5403D97247BF}">
          <p14:sldIdLst>
            <p14:sldId id="580"/>
            <p14:sldId id="375"/>
            <p14:sldId id="590"/>
            <p14:sldId id="592"/>
            <p14:sldId id="593"/>
            <p14:sldId id="594"/>
            <p14:sldId id="596"/>
            <p14:sldId id="597"/>
            <p14:sldId id="595"/>
            <p14:sldId id="603"/>
            <p14:sldId id="604"/>
            <p14:sldId id="599"/>
            <p14:sldId id="605"/>
            <p14:sldId id="606"/>
            <p14:sldId id="607"/>
            <p14:sldId id="609"/>
            <p14:sldId id="610"/>
            <p14:sldId id="6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D5E"/>
    <a:srgbClr val="DA5054"/>
    <a:srgbClr val="FFE48F"/>
    <a:srgbClr val="ABAABA"/>
    <a:srgbClr val="1D1D1B"/>
    <a:srgbClr val="DE2933"/>
    <a:srgbClr val="F2F2F2"/>
    <a:srgbClr val="FFFFFF"/>
    <a:srgbClr val="ECECE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5962" autoAdjust="0"/>
  </p:normalViewPr>
  <p:slideViewPr>
    <p:cSldViewPr>
      <p:cViewPr varScale="1">
        <p:scale>
          <a:sx n="92" d="100"/>
          <a:sy n="92" d="100"/>
        </p:scale>
        <p:origin x="114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A23F8-1023-44DB-94FA-324FF4C25C44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A1AB3-0D09-4229-8046-2E50F36D2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0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5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0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0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1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95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18C108-EE4F-41A9-9680-DED69F4841A4}" type="slidenum">
              <a:rPr lang="ko-KR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0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5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5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3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9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D3AEA-534D-4E7D-A62D-270999C1AB8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6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6CEA-950D-4ED2-8031-E49FB3C8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6CEA-950D-4ED2-8031-E49FB3C8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6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0E9D-60B0-4E12-89F1-BFD464F00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5" y="116632"/>
            <a:ext cx="2736751" cy="431800"/>
          </a:xfrm>
        </p:spPr>
        <p:txBody>
          <a:bodyPr/>
          <a:lstStyle>
            <a:lvl1pPr algn="l">
              <a:defRPr sz="105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INSERT MAIN INDEX</a:t>
            </a:r>
            <a:br>
              <a:rPr lang="en-US" altLang="ko-KR" dirty="0"/>
            </a:br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BF82A-A657-48CC-B56B-8C339749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504" y="6525344"/>
            <a:ext cx="416496" cy="287758"/>
          </a:xfrm>
        </p:spPr>
        <p:txBody>
          <a:bodyPr/>
          <a:lstStyle>
            <a:lvl1pPr>
              <a:defRPr b="1"/>
            </a:lvl1pPr>
          </a:lstStyle>
          <a:p>
            <a:fld id="{FDA66CEA-950D-4ED2-8031-E49FB3C840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1E8A90-373E-4095-A817-705F5CD9AAE7}"/>
              </a:ext>
            </a:extLst>
          </p:cNvPr>
          <p:cNvGrpSpPr/>
          <p:nvPr userDrawn="1"/>
        </p:nvGrpSpPr>
        <p:grpSpPr>
          <a:xfrm>
            <a:off x="200024" y="2132856"/>
            <a:ext cx="9610724" cy="4536231"/>
            <a:chOff x="302539" y="2132856"/>
            <a:chExt cx="9403435" cy="4536231"/>
          </a:xfrm>
        </p:grpSpPr>
        <p:sp>
          <p:nvSpPr>
            <p:cNvPr id="4" name="Oval 23">
              <a:extLst>
                <a:ext uri="{FF2B5EF4-FFF2-40B4-BE49-F238E27FC236}">
                  <a16:creationId xmlns:a16="http://schemas.microsoft.com/office/drawing/2014/main" id="{D89A30DF-5BFF-46F3-B206-098D2C8470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2539" y="2132856"/>
              <a:ext cx="9403435" cy="4536231"/>
            </a:xfrm>
            <a:prstGeom prst="rect">
              <a:avLst/>
            </a:prstGeom>
            <a:gradFill>
              <a:gsLst>
                <a:gs pos="0">
                  <a:schemeClr val="bg1">
                    <a:lumMod val="87000"/>
                    <a:lumOff val="1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3175">
              <a:noFill/>
            </a:ln>
            <a:effectLst>
              <a:outerShdw blurRad="241300" dist="2540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14000"/>
                </a:lnSpc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5E20572-627A-41BC-B8A8-4F4A681665EB}"/>
                </a:ext>
              </a:extLst>
            </p:cNvPr>
            <p:cNvSpPr/>
            <p:nvPr userDrawn="1"/>
          </p:nvSpPr>
          <p:spPr>
            <a:xfrm>
              <a:off x="312674" y="2132856"/>
              <a:ext cx="3082469" cy="4523524"/>
            </a:xfrm>
            <a:prstGeom prst="roundRect">
              <a:avLst>
                <a:gd name="adj" fmla="val 759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  <a:effectLst>
              <a:outerShdw blurRad="2413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4000"/>
                </a:lnSpc>
              </a:pP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E2BAC0-3262-41BA-B534-CEF81EF3C1A1}"/>
              </a:ext>
            </a:extLst>
          </p:cNvPr>
          <p:cNvCxnSpPr>
            <a:cxnSpLocks/>
          </p:cNvCxnSpPr>
          <p:nvPr userDrawn="1"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1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193FD6-AFBB-46EF-A2C0-F1CE18B8C5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5" y="116880"/>
            <a:ext cx="2736751" cy="431800"/>
          </a:xfrm>
        </p:spPr>
        <p:txBody>
          <a:bodyPr/>
          <a:lstStyle>
            <a:lvl1pPr algn="l">
              <a:defRPr sz="1050" b="1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INSERT MAIN INDEX</a:t>
            </a:r>
            <a:br>
              <a:rPr lang="en-US" altLang="ko-KR" dirty="0"/>
            </a:br>
            <a:r>
              <a:rPr lang="en-US" altLang="ko-KR" dirty="0"/>
              <a:t>ADSTOREPOST.COM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627133-8902-4F24-8CC3-F18D4EAAB698}"/>
              </a:ext>
            </a:extLst>
          </p:cNvPr>
          <p:cNvCxnSpPr>
            <a:cxnSpLocks/>
          </p:cNvCxnSpPr>
          <p:nvPr userDrawn="1"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88914"/>
            <a:ext cx="8915400" cy="3603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3429000"/>
            <a:ext cx="8915400" cy="269716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89504" y="6570242"/>
            <a:ext cx="416496" cy="2877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900" spc="-6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DA66CEA-950D-4ED2-8031-E49FB3C840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000" b="1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6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126" userDrawn="1">
          <p15:clr>
            <a:srgbClr val="F26B43"/>
          </p15:clr>
        </p15:guide>
        <p15:guide id="4" pos="6114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AAEFC3-4A07-4F7F-9269-7945A3A91AC7}"/>
              </a:ext>
            </a:extLst>
          </p:cNvPr>
          <p:cNvSpPr/>
          <p:nvPr/>
        </p:nvSpPr>
        <p:spPr>
          <a:xfrm>
            <a:off x="128464" y="116632"/>
            <a:ext cx="9505950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1873ED-3609-41EC-935D-DF10A200BAAE}"/>
              </a:ext>
            </a:extLst>
          </p:cNvPr>
          <p:cNvCxnSpPr>
            <a:cxnSpLocks/>
          </p:cNvCxnSpPr>
          <p:nvPr/>
        </p:nvCxnSpPr>
        <p:spPr>
          <a:xfrm flipH="1">
            <a:off x="1618348" y="188913"/>
            <a:ext cx="6645756" cy="64801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40D304-6D8C-4BDE-B786-B22F4E5AB803}"/>
              </a:ext>
            </a:extLst>
          </p:cNvPr>
          <p:cNvSpPr/>
          <p:nvPr/>
        </p:nvSpPr>
        <p:spPr>
          <a:xfrm>
            <a:off x="2578101" y="1118053"/>
            <a:ext cx="4749800" cy="4621894"/>
          </a:xfrm>
          <a:prstGeom prst="rec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002775C0-0877-4109-BEF9-83B4BDF25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270" y="5794134"/>
            <a:ext cx="2140705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r>
              <a:rPr lang="ko-KR" altLang="en-US" sz="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아이온커뮤니케이션즈</a:t>
            </a:r>
            <a:r>
              <a:rPr lang="ko-KR" altLang="en-US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SW </a:t>
            </a:r>
            <a:r>
              <a:rPr lang="ko-KR" altLang="en-US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개발자 양성교육</a:t>
            </a: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05564E98-6ACD-45B4-8DCF-25D0FB3C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112" y="5794134"/>
            <a:ext cx="1366783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ko-KR" altLang="en-US" sz="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김예지 구본아 이성호 </a:t>
            </a:r>
            <a:r>
              <a:rPr lang="ko-KR" altLang="en-US" sz="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이충무</a:t>
            </a:r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36A3360-DA80-4DBD-A1C2-F417FCC0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799" y="2777885"/>
            <a:ext cx="41869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endParaRPr lang="en-US" altLang="ko-KR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DATABASE</a:t>
            </a:r>
          </a:p>
          <a:p>
            <a:endParaRPr lang="en-US" altLang="ko-KR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6FB9710-2ADD-4416-98AF-C12F0204881E}"/>
              </a:ext>
            </a:extLst>
          </p:cNvPr>
          <p:cNvSpPr/>
          <p:nvPr/>
        </p:nvSpPr>
        <p:spPr>
          <a:xfrm>
            <a:off x="3114018" y="3861048"/>
            <a:ext cx="134368" cy="134368"/>
          </a:xfrm>
          <a:prstGeom prst="ellipse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7A3C47-0D7E-4EA7-8AC6-71524F8EB560}"/>
              </a:ext>
            </a:extLst>
          </p:cNvPr>
          <p:cNvSpPr/>
          <p:nvPr/>
        </p:nvSpPr>
        <p:spPr>
          <a:xfrm>
            <a:off x="7094206" y="5506256"/>
            <a:ext cx="233689" cy="233689"/>
          </a:xfrm>
          <a:prstGeom prst="rect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7891F9A-0B76-49BD-997F-12435C78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958" y="2956642"/>
            <a:ext cx="516890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3TEAM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E84FCB-3D70-4DE7-B888-F898BEB49F48}"/>
              </a:ext>
            </a:extLst>
          </p:cNvPr>
          <p:cNvSpPr/>
          <p:nvPr/>
        </p:nvSpPr>
        <p:spPr>
          <a:xfrm>
            <a:off x="5457056" y="3068960"/>
            <a:ext cx="134368" cy="134368"/>
          </a:xfrm>
          <a:prstGeom prst="ellipse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46439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7" y="2427617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CCBF7-BD8E-4A2F-9222-A4013B22D7CA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NoSQL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07177-15C1-4267-B35B-B40B5D3566A8}"/>
              </a:ext>
            </a:extLst>
          </p:cNvPr>
          <p:cNvSpPr txBox="1"/>
          <p:nvPr/>
        </p:nvSpPr>
        <p:spPr>
          <a:xfrm>
            <a:off x="892906" y="3343202"/>
            <a:ext cx="8452581" cy="19442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Non SQL, Not Only SQL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약자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RDB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와 반대되는 방식을 사용하여 데이터 간의 관계를 정의하지 않는다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스키마가 없어 자유롭게 데이터를 관리 가능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데이터의 일관성을 포기하여 데이터를 분산시킴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Scale-Out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을 목표로 비용 문제를 해결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제품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: MongoDB,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Cassand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Redis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EF022-B26E-4772-A371-146C3E0B7F98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910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7" y="2427617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CCBF7-BD8E-4A2F-9222-A4013B22D7CA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NoSQL </a:t>
            </a:r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특징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07177-15C1-4267-B35B-B40B5D3566A8}"/>
              </a:ext>
            </a:extLst>
          </p:cNvPr>
          <p:cNvSpPr txBox="1"/>
          <p:nvPr/>
        </p:nvSpPr>
        <p:spPr>
          <a:xfrm>
            <a:off x="892906" y="3343202"/>
            <a:ext cx="8452581" cy="146354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간의 관계를 정의하지 않음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(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테이블 간의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Join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불가능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</a:t>
            </a: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기하급수적인 대용량 데이터를 저장 가능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분산형 구조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여러 서버에 분산해 저장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스키마가 없어 다루기 쉬움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Key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에 대한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put/get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만 지원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542E6-F719-4778-A8AC-9C8C9BABA1DE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88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6" y="2427617"/>
            <a:ext cx="891701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비교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98274E3-0FB7-474F-A016-B6560AC6A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72191"/>
              </p:ext>
            </p:extLst>
          </p:nvPr>
        </p:nvGraphicFramePr>
        <p:xfrm>
          <a:off x="1255264" y="2884968"/>
          <a:ext cx="7300414" cy="30229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7857">
                  <a:extLst>
                    <a:ext uri="{9D8B030D-6E8A-4147-A177-3AD203B41FA5}">
                      <a16:colId xmlns:a16="http://schemas.microsoft.com/office/drawing/2014/main" val="3869117575"/>
                    </a:ext>
                  </a:extLst>
                </a:gridCol>
                <a:gridCol w="2356133">
                  <a:extLst>
                    <a:ext uri="{9D8B030D-6E8A-4147-A177-3AD203B41FA5}">
                      <a16:colId xmlns:a16="http://schemas.microsoft.com/office/drawing/2014/main" val="155576102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4450591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87231277"/>
                    </a:ext>
                  </a:extLst>
                </a:gridCol>
              </a:tblGrid>
              <a:tr h="315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RDBMS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rgbClr val="4E4D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OODBMS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rgbClr val="4E4D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ORDBMS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rgbClr val="4E4D5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16884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데이터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행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열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스키마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사용자 정의 타입 및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rgbClr val="4E4D5E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비정형 복합 정보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사용자 정의 타입 및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rgbClr val="4E4D5E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비정형 복합 정보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5133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질의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SQL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rgbClr val="4E4D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OQL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rgbClr val="4E4D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SQL 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확장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25435"/>
                  </a:ext>
                </a:extLst>
              </a:tr>
              <a:tr h="405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대규모 처리 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탁월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탁월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92147"/>
                  </a:ext>
                </a:extLst>
              </a:tr>
              <a:tr h="315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시스템 안정성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탁월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탁월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04930"/>
                  </a:ext>
                </a:extLst>
              </a:tr>
              <a:tr h="564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오랜 기간 검증된 시스템 안정성과 대규모 정보 처리 성능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복잡한 정보 구조의 모델링이 가능함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RDBMS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 안정성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rgbClr val="4E4D5E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OOODBMS</a:t>
                      </a:r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 모델링의 장점을 고루 가짐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79743"/>
                  </a:ext>
                </a:extLst>
              </a:tr>
              <a:tr h="53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제한된 형태의 정보만 처리 가능</a:t>
                      </a:r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복잡한 정보 구조 모델링이 어려움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기본 기능의 안정성 및 성능의 검증이 미비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표준화가 되어있지 않음</a:t>
                      </a:r>
                      <a:endParaRPr lang="en-US" altLang="ko-KR" sz="1100" dirty="0">
                        <a:ln>
                          <a:noFill/>
                        </a:ln>
                        <a:solidFill>
                          <a:srgbClr val="4E4D5E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n>
                            <a:noFill/>
                          </a:ln>
                          <a:solidFill>
                            <a:srgbClr val="4E4D5E"/>
                          </a:solidFill>
                        </a:rPr>
                        <a:t>사용자의 혼란 유발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225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D65C381-B2D2-4C3C-9B33-987929441674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529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6" y="2427617"/>
            <a:ext cx="891701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비교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E2AA7-D33E-44B0-8184-158C7B59F0F3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SQL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장점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B86B3-4813-412E-9BFF-1C3245BB710C}"/>
              </a:ext>
            </a:extLst>
          </p:cNvPr>
          <p:cNvSpPr txBox="1"/>
          <p:nvPr/>
        </p:nvSpPr>
        <p:spPr>
          <a:xfrm>
            <a:off x="892906" y="4293495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NoSQL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장점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CDB7F-7152-4EBB-8EEE-067EF5899AC9}"/>
              </a:ext>
            </a:extLst>
          </p:cNvPr>
          <p:cNvSpPr txBox="1"/>
          <p:nvPr/>
        </p:nvSpPr>
        <p:spPr>
          <a:xfrm>
            <a:off x="892906" y="3268284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명확하게 정의 된 스키마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무결성 보장</a:t>
            </a: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관계는 각 데이터를 중복없이 한번만 저장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248F7-8892-4A5F-BB29-0413F43AF570}"/>
              </a:ext>
            </a:extLst>
          </p:cNvPr>
          <p:cNvSpPr txBox="1"/>
          <p:nvPr/>
        </p:nvSpPr>
        <p:spPr>
          <a:xfrm>
            <a:off x="892906" y="4612049"/>
            <a:ext cx="7876517" cy="9507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스키마가 없어 유연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데이터는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애플리케이션이 필요로 하는 형식으로 저장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  <a:sym typeface="Wingdings" panose="05000000000000000000" pitchFamily="2" charset="2"/>
              </a:rPr>
              <a:t>데이터 읽는 속도 향상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수직 및 수평 확장이 가능하기에 모든 읽기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/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쓰기 요청 처리 가능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0394F-F8DD-4E84-B0D2-689499922DE6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0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6" y="2427617"/>
            <a:ext cx="891701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비교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E2AA7-D33E-44B0-8184-158C7B59F0F3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SQL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단점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B86B3-4813-412E-9BFF-1C3245BB710C}"/>
              </a:ext>
            </a:extLst>
          </p:cNvPr>
          <p:cNvSpPr txBox="1"/>
          <p:nvPr/>
        </p:nvSpPr>
        <p:spPr>
          <a:xfrm>
            <a:off x="892906" y="4293495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NoSQL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단점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CDB7F-7152-4EBB-8EEE-067EF5899AC9}"/>
              </a:ext>
            </a:extLst>
          </p:cNvPr>
          <p:cNvSpPr txBox="1"/>
          <p:nvPr/>
        </p:nvSpPr>
        <p:spPr>
          <a:xfrm>
            <a:off x="892906" y="3268283"/>
            <a:ext cx="7876517" cy="63173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스키마는 사전에 계획해야 함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관계를 맺고 있어 매우 복잡한 쿼리가 만들어질 수 있음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수평적 확장이 어려움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대체적으로 수직적 확장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248F7-8892-4A5F-BB29-0413F43AF570}"/>
              </a:ext>
            </a:extLst>
          </p:cNvPr>
          <p:cNvSpPr txBox="1"/>
          <p:nvPr/>
        </p:nvSpPr>
        <p:spPr>
          <a:xfrm>
            <a:off x="892906" y="4612050"/>
            <a:ext cx="7876517" cy="67536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구조 결정을 하지 못할 수 있음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Update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를 해야 하는 경우 모든 컬렉션에서 수행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CEAC1-C66A-4930-9C50-2F5C2984DCE0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700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347F11-B748-4BB4-8F89-789A7B64650B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0306-4396-49C7-B9DC-96161783D905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데이터베이스를 정의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제어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관리하는 구조적 질의 언어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BDD8156-9E78-474D-94CF-04471DA3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3. SQL</a:t>
            </a:r>
            <a:endParaRPr lang="ko-KR" altLang="en-US" dirty="0"/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B08860D9-43BE-4512-A60B-CDD08005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0" name="직사각형 125">
            <a:extLst>
              <a:ext uri="{FF2B5EF4-FFF2-40B4-BE49-F238E27FC236}">
                <a16:creationId xmlns:a16="http://schemas.microsoft.com/office/drawing/2014/main" id="{99FED69B-B3D2-45AE-9204-D342DF50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6" y="2427617"/>
            <a:ext cx="891701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DDL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EFA0A-EECC-4EEB-8D73-35F9B9A19F79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DDL(Data Definition Language) :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정의어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93396-4C9C-4DD3-94FE-5A39423E4E5A}"/>
              </a:ext>
            </a:extLst>
          </p:cNvPr>
          <p:cNvSpPr txBox="1"/>
          <p:nvPr/>
        </p:nvSpPr>
        <p:spPr>
          <a:xfrm>
            <a:off x="892906" y="3268283"/>
            <a:ext cx="7876517" cy="10968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데이터베이스를 정의하는 언어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데이터의 생성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수정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삭제 기능으로 전체 구조를 결정하는 역할을 하는 언어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SCHEMA, DOMAIN, TABLE, VIEW, INDEX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를 정의하거나 변경 또는 삭제할 때 사용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1E14FB-CD12-4906-A89E-8CD739CEE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94459"/>
              </p:ext>
            </p:extLst>
          </p:nvPr>
        </p:nvGraphicFramePr>
        <p:xfrm>
          <a:off x="1064568" y="4365104"/>
          <a:ext cx="6555534" cy="1303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896">
                  <a:extLst>
                    <a:ext uri="{9D8B030D-6E8A-4147-A177-3AD203B41FA5}">
                      <a16:colId xmlns:a16="http://schemas.microsoft.com/office/drawing/2014/main" val="2903952956"/>
                    </a:ext>
                  </a:extLst>
                </a:gridCol>
                <a:gridCol w="5447638">
                  <a:extLst>
                    <a:ext uri="{9D8B030D-6E8A-4147-A177-3AD203B41FA5}">
                      <a16:colId xmlns:a16="http://schemas.microsoft.com/office/drawing/2014/main" val="2161650235"/>
                    </a:ext>
                  </a:extLst>
                </a:gridCol>
              </a:tblGrid>
              <a:tr h="25235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종류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역할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8776885"/>
                  </a:ext>
                </a:extLst>
              </a:tr>
              <a:tr h="25235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CREATE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데이터베이스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테이블</a:t>
                      </a:r>
                      <a:r>
                        <a:rPr lang="en-US" alt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등을 생성하는 역할을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5621068"/>
                  </a:ext>
                </a:extLst>
              </a:tr>
              <a:tr h="25235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ALTER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테이블을 수정하는 역할을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5028863"/>
                  </a:ext>
                </a:extLst>
              </a:tr>
              <a:tr h="25235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DROP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데이터베이스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테이블을 삭제하는 역할을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177315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TRUNCATE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테이블을 초기화 시키는 역할을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597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18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347F11-B748-4BB4-8F89-789A7B64650B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0306-4396-49C7-B9DC-96161783D905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데이터베이스를 정의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조작</a:t>
            </a:r>
            <a:r>
              <a:rPr lang="en-US" altLang="ko-KR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제어하는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구조적 질의 언어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B08860D9-43BE-4512-A60B-CDD08005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0" name="직사각형 125">
            <a:extLst>
              <a:ext uri="{FF2B5EF4-FFF2-40B4-BE49-F238E27FC236}">
                <a16:creationId xmlns:a16="http://schemas.microsoft.com/office/drawing/2014/main" id="{99FED69B-B3D2-45AE-9204-D342DF50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6" y="2427617"/>
            <a:ext cx="891701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DML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EFA0A-EECC-4EEB-8D73-35F9B9A19F79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DML(Data Definition Language) :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조작어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93396-4C9C-4DD3-94FE-5A39423E4E5A}"/>
              </a:ext>
            </a:extLst>
          </p:cNvPr>
          <p:cNvSpPr txBox="1"/>
          <p:nvPr/>
        </p:nvSpPr>
        <p:spPr>
          <a:xfrm>
            <a:off x="892906" y="3268283"/>
            <a:ext cx="7876517" cy="109682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정의된 데이터베이스에 입력된 레코드를 조회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수정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삭제 등의 역할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테이블에 있는 행과 열을 조작하는 언어</a:t>
            </a: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사용자가 응용 프로그램과 데이터 베이스 사이에 실질적인 데이터 처리를 위해 사용한다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데이터베이스 사용자와 데이터베이스 관리 시스템 간의 인터페이스를 제공합니다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852109A-3F8F-4B3A-8C1F-28BA4F627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47272"/>
              </p:ext>
            </p:extLst>
          </p:nvPr>
        </p:nvGraphicFramePr>
        <p:xfrm>
          <a:off x="1064568" y="4475269"/>
          <a:ext cx="5981700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202">
                  <a:extLst>
                    <a:ext uri="{9D8B030D-6E8A-4147-A177-3AD203B41FA5}">
                      <a16:colId xmlns:a16="http://schemas.microsoft.com/office/drawing/2014/main" val="1579772322"/>
                    </a:ext>
                  </a:extLst>
                </a:gridCol>
                <a:gridCol w="4637498">
                  <a:extLst>
                    <a:ext uri="{9D8B030D-6E8A-4147-A177-3AD203B41FA5}">
                      <a16:colId xmlns:a16="http://schemas.microsoft.com/office/drawing/2014/main" val="10592519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종류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역할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57311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SELECT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r>
                        <a:rPr lang="ko-KR" sz="1200" kern="100">
                          <a:effectLst/>
                        </a:rPr>
                        <a:t>데이터를 조회하는 역할을 합니다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75407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INSERT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데이터를 삽입하는 역할을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3288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UPDATE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데이터를 수정하는 역할을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26277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DELETE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데이터를 삭제하는 역할을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3083792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4862372A-E8E2-4732-AC3E-87A4909A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3. 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0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347F11-B748-4BB4-8F89-789A7B64650B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0306-4396-49C7-B9DC-96161783D905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데이터베이스를 정의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제어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관리하는 구조적 질의 언어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B08860D9-43BE-4512-A60B-CDD08005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204864"/>
            <a:ext cx="9312082" cy="4392488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0" name="직사각형 125">
            <a:extLst>
              <a:ext uri="{FF2B5EF4-FFF2-40B4-BE49-F238E27FC236}">
                <a16:creationId xmlns:a16="http://schemas.microsoft.com/office/drawing/2014/main" id="{99FED69B-B3D2-45AE-9204-D342DF50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6" y="2022737"/>
            <a:ext cx="891701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DCL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EFA0A-EECC-4EEB-8D73-35F9B9A19F79}"/>
              </a:ext>
            </a:extLst>
          </p:cNvPr>
          <p:cNvSpPr txBox="1"/>
          <p:nvPr/>
        </p:nvSpPr>
        <p:spPr>
          <a:xfrm>
            <a:off x="892906" y="2615262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DCL(Data Control Language) :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</a:t>
            </a:r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제어어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93396-4C9C-4DD3-94FE-5A39423E4E5A}"/>
              </a:ext>
            </a:extLst>
          </p:cNvPr>
          <p:cNvSpPr txBox="1"/>
          <p:nvPr/>
        </p:nvSpPr>
        <p:spPr>
          <a:xfrm>
            <a:off x="892906" y="2964185"/>
            <a:ext cx="7876517" cy="42008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데이터베이스에 접근하거나 객체에 권한을 주는 역할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A621CA-24AA-476B-AA53-2B86A6218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49897"/>
              </p:ext>
            </p:extLst>
          </p:nvPr>
        </p:nvGraphicFramePr>
        <p:xfrm>
          <a:off x="978756" y="3379997"/>
          <a:ext cx="7598990" cy="629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587">
                  <a:extLst>
                    <a:ext uri="{9D8B030D-6E8A-4147-A177-3AD203B41FA5}">
                      <a16:colId xmlns:a16="http://schemas.microsoft.com/office/drawing/2014/main" val="2446003991"/>
                    </a:ext>
                  </a:extLst>
                </a:gridCol>
                <a:gridCol w="6334403">
                  <a:extLst>
                    <a:ext uri="{9D8B030D-6E8A-4147-A177-3AD203B41FA5}">
                      <a16:colId xmlns:a16="http://schemas.microsoft.com/office/drawing/2014/main" val="862359763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종류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역할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787831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GRANT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특정 데이터베이스 사용자에게 특정 작업에 대한 수행권한 부여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139388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REVOKE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특정 데이터베이스 사용자에게 특정 작업에 대한 수행 권한을 박탈</a:t>
                      </a:r>
                      <a:r>
                        <a:rPr lang="en-US" sz="1200" kern="100" dirty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회수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539865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803655B-D783-4607-A1CE-60EFFFAD7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60330"/>
              </p:ext>
            </p:extLst>
          </p:nvPr>
        </p:nvGraphicFramePr>
        <p:xfrm>
          <a:off x="978756" y="5333645"/>
          <a:ext cx="7598990" cy="915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572">
                  <a:extLst>
                    <a:ext uri="{9D8B030D-6E8A-4147-A177-3AD203B41FA5}">
                      <a16:colId xmlns:a16="http://schemas.microsoft.com/office/drawing/2014/main" val="2789490787"/>
                    </a:ext>
                  </a:extLst>
                </a:gridCol>
                <a:gridCol w="6334418">
                  <a:extLst>
                    <a:ext uri="{9D8B030D-6E8A-4147-A177-3AD203B41FA5}">
                      <a16:colId xmlns:a16="http://schemas.microsoft.com/office/drawing/2014/main" val="2949698322"/>
                    </a:ext>
                  </a:extLst>
                </a:gridCol>
              </a:tblGrid>
              <a:tr h="1784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종류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역할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5798742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COMMIT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트랜잭션의 작업이 정상적으로 완료되었음을 관</a:t>
                      </a:r>
                      <a:r>
                        <a:rPr lang="ko-KR" altLang="en-US" sz="1200" kern="100" dirty="0">
                          <a:effectLst/>
                        </a:rPr>
                        <a:t>리</a:t>
                      </a:r>
                      <a:r>
                        <a:rPr lang="ko-KR" sz="1200" kern="100" dirty="0">
                          <a:effectLst/>
                        </a:rPr>
                        <a:t>자에게 알려준다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3334089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ROLLBACK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ko-KR" sz="1200" kern="100" dirty="0">
                          <a:effectLst/>
                        </a:rPr>
                        <a:t>트랜잭션의 작업을 취소 및 원래대로 복구하는 역할을 합니다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3036053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SAVEPOINT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저장점</a:t>
                      </a:r>
                      <a:r>
                        <a:rPr lang="en-US" sz="1200" kern="100" dirty="0">
                          <a:effectLst/>
                        </a:rPr>
                        <a:t>(SAVEPOINT)</a:t>
                      </a:r>
                      <a:r>
                        <a:rPr lang="ko-KR" sz="1200" kern="100" dirty="0">
                          <a:effectLst/>
                        </a:rPr>
                        <a:t>을 정의하면 롤백</a:t>
                      </a:r>
                      <a:r>
                        <a:rPr lang="en-US" sz="1200" kern="100" dirty="0">
                          <a:effectLst/>
                        </a:rPr>
                        <a:t>(ROLLBACK)</a:t>
                      </a:r>
                      <a:r>
                        <a:rPr lang="ko-KR" sz="1200" kern="100" dirty="0">
                          <a:effectLst/>
                        </a:rPr>
                        <a:t>할 때 트랜잭션에 포함된 전체 작업을 </a:t>
                      </a:r>
                      <a:r>
                        <a:rPr lang="ko-KR" sz="1200" kern="100" dirty="0" err="1">
                          <a:effectLst/>
                        </a:rPr>
                        <a:t>롤백하는</a:t>
                      </a:r>
                      <a:r>
                        <a:rPr lang="ko-KR" sz="1200" kern="100" dirty="0">
                          <a:effectLst/>
                        </a:rPr>
                        <a:t> 것이 아니라 현 시점에서</a:t>
                      </a:r>
                      <a:r>
                        <a:rPr lang="en-US" sz="1200" kern="100" dirty="0">
                          <a:effectLst/>
                        </a:rPr>
                        <a:t> SAVEPOINT</a:t>
                      </a:r>
                      <a:r>
                        <a:rPr lang="ko-KR" sz="1200" kern="100" dirty="0">
                          <a:effectLst/>
                        </a:rPr>
                        <a:t>까지 트랜잭션의 일부만 </a:t>
                      </a:r>
                      <a:r>
                        <a:rPr lang="ko-KR" sz="1200" kern="100" dirty="0" err="1">
                          <a:effectLst/>
                        </a:rPr>
                        <a:t>롤백할</a:t>
                      </a:r>
                      <a:r>
                        <a:rPr lang="ko-KR" sz="1200" kern="100" dirty="0">
                          <a:effectLst/>
                        </a:rPr>
                        <a:t> 수 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12274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11D2C0-EBA1-46D6-81F5-25FE7B344048}"/>
              </a:ext>
            </a:extLst>
          </p:cNvPr>
          <p:cNvSpPr txBox="1"/>
          <p:nvPr/>
        </p:nvSpPr>
        <p:spPr>
          <a:xfrm>
            <a:off x="892906" y="4805810"/>
            <a:ext cx="7876517" cy="42008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DCL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과 구분하여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트랜잭션을 제어하고자 할 때 쓰이는 언어이다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데이터의 보안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무결성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회복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무결성 수행 제어 등을 정의하는데 사용한다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07BEE-80F9-4555-B5BB-BC625EDF8FCC}"/>
              </a:ext>
            </a:extLst>
          </p:cNvPr>
          <p:cNvSpPr txBox="1"/>
          <p:nvPr/>
        </p:nvSpPr>
        <p:spPr>
          <a:xfrm>
            <a:off x="892906" y="4380784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TCL(Transaction Control Language)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3B05BFF-EBFE-40DA-8CA6-BA018E63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3. 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23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AAEFC3-4A07-4F7F-9269-7945A3A91AC7}"/>
              </a:ext>
            </a:extLst>
          </p:cNvPr>
          <p:cNvSpPr/>
          <p:nvPr/>
        </p:nvSpPr>
        <p:spPr>
          <a:xfrm>
            <a:off x="128464" y="116632"/>
            <a:ext cx="9505950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1873ED-3609-41EC-935D-DF10A200BAAE}"/>
              </a:ext>
            </a:extLst>
          </p:cNvPr>
          <p:cNvCxnSpPr>
            <a:cxnSpLocks/>
          </p:cNvCxnSpPr>
          <p:nvPr/>
        </p:nvCxnSpPr>
        <p:spPr>
          <a:xfrm flipH="1">
            <a:off x="1618348" y="188913"/>
            <a:ext cx="6645756" cy="64801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40D304-6D8C-4BDE-B786-B22F4E5AB803}"/>
              </a:ext>
            </a:extLst>
          </p:cNvPr>
          <p:cNvSpPr/>
          <p:nvPr/>
        </p:nvSpPr>
        <p:spPr>
          <a:xfrm>
            <a:off x="2578101" y="1118053"/>
            <a:ext cx="4749800" cy="4621894"/>
          </a:xfrm>
          <a:prstGeom prst="rec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Text Box 10">
            <a:extLst>
              <a:ext uri="{FF2B5EF4-FFF2-40B4-BE49-F238E27FC236}">
                <a16:creationId xmlns:a16="http://schemas.microsoft.com/office/drawing/2014/main" id="{002775C0-0877-4109-BEF9-83B4BDF25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270" y="5794134"/>
            <a:ext cx="2140705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r>
              <a:rPr lang="ko-KR" altLang="en-US" sz="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아이온커뮤니케이션즈</a:t>
            </a:r>
            <a:r>
              <a:rPr lang="ko-KR" altLang="en-US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SW </a:t>
            </a:r>
            <a:r>
              <a:rPr lang="ko-KR" altLang="en-US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개발자 양성교육</a:t>
            </a: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05564E98-6ACD-45B4-8DCF-25D0FB3C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112" y="5794134"/>
            <a:ext cx="1366783" cy="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dist"/>
            <a:r>
              <a:rPr lang="ko-KR" altLang="en-US" sz="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김예지 구본아 이성호 </a:t>
            </a:r>
            <a:r>
              <a:rPr lang="ko-KR" altLang="en-US" sz="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이충무</a:t>
            </a:r>
            <a:endParaRPr lang="en-US" altLang="ko-KR" sz="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36A3360-DA80-4DBD-A1C2-F417FCC0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799" y="2777885"/>
            <a:ext cx="41869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endParaRPr lang="en-US" altLang="ko-KR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+mj-cs"/>
            </a:endParaRPr>
          </a:p>
          <a:p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감사합니다</a:t>
            </a:r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.</a:t>
            </a:r>
          </a:p>
          <a:p>
            <a:endParaRPr lang="en-US" altLang="ko-KR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6FB9710-2ADD-4416-98AF-C12F0204881E}"/>
              </a:ext>
            </a:extLst>
          </p:cNvPr>
          <p:cNvSpPr/>
          <p:nvPr/>
        </p:nvSpPr>
        <p:spPr>
          <a:xfrm>
            <a:off x="3114018" y="3861048"/>
            <a:ext cx="134368" cy="134368"/>
          </a:xfrm>
          <a:prstGeom prst="ellipse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7A3C47-0D7E-4EA7-8AC6-71524F8EB560}"/>
              </a:ext>
            </a:extLst>
          </p:cNvPr>
          <p:cNvSpPr/>
          <p:nvPr/>
        </p:nvSpPr>
        <p:spPr>
          <a:xfrm>
            <a:off x="7094206" y="5506256"/>
            <a:ext cx="233689" cy="233689"/>
          </a:xfrm>
          <a:prstGeom prst="rect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E84FCB-3D70-4DE7-B888-F898BEB49F48}"/>
              </a:ext>
            </a:extLst>
          </p:cNvPr>
          <p:cNvSpPr/>
          <p:nvPr/>
        </p:nvSpPr>
        <p:spPr>
          <a:xfrm>
            <a:off x="5457056" y="3068960"/>
            <a:ext cx="134368" cy="134368"/>
          </a:xfrm>
          <a:prstGeom prst="ellipse">
            <a:avLst/>
          </a:prstGeom>
          <a:solidFill>
            <a:srgbClr val="DA5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03134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BFFF5BA-D01B-42BF-8E1F-93199682B32B}"/>
              </a:ext>
            </a:extLst>
          </p:cNvPr>
          <p:cNvSpPr/>
          <p:nvPr/>
        </p:nvSpPr>
        <p:spPr>
          <a:xfrm>
            <a:off x="200030" y="188912"/>
            <a:ext cx="9505942" cy="648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C64A8-60EE-451C-B567-4C98427DC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286" b="315"/>
          <a:stretch/>
        </p:blipFill>
        <p:spPr>
          <a:xfrm>
            <a:off x="214058" y="188913"/>
            <a:ext cx="9482859" cy="40744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13040" y="4576316"/>
            <a:ext cx="4401984" cy="124803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데이터베이스와 </a:t>
            </a: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  <a:r>
              <a: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종류 및 특징</a:t>
            </a:r>
            <a:endParaRPr lang="en-US" altLang="ko-KR" sz="1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indent="-360000">
              <a:lnSpc>
                <a:spcPct val="90000"/>
              </a:lnSpc>
              <a:spcAft>
                <a:spcPts val="2400"/>
              </a:spcAft>
              <a:buClr>
                <a:srgbClr val="DA5054"/>
              </a:buClr>
              <a:buFont typeface="+mj-lt"/>
              <a:buAutoNum type="arabicPeriod"/>
              <a:defRPr/>
            </a:pPr>
            <a:r>
              <a:rPr lang="en-US" altLang="ko-KR" sz="1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SQL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623068E9-1DD7-49D9-B804-29861B08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4593717"/>
            <a:ext cx="2376264" cy="55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r>
              <a:rPr lang="en-US" altLang="ko-KR" sz="4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INDEX</a:t>
            </a:r>
          </a:p>
        </p:txBody>
      </p:sp>
      <p:pic>
        <p:nvPicPr>
          <p:cNvPr id="1026" name="Picture 2" descr="Database의 리플리케이션(Replication)이란?">
            <a:extLst>
              <a:ext uri="{FF2B5EF4-FFF2-40B4-BE49-F238E27FC236}">
                <a16:creationId xmlns:a16="http://schemas.microsoft.com/office/drawing/2014/main" id="{9A666670-543F-42EA-A452-F0335142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3" y="188813"/>
            <a:ext cx="9496887" cy="40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C15A7E8-BC8E-4680-98DA-66D2DBD19859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데이터베이스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E28190E-A4C1-4F6D-8ABE-43CE8BFB8E28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컴퓨터 시스템에 전자적으로 저장된 구조화된 정보 또는 데이터의 조직화된 모음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E2E7F0F-C67A-4F04-A564-1AF6306823E3}"/>
              </a:ext>
            </a:extLst>
          </p:cNvPr>
          <p:cNvCxnSpPr>
            <a:cxnSpLocks/>
          </p:cNvCxnSpPr>
          <p:nvPr/>
        </p:nvCxnSpPr>
        <p:spPr>
          <a:xfrm>
            <a:off x="3652087" y="1253047"/>
            <a:ext cx="258504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1E6B390-A7CC-40D3-BBBA-4C5A3CB3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D570B0-7030-4443-889B-9A7016034765}"/>
              </a:ext>
            </a:extLst>
          </p:cNvPr>
          <p:cNvGrpSpPr/>
          <p:nvPr/>
        </p:nvGrpSpPr>
        <p:grpSpPr>
          <a:xfrm>
            <a:off x="4091973" y="2785553"/>
            <a:ext cx="5063688" cy="3136812"/>
            <a:chOff x="4555440" y="2730471"/>
            <a:chExt cx="5063688" cy="3136812"/>
          </a:xfrm>
        </p:grpSpPr>
        <p:sp>
          <p:nvSpPr>
            <p:cNvPr id="50" name="직사각형 49"/>
            <p:cNvSpPr/>
            <p:nvPr/>
          </p:nvSpPr>
          <p:spPr>
            <a:xfrm>
              <a:off x="4555440" y="3174879"/>
              <a:ext cx="5063688" cy="2692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-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다수의 사용자들이 데이터베이스 내의 데이터에게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접근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사용할 수 있도록 해주는 소프트웨어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-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파일시스템 구조의 문제점을 보완하기 위해 만들어짐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# DBMS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의 특징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marL="228600" indent="-22860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AutoNum type="arabicPeriod"/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데이터 무결성 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–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삽입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삭제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갱신 후 정해진 제약조건 만족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marL="228600" indent="-22860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AutoNum type="arabicPeriod"/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데이터 일관성 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–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질의에 대한 응답이 변합없이 일정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marL="228600" indent="-22860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AutoNum type="arabicPeriod"/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데이터의 회복 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–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시스템 장애 시 원래 상태로 복구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marL="228600" indent="-22860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AutoNum type="arabicPeriod"/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데이터 보안 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–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데이터의 노출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손실로부터 보호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marL="228600" indent="-22860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AutoNum type="arabicPeriod"/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데이터 효율성 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–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응답시간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생산성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</a:t>
              </a:r>
              <a:r>
                <a:rPr lang="ko-KR" altLang="en-US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저장공간 등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12589" y="2730471"/>
              <a:ext cx="4620302" cy="27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dist"/>
              <a:r>
                <a: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데이터베이스 관리 시스템</a:t>
              </a:r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(DBMS)</a:t>
              </a:r>
              <a:r>
                <a: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26" name="Picture 2" descr="Database design Royalty Free Vector Image - VectorStock">
            <a:extLst>
              <a:ext uri="{FF2B5EF4-FFF2-40B4-BE49-F238E27FC236}">
                <a16:creationId xmlns:a16="http://schemas.microsoft.com/office/drawing/2014/main" id="{C2B76226-49DC-4F09-B9F0-A0F06B7A4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4" r="1947" b="8081"/>
          <a:stretch/>
        </p:blipFill>
        <p:spPr bwMode="auto">
          <a:xfrm>
            <a:off x="385023" y="2420888"/>
            <a:ext cx="2736751" cy="23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onsiderations And Perks Of Choosing A DBMS | IT Consultants TX">
            <a:extLst>
              <a:ext uri="{FF2B5EF4-FFF2-40B4-BE49-F238E27FC236}">
                <a16:creationId xmlns:a16="http://schemas.microsoft.com/office/drawing/2014/main" id="{A0532804-723A-41E0-ABD9-4E1493BC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3" y="4731027"/>
            <a:ext cx="2736751" cy="16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1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7" y="2427617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AE4A1-AF7C-43D6-B3A4-F7B30A1E79FE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CCBF7-BD8E-4A2F-9222-A4013B22D7CA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RDBMS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07177-15C1-4267-B35B-B40B5D3566A8}"/>
              </a:ext>
            </a:extLst>
          </p:cNvPr>
          <p:cNvSpPr txBox="1"/>
          <p:nvPr/>
        </p:nvSpPr>
        <p:spPr>
          <a:xfrm>
            <a:off x="892906" y="3343203"/>
            <a:ext cx="8452581" cy="12521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RDB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관계형 데이터 모델에 기초를 둔 데이터베이스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관계형 데이터 모델은 모든 데이터를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차원 테이블 형태로 표현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RDBMS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는 관계형 모델을 기반으로 하는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유형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RDB(Relational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DataBase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를 생성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수정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관리하는 소프트웨어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880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7" y="2427617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CCBF7-BD8E-4A2F-9222-A4013B22D7CA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RDBMS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특징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07177-15C1-4267-B35B-B40B5D3566A8}"/>
              </a:ext>
            </a:extLst>
          </p:cNvPr>
          <p:cNvSpPr txBox="1"/>
          <p:nvPr/>
        </p:nvSpPr>
        <p:spPr>
          <a:xfrm>
            <a:off x="892906" y="3343202"/>
            <a:ext cx="8452581" cy="213941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- 2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차원 구조의 모델을 기반함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 무결성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트랜잭션 처리 등 기본적인 기능면에서 뛰어남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SQL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을 사용한 데이터 접근 방법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marL="285750" indent="-285750">
              <a:spcAft>
                <a:spcPts val="300"/>
              </a:spcAft>
              <a:buSzPct val="80000"/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marL="285750" indent="-285750">
              <a:spcAft>
                <a:spcPts val="300"/>
              </a:spcAft>
              <a:buSzPct val="80000"/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제품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: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오라클 데이터베이스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마이크로소프트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SQL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서버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MySQL, IBM DB2, IBM Informix, SAP Sybase, Adaptive Server Enterprise, SAP Sybase IQ,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테라데이터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marL="285750" indent="-285750">
              <a:spcAft>
                <a:spcPts val="300"/>
              </a:spcAft>
              <a:buSzPct val="80000"/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AF76C-52E7-49B1-8489-E940BFCECF96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3DE999-FA6F-4794-8BAC-2266C86D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</p:spTree>
    <p:extLst>
      <p:ext uri="{BB962C8B-B14F-4D97-AF65-F5344CB8AC3E}">
        <p14:creationId xmlns:p14="http://schemas.microsoft.com/office/powerpoint/2010/main" val="217824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7" y="2427617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CCBF7-BD8E-4A2F-9222-A4013B22D7CA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OODBMS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07177-15C1-4267-B35B-B40B5D3566A8}"/>
              </a:ext>
            </a:extLst>
          </p:cNvPr>
          <p:cNvSpPr txBox="1"/>
          <p:nvPr/>
        </p:nvSpPr>
        <p:spPr>
          <a:xfrm>
            <a:off x="892906" y="3343202"/>
            <a:ext cx="8452581" cy="19442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객체 모델링과 데이터 생성을 지원하는 객체지향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RDB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문제점을 보완하기 위해 만들어짐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* RDB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의 문제점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데이터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타입의 제한과 새로운 타입의 생성 및 기존 타입의 확장 불가능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비정형 복합 정보를 표현하기가 어려움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Impedance Mismatch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문제로 인해서 응용 개발 및 유지가 어려움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6458B-929D-4F9D-BC07-DFD0687041FC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345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7" y="2427617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CCBF7-BD8E-4A2F-9222-A4013B22D7CA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OODBMS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특징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07177-15C1-4267-B35B-B40B5D3566A8}"/>
              </a:ext>
            </a:extLst>
          </p:cNvPr>
          <p:cNvSpPr txBox="1"/>
          <p:nvPr/>
        </p:nvSpPr>
        <p:spPr>
          <a:xfrm>
            <a:off x="892906" y="3343202"/>
            <a:ext cx="8452581" cy="19442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사용자 정의 타입을 지원하고 상속과 명세가 가능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비정형 복합 정보의 모델링이 가능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참조 구조를 이용해 네비게이션 기반 정보 접근 가능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프로그램 내의 정보 구조와 데이터베이스 스키마 구조가 유사</a:t>
            </a:r>
          </a:p>
          <a:p>
            <a:pPr>
              <a:spcAft>
                <a:spcPts val="300"/>
              </a:spcAft>
              <a:buSzPct val="80000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제품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: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IRIS,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UniSQL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2B370E-8616-42CC-B52E-C78D4A474ADA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99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7" y="2427617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CCBF7-BD8E-4A2F-9222-A4013B22D7CA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ORDBMS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07177-15C1-4267-B35B-B40B5D3566A8}"/>
              </a:ext>
            </a:extLst>
          </p:cNvPr>
          <p:cNvSpPr txBox="1"/>
          <p:nvPr/>
        </p:nvSpPr>
        <p:spPr>
          <a:xfrm>
            <a:off x="892906" y="3343202"/>
            <a:ext cx="8452581" cy="19442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OORDBMS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모델을 가진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RDBMS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이다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객체지향 클래스를 자유롭게 정의하여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를 개발할 수 있다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.</a:t>
            </a: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사용목적은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설계의 추상화 수준을 높이는 것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제품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: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Illustra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Informix Dynamic Server, PostgreSQL, IBM DB2,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티베로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오라클 데이터베이스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78435-705E-4416-AF00-5E154933FEDF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065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5B6C4C-A34B-4081-9CD5-A3B41ED8D264}"/>
              </a:ext>
            </a:extLst>
          </p:cNvPr>
          <p:cNvCxnSpPr>
            <a:cxnSpLocks/>
          </p:cNvCxnSpPr>
          <p:nvPr/>
        </p:nvCxnSpPr>
        <p:spPr>
          <a:xfrm>
            <a:off x="200025" y="620713"/>
            <a:ext cx="81915" cy="0"/>
          </a:xfrm>
          <a:prstGeom prst="line">
            <a:avLst/>
          </a:prstGeom>
          <a:ln w="25400">
            <a:solidFill>
              <a:srgbClr val="DA5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01E98C-B8E4-4DE9-8567-E0481FE77F0D}"/>
              </a:ext>
            </a:extLst>
          </p:cNvPr>
          <p:cNvCxnSpPr>
            <a:cxnSpLocks/>
          </p:cNvCxnSpPr>
          <p:nvPr/>
        </p:nvCxnSpPr>
        <p:spPr>
          <a:xfrm>
            <a:off x="3643727" y="1237763"/>
            <a:ext cx="26181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3">
            <a:extLst>
              <a:ext uri="{FF2B5EF4-FFF2-40B4-BE49-F238E27FC236}">
                <a16:creationId xmlns:a16="http://schemas.microsoft.com/office/drawing/2014/main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30" y="2567565"/>
            <a:ext cx="9312082" cy="3451860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7" y="2427617"/>
            <a:ext cx="360000" cy="360000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712907" y="5307398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099887-7B47-48CC-B3B5-1A243A98B5A7}"/>
              </a:ext>
            </a:extLst>
          </p:cNvPr>
          <p:cNvSpPr txBox="1"/>
          <p:nvPr/>
        </p:nvSpPr>
        <p:spPr>
          <a:xfrm>
            <a:off x="1312585" y="818855"/>
            <a:ext cx="7265161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DBMS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BC8C0D6-FE59-4CDC-ACDA-45CC61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16632"/>
            <a:ext cx="2736751" cy="43180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2. DBMS</a:t>
            </a:r>
            <a:r>
              <a:rPr lang="ko-KR" altLang="en-US" dirty="0"/>
              <a:t>의 종류 및 특징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CCBF7-BD8E-4A2F-9222-A4013B22D7CA}"/>
              </a:ext>
            </a:extLst>
          </p:cNvPr>
          <p:cNvSpPr txBox="1"/>
          <p:nvPr/>
        </p:nvSpPr>
        <p:spPr>
          <a:xfrm>
            <a:off x="892906" y="2920610"/>
            <a:ext cx="7876517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ORDBMS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특징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07177-15C1-4267-B35B-B40B5D3566A8}"/>
              </a:ext>
            </a:extLst>
          </p:cNvPr>
          <p:cNvSpPr txBox="1"/>
          <p:nvPr/>
        </p:nvSpPr>
        <p:spPr>
          <a:xfrm>
            <a:off x="892906" y="3343202"/>
            <a:ext cx="8452581" cy="146354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사용자 정의 타입 지원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참조 타입 지원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중첩된 테이블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대단위 객체 지원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>
              <a:spcAft>
                <a:spcPts val="300"/>
              </a:spcAft>
              <a:buSzPct val="80000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-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테이블 사이의 상속 관계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F775E-8DF7-4BB4-88D1-74E6865581EA}"/>
              </a:ext>
            </a:extLst>
          </p:cNvPr>
          <p:cNvSpPr txBox="1"/>
          <p:nvPr/>
        </p:nvSpPr>
        <p:spPr>
          <a:xfrm>
            <a:off x="1312585" y="1375386"/>
            <a:ext cx="7265161" cy="2242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80000"/>
            </a:pP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데이터베이스 관리 시스템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569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7324</TotalTime>
  <Words>1165</Words>
  <Application>Microsoft Office PowerPoint</Application>
  <PresentationFormat>A4 용지(210x297mm)</PresentationFormat>
  <Paragraphs>246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 1. 데이터베이스란?</vt:lpstr>
      <vt:lpstr> 2. DBMS의 종류 및 특징</vt:lpstr>
      <vt:lpstr> 2. DBMS의 종류 및 특징</vt:lpstr>
      <vt:lpstr> 2. DBMS의 종류 및 특징</vt:lpstr>
      <vt:lpstr> 2. DBMS의 종류</vt:lpstr>
      <vt:lpstr> 2. DBMS의 종류 및 특징</vt:lpstr>
      <vt:lpstr> 2. DBMS의 종류 및 특징</vt:lpstr>
      <vt:lpstr> 2. DBMS의 종류 및 특징</vt:lpstr>
      <vt:lpstr> 2. DBMS의 종류 및 특징</vt:lpstr>
      <vt:lpstr> 2. DBMS의 종류 및 특징</vt:lpstr>
      <vt:lpstr> 2. DBMS의 종류 및 특징</vt:lpstr>
      <vt:lpstr> 2. DBMS의 종류 및 특징</vt:lpstr>
      <vt:lpstr> 3. SQL</vt:lpstr>
      <vt:lpstr> 3. SQL</vt:lpstr>
      <vt:lpstr> 3. SQL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siuser</dc:creator>
  <cp:lastModifiedBy>[학부생]이성호</cp:lastModifiedBy>
  <cp:revision>1601</cp:revision>
  <cp:lastPrinted>2018-10-01T08:18:26Z</cp:lastPrinted>
  <dcterms:created xsi:type="dcterms:W3CDTF">2018-09-20T04:59:45Z</dcterms:created>
  <dcterms:modified xsi:type="dcterms:W3CDTF">2021-09-13T05:01:32Z</dcterms:modified>
</cp:coreProperties>
</file>