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5" r:id="rId4"/>
    <p:sldId id="299" r:id="rId5"/>
    <p:sldId id="300" r:id="rId6"/>
    <p:sldId id="301" r:id="rId7"/>
    <p:sldId id="302" r:id="rId8"/>
    <p:sldId id="304" r:id="rId9"/>
    <p:sldId id="305" r:id="rId10"/>
    <p:sldId id="306" r:id="rId11"/>
    <p:sldId id="297" r:id="rId12"/>
    <p:sldId id="307" r:id="rId13"/>
    <p:sldId id="308" r:id="rId14"/>
    <p:sldId id="312" r:id="rId15"/>
    <p:sldId id="313" r:id="rId16"/>
    <p:sldId id="315" r:id="rId17"/>
    <p:sldId id="316" r:id="rId18"/>
    <p:sldId id="317" r:id="rId19"/>
    <p:sldId id="311" r:id="rId20"/>
    <p:sldId id="310" r:id="rId21"/>
    <p:sldId id="309" r:id="rId22"/>
    <p:sldId id="25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84187-2094-2398-C67F-712A3A177ABA}" v="1400" dt="2021-09-03T02:45:58.950"/>
    <p1510:client id="{069DB82F-F4B6-D340-676F-742B850EDE4F}" v="5" dt="2021-09-13T00:29:29.592"/>
    <p1510:client id="{1E14DC00-4AA5-4D20-BBBF-07B05CB565FD}" v="311" dt="2021-09-03T01:12:43.819"/>
    <p1510:client id="{2C8206C9-AB25-F019-F6F6-9E6DA796C29E}" v="4586" dt="2021-09-13T00:28:06.892"/>
    <p1510:client id="{DE71E826-ED7D-BEFE-589B-EA69024E109D}" v="630" dt="2021-09-12T19:07:33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90523-EAC7-4ED2-B6C6-765E40736B1F}" type="datetimeFigureOut">
              <a:rPr lang="en-US" altLang="ko-KR"/>
              <a:t>9/12/2021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BE283-1DCE-4968-8ABE-F365B976441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6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1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53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22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54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80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7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53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9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8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56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3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4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5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43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4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5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F22E7-84F7-4EC8-BC2E-985459C0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A1A69-0B54-41AA-907D-B85CA9BA6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8C5E1-09D0-49CD-8213-2296FB3E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C1E3D-A190-4808-B14E-3874A543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7CE69-F6B3-410D-B659-EE106071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1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CD06-C027-4027-8502-DE051ECD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6B0FD-C49A-4A9F-A66C-4EC2077F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3886-E5ED-48CA-B52D-A5175C63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E15CF-C59F-4884-9891-9444149B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9A876-FA13-4826-AFF2-0B64E98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BD597-2D07-4048-8E19-72C90F08B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820D6-DDF7-434E-A0EB-981D825C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3043D-E44F-46F7-A0CB-AD216ABD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8ACD4-B94B-4CE2-B282-7D9F0528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72E76-88FC-4933-86AD-23E675A1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999A7-4196-49DE-9CA1-25114050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62B2D-11FC-42C4-82F4-95551B08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06378-B482-487A-9959-DB872A6A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71DE9-E0CF-427F-A6FE-D5EED472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1E4F1-0DC7-4F34-866A-A8775A47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5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7714-740E-4530-B106-D4A822C5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C2775-13A4-4B96-8645-62B5911A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2D337-8263-4B99-AB85-CA895C23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A65D5-A52C-4D20-9CB9-32CD0206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6FAA0-FBCC-4ABE-9833-0B2218F0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9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1080B-BA6D-49F6-BF46-F135B902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16DF7-8EFA-4255-8567-6258FF94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3C5EB-CDD2-4102-BC94-C8EF069FE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70668-F095-46D5-9E7E-6EF922BB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EACDD-5358-40A8-9DD9-50DE12C7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C4168-7FF6-4D04-A960-D8A35D45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19949-0145-4222-B0AD-55CEC02F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4CC60-0BA2-4C52-AD30-B3E9166C2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FCAE98-3DCC-4C28-810F-4175E85F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B8B76-ABA0-4EF4-9A74-A05D4AB4F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09C38-D4F8-4B55-8DC3-97890A00A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30AEE-46ED-4563-A142-F69D89B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C1F941-E144-4BC8-9A11-632C5F53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5C728D-04B9-4A61-BC5E-55361BDF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89E47-E39B-4349-9001-A288237A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4EC80A-CAF9-48FF-9792-D3DC6A21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B8610-76F5-4ECA-A11B-1440FB98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672C6A-60C7-45E8-A153-70E28FFC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1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A9F026-C869-43AC-9692-A78511A8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19C8BD-2F98-4B57-B13B-DD7268AA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1AEB7-DE63-4EBB-8501-75FB7C54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3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CC18-6E8A-4BDA-9A67-9A0DCEF9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AD6A8-BEAD-4F64-B45A-943E18F42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C351DA-E810-40F6-9C67-91CE768A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8F6F4-D344-42B6-ADAD-C6D38E5D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34FAA-8249-4C7F-9150-F547DC7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FB0D4-296C-43CF-8837-6D5B485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0059-EDD8-40EA-A062-A42B0EAB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AD9C8E-D9CE-4184-94DF-21CF232C8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4B3BF-93AE-48FC-A120-440BA3D60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0827D-8E5F-40F3-8F11-F8B1560C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ADD8D-3BA2-4A75-83FF-DD33C0D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7F25E-DA24-45D4-A787-649A989D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7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3BB841-58DF-4ABB-ACFB-48914265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FCC3C-4468-4B9A-84B6-AD9C35A3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7E503-4569-4E10-9001-0937E0FB0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D50D-92C4-47E2-9830-35BDDBDB8E6D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3511A-1C96-47E2-8B80-5E9C6B63D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03E06-0B9B-4A47-A9FC-83F595954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4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BD9D49-5143-4AC6-A242-6EC7A9609814}"/>
              </a:ext>
            </a:extLst>
          </p:cNvPr>
          <p:cNvGrpSpPr/>
          <p:nvPr/>
        </p:nvGrpSpPr>
        <p:grpSpPr>
          <a:xfrm>
            <a:off x="3790950" y="2700079"/>
            <a:ext cx="4610100" cy="1457842"/>
            <a:chOff x="3984307" y="2867025"/>
            <a:chExt cx="4223386" cy="1123950"/>
          </a:xfrm>
        </p:grpSpPr>
        <p:sp>
          <p:nvSpPr>
            <p:cNvPr id="4" name="왼쪽 대괄호 3">
              <a:extLst>
                <a:ext uri="{FF2B5EF4-FFF2-40B4-BE49-F238E27FC236}">
                  <a16:creationId xmlns:a16="http://schemas.microsoft.com/office/drawing/2014/main" id="{A92B3DAE-1F2B-47ED-A4A0-733EA281E0BA}"/>
                </a:ext>
              </a:extLst>
            </p:cNvPr>
            <p:cNvSpPr/>
            <p:nvPr/>
          </p:nvSpPr>
          <p:spPr>
            <a:xfrm>
              <a:off x="3984307" y="2867025"/>
              <a:ext cx="194087" cy="1123950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0B43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왼쪽 대괄호 17">
              <a:extLst>
                <a:ext uri="{FF2B5EF4-FFF2-40B4-BE49-F238E27FC236}">
                  <a16:creationId xmlns:a16="http://schemas.microsoft.com/office/drawing/2014/main" id="{C4707D20-808E-4364-8AF3-351243D72ED7}"/>
                </a:ext>
              </a:extLst>
            </p:cNvPr>
            <p:cNvSpPr/>
            <p:nvPr/>
          </p:nvSpPr>
          <p:spPr>
            <a:xfrm flipH="1">
              <a:off x="8013606" y="2867025"/>
              <a:ext cx="194087" cy="1123950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0B43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59658C-3BC6-4529-BF1D-1FBD425F05F2}"/>
              </a:ext>
            </a:extLst>
          </p:cNvPr>
          <p:cNvSpPr txBox="1"/>
          <p:nvPr/>
        </p:nvSpPr>
        <p:spPr>
          <a:xfrm>
            <a:off x="4083922" y="2700079"/>
            <a:ext cx="4024179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4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spc="-4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2400" spc="-4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/>
              </a:rPr>
              <a:t>종류와</a:t>
            </a:r>
            <a:r>
              <a:rPr lang="en-US" altLang="ko-KR" sz="2400" spc="-4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2400" spc="-4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/>
              </a:rPr>
              <a:t>장단점</a:t>
            </a:r>
            <a:endParaRPr lang="en-US" altLang="ko-KR" sz="2400" spc="-4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8718A-D98F-4B07-B9D5-4E09DB5DD7A4}"/>
              </a:ext>
            </a:extLst>
          </p:cNvPr>
          <p:cNvSpPr txBox="1"/>
          <p:nvPr/>
        </p:nvSpPr>
        <p:spPr>
          <a:xfrm>
            <a:off x="4782666" y="3249965"/>
            <a:ext cx="2626681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4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유현수</a:t>
            </a:r>
            <a:r>
              <a:rPr lang="en-US" altLang="ko-KR" sz="16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윤지훈</a:t>
            </a:r>
            <a:r>
              <a:rPr lang="en-US" altLang="ko-KR" sz="16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4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이윤건</a:t>
            </a:r>
            <a:r>
              <a:rPr lang="en-US" altLang="ko-KR" sz="16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4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장원혁</a:t>
            </a:r>
            <a:endParaRPr lang="ko-KR" altLang="en-US" sz="1600" spc="-4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A5A8AE-C3A4-497C-8D75-EE47300D541E}"/>
              </a:ext>
            </a:extLst>
          </p:cNvPr>
          <p:cNvSpPr/>
          <p:nvPr/>
        </p:nvSpPr>
        <p:spPr>
          <a:xfrm>
            <a:off x="5510213" y="3760126"/>
            <a:ext cx="1171574" cy="310834"/>
          </a:xfrm>
          <a:prstGeom prst="roundRect">
            <a:avLst>
              <a:gd name="adj" fmla="val 50000"/>
            </a:avLst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6F8EE-0877-415D-8D45-96311AF83F74}"/>
              </a:ext>
            </a:extLst>
          </p:cNvPr>
          <p:cNvSpPr txBox="1"/>
          <p:nvPr/>
        </p:nvSpPr>
        <p:spPr>
          <a:xfrm>
            <a:off x="5890977" y="3754572"/>
            <a:ext cx="410049" cy="301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2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39416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697762" y="963555"/>
            <a:ext cx="479650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DBMS(</a:t>
            </a:r>
            <a:r>
              <a:rPr lang="en-US" altLang="ko-KR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데이터베이스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관리시스템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</a:t>
            </a:r>
            <a:endParaRPr 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2318408" y="1585199"/>
            <a:ext cx="7555274" cy="10214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DataBase</a:t>
            </a:r>
            <a:r>
              <a:rPr 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MangementSystem</a:t>
            </a:r>
            <a:endParaRPr lang="en-US" sz="12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algn="ctr">
              <a:lnSpc>
                <a:spcPct val="140000"/>
              </a:lnSpc>
            </a:pPr>
            <a:endParaRPr lang="en-US" altLang="ko-KR" sz="120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40000"/>
              </a:lnSpc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/>
              </a:rPr>
              <a:t>데이터를 관리하고 응용 프로그램들이 데이터베이스를 공유하고 사용할 수 있는 환경을 제공하는 시스템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2747B-58D2-4523-B332-1DD52AE1111F}"/>
              </a:ext>
            </a:extLst>
          </p:cNvPr>
          <p:cNvSpPr txBox="1"/>
          <p:nvPr/>
        </p:nvSpPr>
        <p:spPr>
          <a:xfrm>
            <a:off x="3474569" y="3208332"/>
            <a:ext cx="4474302" cy="159691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  ORDBMS (객체 관계형 데이터베이스)</a:t>
            </a:r>
            <a:endParaRPr lang="ko-KR" altLang="en-US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b="1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  </a:t>
            </a:r>
            <a:r>
              <a:rPr lang="ko-KR" altLang="en-US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NoSql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 (비관계형 데이터베이스)</a:t>
            </a:r>
          </a:p>
        </p:txBody>
      </p:sp>
    </p:spTree>
    <p:extLst>
      <p:ext uri="{BB962C8B-B14F-4D97-AF65-F5344CB8AC3E}">
        <p14:creationId xmlns:p14="http://schemas.microsoft.com/office/powerpoint/2010/main" val="226314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368344" y="963555"/>
            <a:ext cx="5455341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객체 관계형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</a:t>
            </a:r>
            <a:r>
              <a:rPr lang="en-US" altLang="ko-KR" sz="2400" b="1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(ORDBMS)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53976" y="442641"/>
            <a:ext cx="284052" cy="3254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1. ORDBMS 등장 배경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E1703-DAF4-46ED-8086-F5DF4BED6E27}"/>
              </a:ext>
            </a:extLst>
          </p:cNvPr>
          <p:cNvSpPr txBox="1"/>
          <p:nvPr/>
        </p:nvSpPr>
        <p:spPr>
          <a:xfrm>
            <a:off x="1824476" y="3392482"/>
            <a:ext cx="9023624" cy="120911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단순한 자료형 저장을 넘어 사진이나 동영상등의 다양한 형태 자료형 저장의 필요성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객체지향(c++, JAVA)의 발전으로 객체지향 데이터의 출현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1585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368344" y="963555"/>
            <a:ext cx="5455341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객체 관계형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</a:t>
            </a:r>
            <a:r>
              <a:rPr lang="en-US" altLang="ko-KR" sz="2400" b="1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(ORDBMS)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53976" y="442641"/>
            <a:ext cx="284052" cy="3254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2. ORDBMS 개념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5577FBD5-B393-465C-B173-D427B00A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186" y="2099778"/>
            <a:ext cx="4657271" cy="4309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D99CB-44CA-483D-AE51-F5D07A55BB66}"/>
              </a:ext>
            </a:extLst>
          </p:cNvPr>
          <p:cNvSpPr txBox="1"/>
          <p:nvPr/>
        </p:nvSpPr>
        <p:spPr>
          <a:xfrm>
            <a:off x="726833" y="2095268"/>
            <a:ext cx="5277124" cy="3148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관계형 데이터베이스: 키(key)와 값(value) 들의 간단한 관계를 테이블화 시킨 데이터베이스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객체지향형 데이터베이스: 정보를 객체의 형태로 표현하는 데이터로 저장하는 데이터베이스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객체 관계형 데이터베이스 : 위의 두 개념의 장점을 합쳐서 만든 데이터베이스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40164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368344" y="963555"/>
            <a:ext cx="5455341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객체 관계형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</a:t>
            </a:r>
            <a:r>
              <a:rPr lang="en-US" altLang="ko-KR" sz="2400" b="1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(ORDBMS)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3. ORDBMS 장,단점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E1703-DAF4-46ED-8086-F5DF4BED6E27}"/>
              </a:ext>
            </a:extLst>
          </p:cNvPr>
          <p:cNvSpPr txBox="1"/>
          <p:nvPr/>
        </p:nvSpPr>
        <p:spPr>
          <a:xfrm>
            <a:off x="2178262" y="2693982"/>
            <a:ext cx="6657592" cy="19847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스키마가 변경되지 않기 때문에 안정적이다.</a:t>
            </a:r>
            <a:endParaRPr lang="en-US" altLang="ko-KR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데이터중복이 없고 일관성이 있어 구조가 명확하다.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SQL을 사용하여 데이터를 조회, 추가, 수정, 삭제하기 편하다.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E72CD-C280-4280-A442-F88817601116}"/>
              </a:ext>
            </a:extLst>
          </p:cNvPr>
          <p:cNvSpPr txBox="1"/>
          <p:nvPr/>
        </p:nvSpPr>
        <p:spPr>
          <a:xfrm>
            <a:off x="1640550" y="2261927"/>
            <a:ext cx="771889" cy="4335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6935-AB7D-42FC-8B16-348BC087BB29}"/>
              </a:ext>
            </a:extLst>
          </p:cNvPr>
          <p:cNvSpPr txBox="1"/>
          <p:nvPr/>
        </p:nvSpPr>
        <p:spPr>
          <a:xfrm>
            <a:off x="2169190" y="5233981"/>
            <a:ext cx="7920758" cy="120911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다수의 스키마에서 필요한 정보를 가져올 시 성능저하가 발생할 수 있다.</a:t>
            </a: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스키마 재설계 및 비정형데이터 입력에 많은시간 소요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A02D7-9448-4CAC-AA93-0A6D5286432E}"/>
              </a:ext>
            </a:extLst>
          </p:cNvPr>
          <p:cNvSpPr txBox="1"/>
          <p:nvPr/>
        </p:nvSpPr>
        <p:spPr>
          <a:xfrm>
            <a:off x="1631478" y="4801926"/>
            <a:ext cx="771889" cy="4335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단점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836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368344" y="963555"/>
            <a:ext cx="5455341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객체 관계형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</a:t>
            </a:r>
            <a:r>
              <a:rPr lang="en-US" altLang="ko-KR" sz="2400" b="1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(ORDBMS)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4. SQL(Structured Query Language)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6935-AB7D-42FC-8B16-348BC087BB29}"/>
              </a:ext>
            </a:extLst>
          </p:cNvPr>
          <p:cNvSpPr txBox="1"/>
          <p:nvPr/>
        </p:nvSpPr>
        <p:spPr>
          <a:xfrm>
            <a:off x="2132904" y="2494410"/>
            <a:ext cx="8138766" cy="120911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관계형DB에 저장되어 있는 데이터를 조작하고 수신하기 위해 고안된 언어.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BCD71476-2B3D-44A2-AA04-FD1D70DE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85" y="3095528"/>
            <a:ext cx="7460342" cy="34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368344" y="963555"/>
            <a:ext cx="5455341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객체 관계형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</a:t>
            </a:r>
            <a:r>
              <a:rPr lang="en-US" altLang="ko-KR" sz="2400" b="1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(ORDBMS)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5. DDL(Data Definition Language)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6935-AB7D-42FC-8B16-348BC087BB29}"/>
              </a:ext>
            </a:extLst>
          </p:cNvPr>
          <p:cNvSpPr txBox="1"/>
          <p:nvPr/>
        </p:nvSpPr>
        <p:spPr>
          <a:xfrm>
            <a:off x="2132904" y="2494410"/>
            <a:ext cx="5533887" cy="4335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스키마를 정의하거나 DB구조를 변경하는데 사용 </a:t>
            </a:r>
            <a:endParaRPr lang="ko-KR" altLang="en-US"/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AC4D762-7A5E-40C3-925A-4824FAB9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685" y="3295623"/>
            <a:ext cx="7523842" cy="25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8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368344" y="963555"/>
            <a:ext cx="5455341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객체 관계형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</a:t>
            </a:r>
            <a:r>
              <a:rPr lang="en-US" altLang="ko-KR" sz="2400" b="1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(ORDBMS)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6. DML(Data Manipulation Language)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6935-AB7D-42FC-8B16-348BC087BB29}"/>
              </a:ext>
            </a:extLst>
          </p:cNvPr>
          <p:cNvSpPr txBox="1"/>
          <p:nvPr/>
        </p:nvSpPr>
        <p:spPr>
          <a:xfrm>
            <a:off x="2187333" y="3455981"/>
            <a:ext cx="4124636" cy="15969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DB테이블 내의 데이터를 </a:t>
            </a:r>
            <a:br>
              <a:rPr lang="en-US" altLang="ko-KR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</a:b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관리하는데 사용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오류가 나면 롤백이 가능하다.</a:t>
            </a: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7674D8-3FC5-4123-BBFA-A7682064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186" y="2405028"/>
            <a:ext cx="4611914" cy="40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368344" y="963555"/>
            <a:ext cx="5455341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객체 관계형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</a:t>
            </a:r>
            <a:r>
              <a:rPr lang="en-US" altLang="ko-KR" sz="2400" b="1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(ORDBMS)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7. DCL(Data Control Language)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6935-AB7D-42FC-8B16-348BC087BB29}"/>
              </a:ext>
            </a:extLst>
          </p:cNvPr>
          <p:cNvSpPr txBox="1"/>
          <p:nvPr/>
        </p:nvSpPr>
        <p:spPr>
          <a:xfrm>
            <a:off x="2132904" y="2494410"/>
            <a:ext cx="3507692" cy="4335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DB에 권한 부여를 할 떄 사용.</a:t>
            </a:r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955B22F-B8F4-41DF-B691-2E0E3595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614" y="3430968"/>
            <a:ext cx="7478485" cy="10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368344" y="963555"/>
            <a:ext cx="5455341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객체 관계형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</a:t>
            </a:r>
            <a:r>
              <a:rPr lang="en-US" altLang="ko-KR" sz="2400" b="1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(ORDBMS)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8. TCL(Transaction Control Language)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6935-AB7D-42FC-8B16-348BC087BB29}"/>
              </a:ext>
            </a:extLst>
          </p:cNvPr>
          <p:cNvSpPr txBox="1"/>
          <p:nvPr/>
        </p:nvSpPr>
        <p:spPr>
          <a:xfrm>
            <a:off x="2132904" y="2494410"/>
            <a:ext cx="7414209" cy="4335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데이터의 보안, 무결성, 회복, 병행 수행제어 등을 정의하는데 사용</a:t>
            </a:r>
            <a:endParaRPr lang="ko-KR" altLang="en-US"/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7FB48BD-5202-4D01-B600-C0B53209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14" y="3249561"/>
            <a:ext cx="6652985" cy="27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1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725814" y="963555"/>
            <a:ext cx="4740401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비관계형 </a:t>
            </a:r>
            <a:r>
              <a:rPr lang="en-US" altLang="ko-KR" sz="2400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r>
              <a:rPr lang="en-US" altLang="ko-KR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 (NoSQL)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53976" y="442641"/>
            <a:ext cx="284052" cy="3254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1. NoSql 등장 배경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E1703-DAF4-46ED-8086-F5DF4BED6E27}"/>
              </a:ext>
            </a:extLst>
          </p:cNvPr>
          <p:cNvSpPr txBox="1"/>
          <p:nvPr/>
        </p:nvSpPr>
        <p:spPr>
          <a:xfrm>
            <a:off x="1824476" y="3392482"/>
            <a:ext cx="8616461" cy="120911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넘쳐나는 정보를 효율적으로 저장할 수 있다.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기존의 SQL 보다 조회가 간편해 분산형 컴퓨팅, 클라우드를 처리하기 유리하다.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38722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36F52F-C103-4867-B8D9-A787397ACB4F}"/>
              </a:ext>
            </a:extLst>
          </p:cNvPr>
          <p:cNvSpPr/>
          <p:nvPr/>
        </p:nvSpPr>
        <p:spPr>
          <a:xfrm>
            <a:off x="8171229" y="1276368"/>
            <a:ext cx="679996" cy="679996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AACAF-4B02-470E-BDEB-CF22B68F3B3E}"/>
              </a:ext>
            </a:extLst>
          </p:cNvPr>
          <p:cNvSpPr txBox="1"/>
          <p:nvPr/>
        </p:nvSpPr>
        <p:spPr>
          <a:xfrm>
            <a:off x="8151191" y="1440225"/>
            <a:ext cx="720069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1400" spc="-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07D0BC-53C4-403C-9E13-9FBC234D7987}"/>
              </a:ext>
            </a:extLst>
          </p:cNvPr>
          <p:cNvCxnSpPr>
            <a:cxnSpLocks/>
          </p:cNvCxnSpPr>
          <p:nvPr/>
        </p:nvCxnSpPr>
        <p:spPr>
          <a:xfrm>
            <a:off x="8511226" y="2147582"/>
            <a:ext cx="0" cy="4710418"/>
          </a:xfrm>
          <a:prstGeom prst="line">
            <a:avLst/>
          </a:prstGeom>
          <a:ln w="12700">
            <a:solidFill>
              <a:srgbClr val="0B43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318D24-5C47-42B0-BA6C-B327D324B648}"/>
              </a:ext>
            </a:extLst>
          </p:cNvPr>
          <p:cNvSpPr txBox="1"/>
          <p:nvPr/>
        </p:nvSpPr>
        <p:spPr>
          <a:xfrm>
            <a:off x="9013249" y="4820256"/>
            <a:ext cx="2298386" cy="2754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03. NoSQL(</a:t>
            </a:r>
            <a:r>
              <a:rPr lang="en-US" altLang="ko-KR" sz="1100" spc="-4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비관계형</a:t>
            </a:r>
            <a:r>
              <a:rPr lang="en-US" altLang="ko-KR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 </a:t>
            </a:r>
            <a:r>
              <a:rPr lang="en-US" altLang="ko-KR" sz="1100" spc="-4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데이터베이스</a:t>
            </a:r>
            <a:r>
              <a:rPr lang="en-US" altLang="ko-KR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)</a:t>
            </a:r>
            <a:endParaRPr lang="ko-KR" altLang="en-US" sz="1100" spc="-4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A294E-6453-46F7-89EC-271855071CBF}"/>
              </a:ext>
            </a:extLst>
          </p:cNvPr>
          <p:cNvSpPr txBox="1"/>
          <p:nvPr/>
        </p:nvSpPr>
        <p:spPr>
          <a:xfrm>
            <a:off x="9013249" y="3614309"/>
            <a:ext cx="2296783" cy="2754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02. ORDBMS(</a:t>
            </a:r>
            <a:r>
              <a:rPr lang="en-US" altLang="ko-KR" sz="1100" spc="-4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관계형</a:t>
            </a:r>
            <a:r>
              <a:rPr lang="en-US" altLang="ko-KR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 </a:t>
            </a:r>
            <a:r>
              <a:rPr lang="en-US" altLang="ko-KR" sz="1100" spc="-4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데이터베이스</a:t>
            </a:r>
            <a:r>
              <a:rPr lang="en-US" altLang="ko-KR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)</a:t>
            </a:r>
            <a:endParaRPr lang="ko-KR" altLang="en-US" sz="1100" spc="-4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AFEEE-524D-43AA-A639-0E55EADFBFB1}"/>
              </a:ext>
            </a:extLst>
          </p:cNvPr>
          <p:cNvSpPr txBox="1"/>
          <p:nvPr/>
        </p:nvSpPr>
        <p:spPr>
          <a:xfrm>
            <a:off x="9013249" y="2408362"/>
            <a:ext cx="1213794" cy="2754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01. </a:t>
            </a:r>
            <a:r>
              <a:rPr lang="en-US" altLang="ko-KR" sz="1100" spc="-4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데이터베이스</a:t>
            </a:r>
            <a:endParaRPr lang="ko-KR" altLang="en-US" sz="1100" spc="-4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52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741844" y="963555"/>
            <a:ext cx="4708340" cy="8611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비관계형 데이터베이스 (NoSQL)</a:t>
            </a:r>
            <a:endParaRPr lang="en-US" sz="240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altLang="ko-KR" sz="24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Bol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53976" y="442641"/>
            <a:ext cx="284052" cy="3254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/>
              </a:rPr>
              <a:t>3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2. NoSQL 개념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D99CB-44CA-483D-AE51-F5D07A55BB66}"/>
              </a:ext>
            </a:extLst>
          </p:cNvPr>
          <p:cNvSpPr txBox="1"/>
          <p:nvPr/>
        </p:nvSpPr>
        <p:spPr>
          <a:xfrm>
            <a:off x="726833" y="2095268"/>
            <a:ext cx="5277124" cy="35359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Key-Value 형태로 저장되는 데이터베이스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Value 값에 어떤것이 들어가냐에 따라서 4가지의 종류의 NoSQL이 있음.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Document : JSON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Column Family : Column</a:t>
            </a: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Key-Value : Value</a:t>
            </a:r>
            <a:endParaRPr lang="ko-KR">
              <a:solidFill>
                <a:srgbClr val="000000"/>
              </a:solidFill>
              <a:latin typeface="맑은 고딕"/>
              <a:ea typeface="맑은 고딕" panose="020B0503020000020004" pitchFamily="34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맑은 고딕"/>
                <a:ea typeface="나눔스퀘어"/>
              </a:rPr>
              <a:t> Graph : Node &lt;-&gt; Node</a:t>
            </a:r>
            <a:endParaRPr lang="en-US" altLang="ko-KR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Malgun Gothic"/>
              <a:ea typeface="Malgun Gothic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093B91F-57FA-4431-B779-BD965521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043" y="2053823"/>
            <a:ext cx="4630057" cy="1643640"/>
          </a:xfrm>
          <a:prstGeom prst="rect">
            <a:avLst/>
          </a:prstGeom>
        </p:spPr>
      </p:pic>
      <p:pic>
        <p:nvPicPr>
          <p:cNvPr id="5" name="그림 8">
            <a:extLst>
              <a:ext uri="{FF2B5EF4-FFF2-40B4-BE49-F238E27FC236}">
                <a16:creationId xmlns:a16="http://schemas.microsoft.com/office/drawing/2014/main" id="{76AB5CF5-B502-41DB-A516-3BF96F1F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21" y="3772354"/>
            <a:ext cx="2705100" cy="272415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C0884C80-B8AD-4C24-B5A6-3F7419AD6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043" y="3969053"/>
            <a:ext cx="2743200" cy="19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0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741844" y="963555"/>
            <a:ext cx="4708340" cy="13043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비관계형 데이터베이스 (NoSQL)</a:t>
            </a:r>
            <a:endParaRPr lang="en-US" sz="240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sz="2400" dirty="0">
              <a:ln>
                <a:solidFill>
                  <a:srgbClr val="4472C4"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altLang="ko-KR" sz="2400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Bol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53976" y="442641"/>
            <a:ext cx="284052" cy="3254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en-US" altLang="ko-KR" sz="1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4F962-5221-4796-9728-1BE20625EE8F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3. NoSQL 장,단점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E1703-DAF4-46ED-8086-F5DF4BED6E27}"/>
              </a:ext>
            </a:extLst>
          </p:cNvPr>
          <p:cNvSpPr txBox="1"/>
          <p:nvPr/>
        </p:nvSpPr>
        <p:spPr>
          <a:xfrm>
            <a:off x="2178262" y="2693982"/>
            <a:ext cx="7592143" cy="19847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자유로운 데이터 구조를 가질 수 있고, 새로운 필드를 추가할 수 있다.</a:t>
            </a:r>
            <a:endParaRPr lang="en-US" altLang="ko-KR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데이터 분산이 용이해 속도가 빠르다.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Scale-up 및 Scale-out의 비용이 적게든다.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E72CD-C280-4280-A442-F88817601116}"/>
              </a:ext>
            </a:extLst>
          </p:cNvPr>
          <p:cNvSpPr txBox="1"/>
          <p:nvPr/>
        </p:nvSpPr>
        <p:spPr>
          <a:xfrm>
            <a:off x="1640550" y="2261927"/>
            <a:ext cx="771889" cy="4335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장점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6935-AB7D-42FC-8B16-348BC087BB29}"/>
              </a:ext>
            </a:extLst>
          </p:cNvPr>
          <p:cNvSpPr txBox="1"/>
          <p:nvPr/>
        </p:nvSpPr>
        <p:spPr>
          <a:xfrm>
            <a:off x="2151047" y="5306553"/>
            <a:ext cx="7825860" cy="120911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중복처리를 하기 위해서 모든 데이터를 확인해야한다. Update가 느리다.</a:t>
            </a: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빠른 처리를 위해서 비교적 보안이 약하다.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A02D7-9448-4CAC-AA93-0A6D5286432E}"/>
              </a:ext>
            </a:extLst>
          </p:cNvPr>
          <p:cNvSpPr txBox="1"/>
          <p:nvPr/>
        </p:nvSpPr>
        <p:spPr>
          <a:xfrm>
            <a:off x="1613335" y="4874498"/>
            <a:ext cx="771889" cy="4335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b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단점</a:t>
            </a:r>
            <a:endParaRPr lang="en-US" altLang="ko-KR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63707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59658C-3BC6-4529-BF1D-1FBD425F05F2}"/>
              </a:ext>
            </a:extLst>
          </p:cNvPr>
          <p:cNvSpPr txBox="1"/>
          <p:nvPr/>
        </p:nvSpPr>
        <p:spPr>
          <a:xfrm>
            <a:off x="5296938" y="3174026"/>
            <a:ext cx="1598131" cy="50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endParaRPr lang="ko-KR" altLang="en-US" sz="2400" spc="-4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0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5080348" y="963555"/>
            <a:ext cx="2031325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endParaRPr lang="en-US" altLang="ko-KR" sz="2400" b="1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1.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데이터베이스</a:t>
            </a: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등장배경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65DF9-06B9-4C5E-A496-738DAFD6C5F8}"/>
              </a:ext>
            </a:extLst>
          </p:cNvPr>
          <p:cNvSpPr txBox="1"/>
          <p:nvPr/>
        </p:nvSpPr>
        <p:spPr>
          <a:xfrm>
            <a:off x="1779119" y="2312982"/>
            <a:ext cx="1757212" cy="821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나눔스퀘어"/>
              </a:rPr>
              <a:t> </a:t>
            </a: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파일 시스템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BBAA1-984F-4997-A09D-F5AB7A86A02F}"/>
              </a:ext>
            </a:extLst>
          </p:cNvPr>
          <p:cNvSpPr/>
          <p:nvPr/>
        </p:nvSpPr>
        <p:spPr>
          <a:xfrm>
            <a:off x="2200729" y="2944586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D0F43-B040-48F6-8DE8-B8E257EA2B76}"/>
              </a:ext>
            </a:extLst>
          </p:cNvPr>
          <p:cNvSpPr/>
          <p:nvPr/>
        </p:nvSpPr>
        <p:spPr>
          <a:xfrm>
            <a:off x="8577942" y="2944585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F7635-F3E5-40DC-B30A-54D5AF403223}"/>
              </a:ext>
            </a:extLst>
          </p:cNvPr>
          <p:cNvSpPr/>
          <p:nvPr/>
        </p:nvSpPr>
        <p:spPr>
          <a:xfrm>
            <a:off x="5384798" y="2944584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2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5C8D3057-06C3-459B-AD02-8F466934A6F0}"/>
              </a:ext>
            </a:extLst>
          </p:cNvPr>
          <p:cNvSpPr/>
          <p:nvPr/>
        </p:nvSpPr>
        <p:spPr>
          <a:xfrm>
            <a:off x="2271031" y="5667083"/>
            <a:ext cx="1288142" cy="734786"/>
          </a:xfrm>
          <a:prstGeom prst="ca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파일시스템1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82F2103B-50DB-4ED1-9242-017665B4B285}"/>
              </a:ext>
            </a:extLst>
          </p:cNvPr>
          <p:cNvSpPr/>
          <p:nvPr/>
        </p:nvSpPr>
        <p:spPr>
          <a:xfrm>
            <a:off x="5446030" y="5667082"/>
            <a:ext cx="1288142" cy="734786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파일시스템2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6944EB67-27E3-4696-B16B-F004584B9BF8}"/>
              </a:ext>
            </a:extLst>
          </p:cNvPr>
          <p:cNvSpPr/>
          <p:nvPr/>
        </p:nvSpPr>
        <p:spPr>
          <a:xfrm>
            <a:off x="8648245" y="5667082"/>
            <a:ext cx="1288142" cy="73478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파일시스템3</a:t>
            </a: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4020D1C2-03B9-4628-A271-ADED3B68557E}"/>
              </a:ext>
            </a:extLst>
          </p:cNvPr>
          <p:cNvSpPr/>
          <p:nvPr/>
        </p:nvSpPr>
        <p:spPr>
          <a:xfrm>
            <a:off x="2674147" y="4095459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F8BBA6F9-4DE6-43E4-A04F-E3764004E4EA}"/>
              </a:ext>
            </a:extLst>
          </p:cNvPr>
          <p:cNvSpPr/>
          <p:nvPr/>
        </p:nvSpPr>
        <p:spPr>
          <a:xfrm>
            <a:off x="5858218" y="4095458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B7005086-13C5-4078-AA43-6AFBF6D7AB3F}"/>
              </a:ext>
            </a:extLst>
          </p:cNvPr>
          <p:cNvSpPr/>
          <p:nvPr/>
        </p:nvSpPr>
        <p:spPr>
          <a:xfrm>
            <a:off x="9051361" y="4095458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0C910513-832B-45B3-8F4B-06C4EDDFD663}"/>
              </a:ext>
            </a:extLst>
          </p:cNvPr>
          <p:cNvSpPr/>
          <p:nvPr/>
        </p:nvSpPr>
        <p:spPr>
          <a:xfrm rot="5400000">
            <a:off x="4361432" y="2780100"/>
            <a:ext cx="235857" cy="86178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0DC2B5A8-0427-4BA2-AF62-B3A5440CB4ED}"/>
              </a:ext>
            </a:extLst>
          </p:cNvPr>
          <p:cNvSpPr/>
          <p:nvPr/>
        </p:nvSpPr>
        <p:spPr>
          <a:xfrm rot="5400000">
            <a:off x="7609002" y="2752885"/>
            <a:ext cx="235857" cy="86178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3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5080348" y="963555"/>
            <a:ext cx="2031325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endParaRPr lang="en-US" altLang="ko-KR" sz="2400" b="1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1.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데이터베이스</a:t>
            </a: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등장배경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65DF9-06B9-4C5E-A496-738DAFD6C5F8}"/>
              </a:ext>
            </a:extLst>
          </p:cNvPr>
          <p:cNvSpPr txBox="1"/>
          <p:nvPr/>
        </p:nvSpPr>
        <p:spPr>
          <a:xfrm>
            <a:off x="1779119" y="2312982"/>
            <a:ext cx="1757212" cy="821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나눔스퀘어"/>
              </a:rPr>
              <a:t> </a:t>
            </a: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파일 시스템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BBAA1-984F-4997-A09D-F5AB7A86A02F}"/>
              </a:ext>
            </a:extLst>
          </p:cNvPr>
          <p:cNvSpPr/>
          <p:nvPr/>
        </p:nvSpPr>
        <p:spPr>
          <a:xfrm>
            <a:off x="2200729" y="2944586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D0F43-B040-48F6-8DE8-B8E257EA2B76}"/>
              </a:ext>
            </a:extLst>
          </p:cNvPr>
          <p:cNvSpPr/>
          <p:nvPr/>
        </p:nvSpPr>
        <p:spPr>
          <a:xfrm>
            <a:off x="8577942" y="2944585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F7635-F3E5-40DC-B30A-54D5AF403223}"/>
              </a:ext>
            </a:extLst>
          </p:cNvPr>
          <p:cNvSpPr/>
          <p:nvPr/>
        </p:nvSpPr>
        <p:spPr>
          <a:xfrm>
            <a:off x="5384798" y="2944584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2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5C8D3057-06C3-459B-AD02-8F466934A6F0}"/>
              </a:ext>
            </a:extLst>
          </p:cNvPr>
          <p:cNvSpPr/>
          <p:nvPr/>
        </p:nvSpPr>
        <p:spPr>
          <a:xfrm>
            <a:off x="2271031" y="5667083"/>
            <a:ext cx="1288142" cy="734786"/>
          </a:xfrm>
          <a:prstGeom prst="ca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파일시스템1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82F2103B-50DB-4ED1-9242-017665B4B285}"/>
              </a:ext>
            </a:extLst>
          </p:cNvPr>
          <p:cNvSpPr/>
          <p:nvPr/>
        </p:nvSpPr>
        <p:spPr>
          <a:xfrm>
            <a:off x="5446030" y="5667082"/>
            <a:ext cx="1288142" cy="734786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파일시스템2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6944EB67-27E3-4696-B16B-F004584B9BF8}"/>
              </a:ext>
            </a:extLst>
          </p:cNvPr>
          <p:cNvSpPr/>
          <p:nvPr/>
        </p:nvSpPr>
        <p:spPr>
          <a:xfrm>
            <a:off x="8648245" y="5667082"/>
            <a:ext cx="1288142" cy="73478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파일시스템3</a:t>
            </a: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4020D1C2-03B9-4628-A271-ADED3B68557E}"/>
              </a:ext>
            </a:extLst>
          </p:cNvPr>
          <p:cNvSpPr/>
          <p:nvPr/>
        </p:nvSpPr>
        <p:spPr>
          <a:xfrm>
            <a:off x="2674147" y="4095459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F8BBA6F9-4DE6-43E4-A04F-E3764004E4EA}"/>
              </a:ext>
            </a:extLst>
          </p:cNvPr>
          <p:cNvSpPr/>
          <p:nvPr/>
        </p:nvSpPr>
        <p:spPr>
          <a:xfrm>
            <a:off x="5858218" y="4095458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B7005086-13C5-4078-AA43-6AFBF6D7AB3F}"/>
              </a:ext>
            </a:extLst>
          </p:cNvPr>
          <p:cNvSpPr/>
          <p:nvPr/>
        </p:nvSpPr>
        <p:spPr>
          <a:xfrm>
            <a:off x="9051361" y="4095458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0C910513-832B-45B3-8F4B-06C4EDDFD663}"/>
              </a:ext>
            </a:extLst>
          </p:cNvPr>
          <p:cNvSpPr/>
          <p:nvPr/>
        </p:nvSpPr>
        <p:spPr>
          <a:xfrm rot="5400000">
            <a:off x="4361432" y="2780100"/>
            <a:ext cx="235857" cy="86178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5080348" y="963555"/>
            <a:ext cx="2031325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endParaRPr lang="en-US" altLang="ko-KR" sz="2400" b="1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1.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데이터베이스</a:t>
            </a: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등장배경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65DF9-06B9-4C5E-A496-738DAFD6C5F8}"/>
              </a:ext>
            </a:extLst>
          </p:cNvPr>
          <p:cNvSpPr txBox="1"/>
          <p:nvPr/>
        </p:nvSpPr>
        <p:spPr>
          <a:xfrm>
            <a:off x="1779119" y="2312982"/>
            <a:ext cx="1757212" cy="821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나눔스퀘어"/>
              </a:rPr>
              <a:t> </a:t>
            </a: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파일 시스템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BBAA1-984F-4997-A09D-F5AB7A86A02F}"/>
              </a:ext>
            </a:extLst>
          </p:cNvPr>
          <p:cNvSpPr/>
          <p:nvPr/>
        </p:nvSpPr>
        <p:spPr>
          <a:xfrm>
            <a:off x="2200729" y="2944586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D0F43-B040-48F6-8DE8-B8E257EA2B76}"/>
              </a:ext>
            </a:extLst>
          </p:cNvPr>
          <p:cNvSpPr/>
          <p:nvPr/>
        </p:nvSpPr>
        <p:spPr>
          <a:xfrm>
            <a:off x="8577942" y="2944585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F7635-F3E5-40DC-B30A-54D5AF403223}"/>
              </a:ext>
            </a:extLst>
          </p:cNvPr>
          <p:cNvSpPr/>
          <p:nvPr/>
        </p:nvSpPr>
        <p:spPr>
          <a:xfrm>
            <a:off x="5384798" y="2944584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2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5C8D3057-06C3-459B-AD02-8F466934A6F0}"/>
              </a:ext>
            </a:extLst>
          </p:cNvPr>
          <p:cNvSpPr/>
          <p:nvPr/>
        </p:nvSpPr>
        <p:spPr>
          <a:xfrm>
            <a:off x="2271031" y="5667083"/>
            <a:ext cx="1288142" cy="734786"/>
          </a:xfrm>
          <a:prstGeom prst="ca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파일시스템1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82F2103B-50DB-4ED1-9242-017665B4B285}"/>
              </a:ext>
            </a:extLst>
          </p:cNvPr>
          <p:cNvSpPr/>
          <p:nvPr/>
        </p:nvSpPr>
        <p:spPr>
          <a:xfrm>
            <a:off x="5446030" y="5667082"/>
            <a:ext cx="1288142" cy="734786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파일시스템2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6944EB67-27E3-4696-B16B-F004584B9BF8}"/>
              </a:ext>
            </a:extLst>
          </p:cNvPr>
          <p:cNvSpPr/>
          <p:nvPr/>
        </p:nvSpPr>
        <p:spPr>
          <a:xfrm>
            <a:off x="8648245" y="5667082"/>
            <a:ext cx="1288142" cy="73478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파일시스템3</a:t>
            </a: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4020D1C2-03B9-4628-A271-ADED3B68557E}"/>
              </a:ext>
            </a:extLst>
          </p:cNvPr>
          <p:cNvSpPr/>
          <p:nvPr/>
        </p:nvSpPr>
        <p:spPr>
          <a:xfrm>
            <a:off x="2674147" y="4095459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F8BBA6F9-4DE6-43E4-A04F-E3764004E4EA}"/>
              </a:ext>
            </a:extLst>
          </p:cNvPr>
          <p:cNvSpPr/>
          <p:nvPr/>
        </p:nvSpPr>
        <p:spPr>
          <a:xfrm>
            <a:off x="5858218" y="4095458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B7005086-13C5-4078-AA43-6AFBF6D7AB3F}"/>
              </a:ext>
            </a:extLst>
          </p:cNvPr>
          <p:cNvSpPr/>
          <p:nvPr/>
        </p:nvSpPr>
        <p:spPr>
          <a:xfrm>
            <a:off x="9051361" y="4095458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0C910513-832B-45B3-8F4B-06C4EDDFD663}"/>
              </a:ext>
            </a:extLst>
          </p:cNvPr>
          <p:cNvSpPr/>
          <p:nvPr/>
        </p:nvSpPr>
        <p:spPr>
          <a:xfrm rot="5400000">
            <a:off x="4361432" y="2780100"/>
            <a:ext cx="235857" cy="86178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4B879F02-446C-4CA0-A9EE-1FE5DD18FF4D}"/>
              </a:ext>
            </a:extLst>
          </p:cNvPr>
          <p:cNvSpPr/>
          <p:nvPr/>
        </p:nvSpPr>
        <p:spPr>
          <a:xfrm>
            <a:off x="6936014" y="2726872"/>
            <a:ext cx="1641928" cy="916214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무결성</a:t>
            </a:r>
          </a:p>
        </p:txBody>
      </p:sp>
    </p:spTree>
    <p:extLst>
      <p:ext uri="{BB962C8B-B14F-4D97-AF65-F5344CB8AC3E}">
        <p14:creationId xmlns:p14="http://schemas.microsoft.com/office/powerpoint/2010/main" val="148601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5080348" y="963555"/>
            <a:ext cx="2031325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endParaRPr lang="en-US" altLang="ko-KR" sz="2400" b="1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1.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데이터베이스</a:t>
            </a: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등장배경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65DF9-06B9-4C5E-A496-738DAFD6C5F8}"/>
              </a:ext>
            </a:extLst>
          </p:cNvPr>
          <p:cNvSpPr txBox="1"/>
          <p:nvPr/>
        </p:nvSpPr>
        <p:spPr>
          <a:xfrm>
            <a:off x="1779119" y="2312982"/>
            <a:ext cx="1757212" cy="821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나눔스퀘어"/>
              </a:rPr>
              <a:t> </a:t>
            </a: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파일 시스템</a:t>
            </a: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BBAA1-984F-4997-A09D-F5AB7A86A02F}"/>
              </a:ext>
            </a:extLst>
          </p:cNvPr>
          <p:cNvSpPr/>
          <p:nvPr/>
        </p:nvSpPr>
        <p:spPr>
          <a:xfrm>
            <a:off x="2200729" y="2944586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D0F43-B040-48F6-8DE8-B8E257EA2B76}"/>
              </a:ext>
            </a:extLst>
          </p:cNvPr>
          <p:cNvSpPr/>
          <p:nvPr/>
        </p:nvSpPr>
        <p:spPr>
          <a:xfrm>
            <a:off x="8577942" y="2944585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F7635-F3E5-40DC-B30A-54D5AF403223}"/>
              </a:ext>
            </a:extLst>
          </p:cNvPr>
          <p:cNvSpPr/>
          <p:nvPr/>
        </p:nvSpPr>
        <p:spPr>
          <a:xfrm>
            <a:off x="5384798" y="2944584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2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5C8D3057-06C3-459B-AD02-8F466934A6F0}"/>
              </a:ext>
            </a:extLst>
          </p:cNvPr>
          <p:cNvSpPr/>
          <p:nvPr/>
        </p:nvSpPr>
        <p:spPr>
          <a:xfrm>
            <a:off x="2271031" y="5667083"/>
            <a:ext cx="1288142" cy="734786"/>
          </a:xfrm>
          <a:prstGeom prst="can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파일시스템1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82F2103B-50DB-4ED1-9242-017665B4B285}"/>
              </a:ext>
            </a:extLst>
          </p:cNvPr>
          <p:cNvSpPr/>
          <p:nvPr/>
        </p:nvSpPr>
        <p:spPr>
          <a:xfrm>
            <a:off x="5446030" y="5667082"/>
            <a:ext cx="1288142" cy="734786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파일시스템2</a:t>
            </a: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6944EB67-27E3-4696-B16B-F004584B9BF8}"/>
              </a:ext>
            </a:extLst>
          </p:cNvPr>
          <p:cNvSpPr/>
          <p:nvPr/>
        </p:nvSpPr>
        <p:spPr>
          <a:xfrm>
            <a:off x="8648245" y="5667082"/>
            <a:ext cx="1288142" cy="73478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파일시스템3</a:t>
            </a: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4020D1C2-03B9-4628-A271-ADED3B68557E}"/>
              </a:ext>
            </a:extLst>
          </p:cNvPr>
          <p:cNvSpPr/>
          <p:nvPr/>
        </p:nvSpPr>
        <p:spPr>
          <a:xfrm>
            <a:off x="2674147" y="4095459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F8BBA6F9-4DE6-43E4-A04F-E3764004E4EA}"/>
              </a:ext>
            </a:extLst>
          </p:cNvPr>
          <p:cNvSpPr/>
          <p:nvPr/>
        </p:nvSpPr>
        <p:spPr>
          <a:xfrm>
            <a:off x="5858218" y="4095458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B7005086-13C5-4078-AA43-6AFBF6D7AB3F}"/>
              </a:ext>
            </a:extLst>
          </p:cNvPr>
          <p:cNvSpPr/>
          <p:nvPr/>
        </p:nvSpPr>
        <p:spPr>
          <a:xfrm>
            <a:off x="9051361" y="4095458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0C910513-832B-45B3-8F4B-06C4EDDFD663}"/>
              </a:ext>
            </a:extLst>
          </p:cNvPr>
          <p:cNvSpPr/>
          <p:nvPr/>
        </p:nvSpPr>
        <p:spPr>
          <a:xfrm rot="5400000">
            <a:off x="4361432" y="2780100"/>
            <a:ext cx="235857" cy="86178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4B879F02-446C-4CA0-A9EE-1FE5DD18FF4D}"/>
              </a:ext>
            </a:extLst>
          </p:cNvPr>
          <p:cNvSpPr/>
          <p:nvPr/>
        </p:nvSpPr>
        <p:spPr>
          <a:xfrm>
            <a:off x="6936014" y="2726872"/>
            <a:ext cx="1641928" cy="916214"/>
          </a:xfrm>
          <a:prstGeom prst="irregularSeal1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a typeface="맑은 고딕"/>
              </a:rPr>
              <a:t>데이터 중복</a:t>
            </a:r>
          </a:p>
        </p:txBody>
      </p:sp>
    </p:spTree>
    <p:extLst>
      <p:ext uri="{BB962C8B-B14F-4D97-AF65-F5344CB8AC3E}">
        <p14:creationId xmlns:p14="http://schemas.microsoft.com/office/powerpoint/2010/main" val="25548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5080348" y="963555"/>
            <a:ext cx="2031325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endParaRPr lang="en-US" altLang="ko-KR" sz="2400" b="1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1.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데이터베이스</a:t>
            </a: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등장배경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65DF9-06B9-4C5E-A496-738DAFD6C5F8}"/>
              </a:ext>
            </a:extLst>
          </p:cNvPr>
          <p:cNvSpPr txBox="1"/>
          <p:nvPr/>
        </p:nvSpPr>
        <p:spPr>
          <a:xfrm>
            <a:off x="1779119" y="2312982"/>
            <a:ext cx="1988045" cy="821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나눔스퀘어"/>
              </a:rPr>
              <a:t> </a:t>
            </a: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데이터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베이스</a:t>
            </a:r>
            <a:endParaRPr lang="en-US" altLang="ko-KR" dirty="0" err="1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BBAA1-984F-4997-A09D-F5AB7A86A02F}"/>
              </a:ext>
            </a:extLst>
          </p:cNvPr>
          <p:cNvSpPr/>
          <p:nvPr/>
        </p:nvSpPr>
        <p:spPr>
          <a:xfrm>
            <a:off x="2200729" y="2944586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D0F43-B040-48F6-8DE8-B8E257EA2B76}"/>
              </a:ext>
            </a:extLst>
          </p:cNvPr>
          <p:cNvSpPr/>
          <p:nvPr/>
        </p:nvSpPr>
        <p:spPr>
          <a:xfrm>
            <a:off x="8577942" y="2944585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F7635-F3E5-40DC-B30A-54D5AF403223}"/>
              </a:ext>
            </a:extLst>
          </p:cNvPr>
          <p:cNvSpPr/>
          <p:nvPr/>
        </p:nvSpPr>
        <p:spPr>
          <a:xfrm>
            <a:off x="5384798" y="2944584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2</a:t>
            </a: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4020D1C2-03B9-4628-A271-ADED3B68557E}"/>
              </a:ext>
            </a:extLst>
          </p:cNvPr>
          <p:cNvSpPr/>
          <p:nvPr/>
        </p:nvSpPr>
        <p:spPr>
          <a:xfrm rot="-3000000">
            <a:off x="3971361" y="3814245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F8BBA6F9-4DE6-43E4-A04F-E3764004E4EA}"/>
              </a:ext>
            </a:extLst>
          </p:cNvPr>
          <p:cNvSpPr/>
          <p:nvPr/>
        </p:nvSpPr>
        <p:spPr>
          <a:xfrm>
            <a:off x="5821932" y="3741672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B7005086-13C5-4078-AA43-6AFBF6D7AB3F}"/>
              </a:ext>
            </a:extLst>
          </p:cNvPr>
          <p:cNvSpPr/>
          <p:nvPr/>
        </p:nvSpPr>
        <p:spPr>
          <a:xfrm rot="2520000">
            <a:off x="7609004" y="3850529"/>
            <a:ext cx="480785" cy="1215571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B745AD-448A-471C-99DE-E337CD62633B}"/>
              </a:ext>
            </a:extLst>
          </p:cNvPr>
          <p:cNvGrpSpPr/>
          <p:nvPr/>
        </p:nvGrpSpPr>
        <p:grpSpPr>
          <a:xfrm>
            <a:off x="5446030" y="5376797"/>
            <a:ext cx="1288143" cy="1215571"/>
            <a:chOff x="5455101" y="5004869"/>
            <a:chExt cx="1288143" cy="1877785"/>
          </a:xfrm>
        </p:grpSpPr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6944EB67-27E3-4696-B16B-F004584B9BF8}"/>
                </a:ext>
              </a:extLst>
            </p:cNvPr>
            <p:cNvSpPr/>
            <p:nvPr/>
          </p:nvSpPr>
          <p:spPr>
            <a:xfrm>
              <a:off x="5455102" y="6147868"/>
              <a:ext cx="1288142" cy="73478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400" dirty="0">
                  <a:ea typeface="맑은 고딕"/>
                </a:rPr>
                <a:t>파일시스템3</a:t>
              </a:r>
            </a:p>
          </p:txBody>
        </p: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82F2103B-50DB-4ED1-9242-017665B4B285}"/>
                </a:ext>
              </a:extLst>
            </p:cNvPr>
            <p:cNvSpPr/>
            <p:nvPr/>
          </p:nvSpPr>
          <p:spPr>
            <a:xfrm>
              <a:off x="5455101" y="5576368"/>
              <a:ext cx="1288142" cy="734786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400" dirty="0">
                  <a:ea typeface="맑은 고딕"/>
                </a:rPr>
                <a:t>파일시스템2</a:t>
              </a:r>
            </a:p>
          </p:txBody>
        </p:sp>
        <p:sp>
          <p:nvSpPr>
            <p:cNvPr id="5" name="원통형 4">
              <a:extLst>
                <a:ext uri="{FF2B5EF4-FFF2-40B4-BE49-F238E27FC236}">
                  <a16:creationId xmlns:a16="http://schemas.microsoft.com/office/drawing/2014/main" id="{5C8D3057-06C3-459B-AD02-8F466934A6F0}"/>
                </a:ext>
              </a:extLst>
            </p:cNvPr>
            <p:cNvSpPr/>
            <p:nvPr/>
          </p:nvSpPr>
          <p:spPr>
            <a:xfrm>
              <a:off x="5455102" y="5004869"/>
              <a:ext cx="1288142" cy="734786"/>
            </a:xfrm>
            <a:prstGeom prst="can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ea typeface="맑은 고딕"/>
                </a:rPr>
                <a:t>파일시스템1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98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5080348" y="963555"/>
            <a:ext cx="2031325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Bold"/>
              </a:rPr>
              <a:t>데이터베이스</a:t>
            </a:r>
            <a:endParaRPr lang="en-US" altLang="ko-KR" sz="2400" b="1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4162408" y="1545285"/>
            <a:ext cx="3856174" cy="3955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2.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데이터베이스</a:t>
            </a:r>
            <a:r>
              <a:rPr lang="en-US" altLang="ko-KR" sz="1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 </a:t>
            </a:r>
            <a:r>
              <a:rPr lang="en-US" altLang="ko-KR" sz="16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스퀘어"/>
              </a:rPr>
              <a:t>관리시스템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스퀘어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65DF9-06B9-4C5E-A496-738DAFD6C5F8}"/>
              </a:ext>
            </a:extLst>
          </p:cNvPr>
          <p:cNvSpPr txBox="1"/>
          <p:nvPr/>
        </p:nvSpPr>
        <p:spPr>
          <a:xfrm>
            <a:off x="1779119" y="2312982"/>
            <a:ext cx="4164923" cy="821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나눔스퀘어"/>
              </a:rPr>
              <a:t> </a:t>
            </a: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데이터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베이스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관리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 (DBMS)</a:t>
            </a: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맑은 고딕"/>
              <a:ea typeface="맑은 고딕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BBAA1-984F-4997-A09D-F5AB7A86A02F}"/>
              </a:ext>
            </a:extLst>
          </p:cNvPr>
          <p:cNvSpPr/>
          <p:nvPr/>
        </p:nvSpPr>
        <p:spPr>
          <a:xfrm>
            <a:off x="2200729" y="2944586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D0F43-B040-48F6-8DE8-B8E257EA2B76}"/>
              </a:ext>
            </a:extLst>
          </p:cNvPr>
          <p:cNvSpPr/>
          <p:nvPr/>
        </p:nvSpPr>
        <p:spPr>
          <a:xfrm>
            <a:off x="8577942" y="2944585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1F7635-F3E5-40DC-B30A-54D5AF403223}"/>
              </a:ext>
            </a:extLst>
          </p:cNvPr>
          <p:cNvSpPr/>
          <p:nvPr/>
        </p:nvSpPr>
        <p:spPr>
          <a:xfrm>
            <a:off x="5384798" y="2944584"/>
            <a:ext cx="1424213" cy="480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응용프로그램 2</a:t>
            </a: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4020D1C2-03B9-4628-A271-ADED3B68557E}"/>
              </a:ext>
            </a:extLst>
          </p:cNvPr>
          <p:cNvSpPr/>
          <p:nvPr/>
        </p:nvSpPr>
        <p:spPr>
          <a:xfrm rot="18600000">
            <a:off x="3925985" y="3572894"/>
            <a:ext cx="480785" cy="789214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F8BBA6F9-4DE6-43E4-A04F-E3764004E4EA}"/>
              </a:ext>
            </a:extLst>
          </p:cNvPr>
          <p:cNvSpPr/>
          <p:nvPr/>
        </p:nvSpPr>
        <p:spPr>
          <a:xfrm>
            <a:off x="5821932" y="3578388"/>
            <a:ext cx="480785" cy="71664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B7005086-13C5-4078-AA43-6AFBF6D7AB3F}"/>
              </a:ext>
            </a:extLst>
          </p:cNvPr>
          <p:cNvSpPr/>
          <p:nvPr/>
        </p:nvSpPr>
        <p:spPr>
          <a:xfrm rot="2520000">
            <a:off x="7709259" y="3518459"/>
            <a:ext cx="480785" cy="8345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B745AD-448A-471C-99DE-E337CD62633B}"/>
              </a:ext>
            </a:extLst>
          </p:cNvPr>
          <p:cNvGrpSpPr/>
          <p:nvPr/>
        </p:nvGrpSpPr>
        <p:grpSpPr>
          <a:xfrm>
            <a:off x="5446030" y="5376797"/>
            <a:ext cx="1288143" cy="1215571"/>
            <a:chOff x="5455101" y="5004869"/>
            <a:chExt cx="1288143" cy="1877785"/>
          </a:xfrm>
        </p:grpSpPr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6944EB67-27E3-4696-B16B-F004584B9BF8}"/>
                </a:ext>
              </a:extLst>
            </p:cNvPr>
            <p:cNvSpPr/>
            <p:nvPr/>
          </p:nvSpPr>
          <p:spPr>
            <a:xfrm>
              <a:off x="5455102" y="6147868"/>
              <a:ext cx="1288142" cy="734786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400" dirty="0">
                  <a:ea typeface="맑은 고딕"/>
                </a:rPr>
                <a:t>파일시스템3</a:t>
              </a:r>
            </a:p>
          </p:txBody>
        </p: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82F2103B-50DB-4ED1-9242-017665B4B285}"/>
                </a:ext>
              </a:extLst>
            </p:cNvPr>
            <p:cNvSpPr/>
            <p:nvPr/>
          </p:nvSpPr>
          <p:spPr>
            <a:xfrm>
              <a:off x="5455101" y="5576368"/>
              <a:ext cx="1288142" cy="734786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400" dirty="0">
                  <a:ea typeface="맑은 고딕"/>
                </a:rPr>
                <a:t>파일시스템2</a:t>
              </a:r>
            </a:p>
          </p:txBody>
        </p:sp>
        <p:sp>
          <p:nvSpPr>
            <p:cNvPr id="5" name="원통형 4">
              <a:extLst>
                <a:ext uri="{FF2B5EF4-FFF2-40B4-BE49-F238E27FC236}">
                  <a16:creationId xmlns:a16="http://schemas.microsoft.com/office/drawing/2014/main" id="{5C8D3057-06C3-459B-AD02-8F466934A6F0}"/>
                </a:ext>
              </a:extLst>
            </p:cNvPr>
            <p:cNvSpPr/>
            <p:nvPr/>
          </p:nvSpPr>
          <p:spPr>
            <a:xfrm>
              <a:off x="5455102" y="5004869"/>
              <a:ext cx="1288142" cy="734786"/>
            </a:xfrm>
            <a:prstGeom prst="can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ea typeface="맑은 고딕"/>
                </a:rPr>
                <a:t>파일시스템1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0BE63A-4A43-47C3-9220-67E23D6D1828}"/>
              </a:ext>
            </a:extLst>
          </p:cNvPr>
          <p:cNvSpPr/>
          <p:nvPr/>
        </p:nvSpPr>
        <p:spPr>
          <a:xfrm>
            <a:off x="5348512" y="4332512"/>
            <a:ext cx="1424213" cy="4807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DBMS</a:t>
            </a:r>
            <a:endParaRPr lang="ko-KR" dirty="0"/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F4A1E9D3-4457-4F40-B4B4-B714642E7F2D}"/>
              </a:ext>
            </a:extLst>
          </p:cNvPr>
          <p:cNvSpPr/>
          <p:nvPr/>
        </p:nvSpPr>
        <p:spPr>
          <a:xfrm>
            <a:off x="5894503" y="4893743"/>
            <a:ext cx="344714" cy="48078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1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697762" y="963555"/>
            <a:ext cx="479650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DBMS(</a:t>
            </a:r>
            <a:r>
              <a:rPr lang="en-US" altLang="ko-KR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데이터베이스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관리시스템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)</a:t>
            </a:r>
            <a:endParaRPr 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2318408" y="1585199"/>
            <a:ext cx="7555274" cy="10214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DataBase</a:t>
            </a:r>
            <a:r>
              <a:rPr 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MangementSystem</a:t>
            </a:r>
            <a:endParaRPr lang="en-US" sz="1200" dirty="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algn="ctr">
              <a:lnSpc>
                <a:spcPct val="140000"/>
              </a:lnSpc>
            </a:pPr>
            <a:endParaRPr lang="en-US" altLang="ko-KR" sz="120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40000"/>
              </a:lnSpc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2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/>
              </a:rPr>
              <a:t>데이터를 관리하고 응용 프로그램들이 데이터베이스를 공유하고 사용할 수 있는 환경을 제공하는 시스템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2747B-58D2-4523-B332-1DD52AE1111F}"/>
              </a:ext>
            </a:extLst>
          </p:cNvPr>
          <p:cNvSpPr txBox="1"/>
          <p:nvPr/>
        </p:nvSpPr>
        <p:spPr>
          <a:xfrm>
            <a:off x="3474569" y="3208332"/>
            <a:ext cx="4474302" cy="159691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  ORDBMS (객체 관계형 데이터베이스)</a:t>
            </a:r>
            <a:endParaRPr lang="ko-KR" altLang="en-US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b="1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417551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22</Slides>
  <Notes>19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682</cp:revision>
  <dcterms:created xsi:type="dcterms:W3CDTF">2021-09-03T00:38:34Z</dcterms:created>
  <dcterms:modified xsi:type="dcterms:W3CDTF">2021-09-13T00:30:34Z</dcterms:modified>
</cp:coreProperties>
</file>