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7" r:id="rId4"/>
    <p:sldId id="272" r:id="rId5"/>
    <p:sldId id="273" r:id="rId6"/>
    <p:sldId id="277" r:id="rId7"/>
    <p:sldId id="269" r:id="rId8"/>
    <p:sldId id="270" r:id="rId9"/>
    <p:sldId id="266" r:id="rId10"/>
    <p:sldId id="271" r:id="rId11"/>
    <p:sldId id="278" r:id="rId12"/>
    <p:sldId id="282" r:id="rId13"/>
    <p:sldId id="280" r:id="rId14"/>
    <p:sldId id="28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89F"/>
    <a:srgbClr val="D78585"/>
    <a:srgbClr val="F5F5F5"/>
    <a:srgbClr val="2D2741"/>
    <a:srgbClr val="E1D8D9"/>
    <a:srgbClr val="0B3E5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 autoAdjust="0"/>
    <p:restoredTop sz="82603" autoAdjust="0"/>
  </p:normalViewPr>
  <p:slideViewPr>
    <p:cSldViewPr showGuides="1">
      <p:cViewPr varScale="1">
        <p:scale>
          <a:sx n="134" d="100"/>
          <a:sy n="134" d="100"/>
        </p:scale>
        <p:origin x="123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다혜" userId="3f1d627ffc451010" providerId="LiveId" clId="{AF7BD515-6AE5-4D95-BBED-F62C1E113C47}"/>
    <pc:docChg chg="addSld modSld">
      <pc:chgData name="강 다혜" userId="3f1d627ffc451010" providerId="LiveId" clId="{AF7BD515-6AE5-4D95-BBED-F62C1E113C47}" dt="2021-09-09T10:11:38.712" v="12" actId="1038"/>
      <pc:docMkLst>
        <pc:docMk/>
      </pc:docMkLst>
      <pc:sldChg chg="add">
        <pc:chgData name="강 다혜" userId="3f1d627ffc451010" providerId="LiveId" clId="{AF7BD515-6AE5-4D95-BBED-F62C1E113C47}" dt="2021-09-09T10:11:18.128" v="0"/>
        <pc:sldMkLst>
          <pc:docMk/>
          <pc:sldMk cId="1029186479" sldId="278"/>
        </pc:sldMkLst>
      </pc:sldChg>
      <pc:sldChg chg="add">
        <pc:chgData name="강 다혜" userId="3f1d627ffc451010" providerId="LiveId" clId="{AF7BD515-6AE5-4D95-BBED-F62C1E113C47}" dt="2021-09-09T10:11:18.128" v="0"/>
        <pc:sldMkLst>
          <pc:docMk/>
          <pc:sldMk cId="1557779161" sldId="280"/>
        </pc:sldMkLst>
      </pc:sldChg>
      <pc:sldChg chg="modSp add mod">
        <pc:chgData name="강 다혜" userId="3f1d627ffc451010" providerId="LiveId" clId="{AF7BD515-6AE5-4D95-BBED-F62C1E113C47}" dt="2021-09-09T10:11:38.712" v="12" actId="1038"/>
        <pc:sldMkLst>
          <pc:docMk/>
          <pc:sldMk cId="3018624848" sldId="281"/>
        </pc:sldMkLst>
        <pc:picChg chg="mod">
          <ac:chgData name="강 다혜" userId="3f1d627ffc451010" providerId="LiveId" clId="{AF7BD515-6AE5-4D95-BBED-F62C1E113C47}" dt="2021-09-09T10:11:38.712" v="12" actId="1038"/>
          <ac:picMkLst>
            <pc:docMk/>
            <pc:sldMk cId="3018624848" sldId="281"/>
            <ac:picMk id="21" creationId="{30F9559B-ECC5-46E0-A080-90C4B1B2EE5B}"/>
          </ac:picMkLst>
        </pc:picChg>
      </pc:sldChg>
      <pc:sldChg chg="add">
        <pc:chgData name="강 다혜" userId="3f1d627ffc451010" providerId="LiveId" clId="{AF7BD515-6AE5-4D95-BBED-F62C1E113C47}" dt="2021-09-09T10:11:18.128" v="0"/>
        <pc:sldMkLst>
          <pc:docMk/>
          <pc:sldMk cId="3824804744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7C7CB-F336-402C-AE2F-1752E4E851BE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3B4D-4643-43F5-BD11-B6D72CA445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9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12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04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3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8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3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4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3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2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3B4D-4643-43F5-BD11-B6D72CA445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701EA-7703-4F27-8DDC-4B7B39639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F7C48-35D3-4DEC-925E-BD78C632E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ECE91-B640-4687-9B53-2EF241AF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218FC-3884-4533-8BC3-9129E65D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4788E-0CB5-4FB8-9AC0-BEA32738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549F-BE76-4C66-9266-A301A262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ED3BB-CBE8-4BE1-9684-059DCABC3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3B520-F84F-419D-B283-340A0108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9652C-86FF-498A-9EDF-7424A7B3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D43D-4C0F-4447-9D87-5C1C375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952CA0-9F28-4DC9-B4B3-1C51AD20F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92A21-DD29-482A-9582-0F46EE2B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2EDBE-90D0-402F-83FE-389E7B84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E14EF-9B2A-4C15-84FB-49C47065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82A5E-A24F-4667-9BF8-1C509D72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4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6C163-77FC-4821-8756-86477004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6E80A-1946-47A6-9E41-25670270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FE0D6-4C51-4666-8B8F-1D36E2D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D464D-A95D-4751-941F-5308E4AB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C5C96-B7DA-41CF-92FC-8CDA4422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7AEB4-BDB5-4B5C-A0A4-561B883E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3B183-8809-49B0-B89D-D46F587B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0D70C-A6C9-45EC-A4F2-56963752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62C01-111A-4C01-BD8D-61D9CEBC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BAE3C-90E7-423C-9CDD-C73D83F4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24D48-3CF5-4D5B-A47E-F7DB9C7F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43D9-80E5-481F-A3E8-CF1CA2127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2C0E5-3509-4199-928C-578CAACBE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83385-5D2D-4FE3-B70A-5239CB0E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915BA-0022-4195-BE88-8A18888D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64E6E-A332-4880-8B7F-04D324D9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CEAA-2B02-421B-94B3-80C84889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60770-E16F-49D7-8D31-C363A99D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5EE8F-FD3A-47BD-8286-ED8A5FE8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71D456-AD48-4E01-BC5C-22A25BFA6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404D2-F2F9-4668-A008-6D88E78C1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42D266-5EAD-47E1-90A3-855F4D50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08766-7CA6-498E-BA6D-271FA302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1724AB-8A6B-48A2-8BAA-AD329F92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AC1BB-B630-45DF-AC24-FFB47C7E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CE90B-AD6B-46BD-90D0-80E6BCCC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19C49B-5783-45AF-B1C1-5A5CFCE9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E9F39-A6B9-400B-BA4F-656517CE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E18EF5-1CBA-4CEE-8D39-C758883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E9C136-26FE-4296-8FD0-86932D8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1A826-F158-4251-8E3F-2DE20EBD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1734B-7F7C-4692-B064-5696DC34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4E044-90C9-41F0-A239-E31419F8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6ADF6-AA86-423C-A983-EC4B512D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1CAC2-58FA-43EF-B031-AB54BF21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343EB-5D21-4CE6-8FA7-017F2D5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9EB32-BCE5-405C-8B46-FC569F1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375A-9F38-4235-9680-5901D391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0DAD0-46FA-4221-91BA-CD46B5AD9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F54B6-3CF8-461F-9498-ED339238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7860A-7718-4ABC-94E3-B482D0F1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54347-64CD-46AF-AB11-A4BC058A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2EAC8-6B49-4C3E-A937-AF6E847A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E5DAF-23F4-45ED-A980-75FDB16F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74129-02FC-4329-AB55-6C045956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023C0-0980-4292-BFEF-0DE53F76B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7742-4BC8-41CA-BABB-890EAFDC3622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9530D-F4DF-4B03-A97B-F402C1414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861D-B631-41A5-88F5-BBE42D33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2C65-542A-4055-A7F6-3AD2858CC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0A93E-0D8B-4E30-9A8D-D51D04A4EA1D}"/>
              </a:ext>
            </a:extLst>
          </p:cNvPr>
          <p:cNvSpPr txBox="1"/>
          <p:nvPr/>
        </p:nvSpPr>
        <p:spPr>
          <a:xfrm>
            <a:off x="9108499" y="5511149"/>
            <a:ext cx="2502608" cy="636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강다혜 김병민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김호영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이수민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99789F-904E-43C7-8188-42D97DB7D86B}"/>
              </a:ext>
            </a:extLst>
          </p:cNvPr>
          <p:cNvSpPr txBox="1"/>
          <p:nvPr/>
        </p:nvSpPr>
        <p:spPr>
          <a:xfrm>
            <a:off x="494508" y="744349"/>
            <a:ext cx="2170787" cy="13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DataBase</a:t>
            </a:r>
            <a:endParaRPr lang="en-US" altLang="ko-KR" sz="4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4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DA5F27-D9A2-47DF-8AB9-A7E4D23BA6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3" y="5603126"/>
            <a:ext cx="2868171" cy="4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292615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858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NoSQL</a:t>
            </a: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방식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771E85-E5EE-4596-ACC7-9894DF4F7E10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C67C8A-DDCC-4A40-8462-9495CFA31A94}"/>
              </a:ext>
            </a:extLst>
          </p:cNvPr>
          <p:cNvCxnSpPr>
            <a:cxnSpLocks/>
          </p:cNvCxnSpPr>
          <p:nvPr/>
        </p:nvCxnSpPr>
        <p:spPr>
          <a:xfrm>
            <a:off x="4712333" y="1203867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798570-FE0B-4261-B5BB-8A8FBADAC248}"/>
              </a:ext>
            </a:extLst>
          </p:cNvPr>
          <p:cNvCxnSpPr>
            <a:cxnSpLocks/>
          </p:cNvCxnSpPr>
          <p:nvPr/>
        </p:nvCxnSpPr>
        <p:spPr>
          <a:xfrm>
            <a:off x="4712333" y="2365647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C4832CB-3D71-48C4-A557-C91D84407941}"/>
              </a:ext>
            </a:extLst>
          </p:cNvPr>
          <p:cNvCxnSpPr>
            <a:cxnSpLocks/>
          </p:cNvCxnSpPr>
          <p:nvPr/>
        </p:nvCxnSpPr>
        <p:spPr>
          <a:xfrm>
            <a:off x="4705028" y="4221088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0DDA902-2A1C-47EA-A154-AE533C721814}"/>
              </a:ext>
            </a:extLst>
          </p:cNvPr>
          <p:cNvGrpSpPr/>
          <p:nvPr/>
        </p:nvGrpSpPr>
        <p:grpSpPr>
          <a:xfrm>
            <a:off x="4943872" y="1182776"/>
            <a:ext cx="6762749" cy="4118432"/>
            <a:chOff x="4972050" y="1249816"/>
            <a:chExt cx="6762749" cy="41184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2C20FC-8DD8-4E2E-B434-630559EBF8F7}"/>
                </a:ext>
              </a:extLst>
            </p:cNvPr>
            <p:cNvSpPr txBox="1"/>
            <p:nvPr/>
          </p:nvSpPr>
          <p:spPr>
            <a:xfrm>
              <a:off x="4972050" y="1249816"/>
              <a:ext cx="5721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bg1"/>
                  </a:solidFill>
                </a:rPr>
                <a:t>1. Document </a:t>
              </a:r>
              <a:r>
                <a:rPr lang="ko-KR" altLang="en-US" sz="1900" b="1" dirty="0">
                  <a:solidFill>
                    <a:schemeClr val="bg1"/>
                  </a:solidFill>
                </a:rPr>
                <a:t>방식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D3FFF9-9807-4C02-BFDA-C93DBA65FC28}"/>
                </a:ext>
              </a:extLst>
            </p:cNvPr>
            <p:cNvSpPr txBox="1"/>
            <p:nvPr/>
          </p:nvSpPr>
          <p:spPr>
            <a:xfrm>
              <a:off x="5100638" y="1644497"/>
              <a:ext cx="58848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: Json, XML</a:t>
              </a:r>
              <a:r>
                <a:rPr lang="ko-KR" altLang="en-US" sz="1500" dirty="0">
                  <a:solidFill>
                    <a:schemeClr val="bg1"/>
                  </a:solidFill>
                </a:rPr>
                <a:t>과 같은 </a:t>
              </a:r>
              <a:r>
                <a:rPr lang="en-US" altLang="ko-KR" sz="1500" dirty="0">
                  <a:solidFill>
                    <a:schemeClr val="bg1"/>
                  </a:solidFill>
                </a:rPr>
                <a:t>Collection</a:t>
              </a:r>
              <a:r>
                <a:rPr lang="ko-KR" altLang="en-US" sz="1500" dirty="0">
                  <a:solidFill>
                    <a:schemeClr val="bg1"/>
                  </a:solidFill>
                </a:rPr>
                <a:t>데이터 모델 구조 사용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C79E48-9780-4794-9F46-8CED96E2DBC8}"/>
                </a:ext>
              </a:extLst>
            </p:cNvPr>
            <p:cNvSpPr txBox="1"/>
            <p:nvPr/>
          </p:nvSpPr>
          <p:spPr>
            <a:xfrm>
              <a:off x="4999353" y="2390279"/>
              <a:ext cx="36160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bg1"/>
                  </a:solidFill>
                </a:rPr>
                <a:t>2. Key-Value </a:t>
              </a:r>
              <a:r>
                <a:rPr lang="ko-KR" altLang="en-US" sz="1900" b="1" dirty="0">
                  <a:solidFill>
                    <a:schemeClr val="bg1"/>
                  </a:solidFill>
                </a:rPr>
                <a:t>방식</a:t>
              </a:r>
              <a:r>
                <a:rPr lang="en-US" altLang="ko-KR" sz="1900" b="1" dirty="0">
                  <a:solidFill>
                    <a:schemeClr val="bg1"/>
                  </a:solidFill>
                </a:rPr>
                <a:t>(</a:t>
              </a:r>
              <a:r>
                <a:rPr lang="ko-KR" altLang="en-US" sz="1900" b="1" dirty="0">
                  <a:solidFill>
                    <a:schemeClr val="bg1"/>
                  </a:solidFill>
                </a:rPr>
                <a:t>휘발성</a:t>
              </a:r>
              <a:r>
                <a:rPr lang="en-US" altLang="ko-KR" sz="19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900" b="1" dirty="0">
                  <a:solidFill>
                    <a:schemeClr val="bg1"/>
                  </a:solidFill>
                </a:rPr>
                <a:t>영속성</a:t>
              </a:r>
              <a:r>
                <a:rPr lang="en-US" altLang="ko-KR" sz="1900" b="1" dirty="0">
                  <a:solidFill>
                    <a:schemeClr val="bg1"/>
                  </a:solidFill>
                </a:rPr>
                <a:t>)</a:t>
              </a:r>
              <a:endParaRPr lang="ko-KR" altLang="en-US" sz="19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2274B7-DE0A-4CC4-8672-FF989B0FC870}"/>
                </a:ext>
              </a:extLst>
            </p:cNvPr>
            <p:cNvSpPr txBox="1"/>
            <p:nvPr/>
          </p:nvSpPr>
          <p:spPr>
            <a:xfrm>
              <a:off x="5100636" y="2898566"/>
              <a:ext cx="615791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: </a:t>
              </a:r>
              <a:r>
                <a:rPr lang="ko-KR" altLang="en-US" sz="1500" dirty="0">
                  <a:solidFill>
                    <a:schemeClr val="bg1"/>
                  </a:solidFill>
                </a:rPr>
                <a:t>둘 다 </a:t>
              </a:r>
              <a:r>
                <a:rPr lang="en-US" altLang="ko-KR" sz="1500" dirty="0">
                  <a:solidFill>
                    <a:schemeClr val="bg1"/>
                  </a:solidFill>
                </a:rPr>
                <a:t>In-memory DB</a:t>
              </a:r>
              <a:r>
                <a:rPr lang="ko-KR" altLang="en-US" sz="1500" dirty="0">
                  <a:solidFill>
                    <a:schemeClr val="bg1"/>
                  </a:solidFill>
                </a:rPr>
                <a:t>이기도 하며 </a:t>
              </a:r>
              <a:r>
                <a:rPr lang="en-US" altLang="ko-KR" sz="1500" dirty="0">
                  <a:solidFill>
                    <a:schemeClr val="bg1"/>
                  </a:solidFill>
                </a:rPr>
                <a:t>Key</a:t>
              </a:r>
              <a:r>
                <a:rPr lang="ko-KR" altLang="en-US" sz="1500" dirty="0">
                  <a:solidFill>
                    <a:schemeClr val="bg1"/>
                  </a:solidFill>
                </a:rPr>
                <a:t>와 </a:t>
              </a:r>
              <a:r>
                <a:rPr lang="en-US" altLang="ko-KR" sz="1500" dirty="0">
                  <a:solidFill>
                    <a:schemeClr val="bg1"/>
                  </a:solidFill>
                </a:rPr>
                <a:t>Value</a:t>
              </a:r>
              <a:r>
                <a:rPr lang="ko-KR" altLang="en-US" sz="1500" dirty="0">
                  <a:solidFill>
                    <a:schemeClr val="bg1"/>
                  </a:solidFill>
                </a:rPr>
                <a:t>의 데이터가 쌍으로     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r>
                <a:rPr lang="en-US" altLang="ko-KR" sz="1500" dirty="0">
                  <a:solidFill>
                    <a:schemeClr val="bg1"/>
                  </a:solidFill>
                </a:rPr>
                <a:t>  </a:t>
              </a:r>
              <a:r>
                <a:rPr lang="ko-KR" altLang="en-US" sz="1500" dirty="0">
                  <a:solidFill>
                    <a:schemeClr val="bg1"/>
                  </a:solidFill>
                </a:rPr>
                <a:t>저장되는 가장 단순한 데이터 모델구조 사용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endParaRPr lang="en-US" altLang="ko-KR" sz="1500" dirty="0">
                <a:solidFill>
                  <a:schemeClr val="bg1"/>
                </a:solidFill>
              </a:endParaRPr>
            </a:p>
            <a:p>
              <a:r>
                <a:rPr lang="en-US" altLang="ko-KR" sz="1500" dirty="0">
                  <a:solidFill>
                    <a:schemeClr val="bg1"/>
                  </a:solidFill>
                </a:rPr>
                <a:t>: </a:t>
              </a:r>
              <a:r>
                <a:rPr lang="ko-KR" altLang="en-US" sz="1500" dirty="0">
                  <a:solidFill>
                    <a:schemeClr val="bg1"/>
                  </a:solidFill>
                </a:rPr>
                <a:t>아마존의 </a:t>
              </a:r>
              <a:r>
                <a:rPr lang="en-US" altLang="ko-KR" sz="1500" dirty="0">
                  <a:solidFill>
                    <a:schemeClr val="bg1"/>
                  </a:solidFill>
                </a:rPr>
                <a:t>Dynamo Paper</a:t>
              </a:r>
              <a:r>
                <a:rPr lang="ko-KR" altLang="en-US" sz="1500" dirty="0">
                  <a:solidFill>
                    <a:schemeClr val="bg1"/>
                  </a:solidFill>
                </a:rPr>
                <a:t>에서 유래</a:t>
              </a:r>
            </a:p>
            <a:p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152C49-30E2-4C5C-AAEF-E7F3E450545A}"/>
                </a:ext>
              </a:extLst>
            </p:cNvPr>
            <p:cNvSpPr txBox="1"/>
            <p:nvPr/>
          </p:nvSpPr>
          <p:spPr>
            <a:xfrm>
              <a:off x="4976973" y="4329292"/>
              <a:ext cx="470058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bg1"/>
                  </a:solidFill>
                </a:rPr>
                <a:t>3. Big Table DB(</a:t>
              </a:r>
              <a:r>
                <a:rPr lang="ko-KR" altLang="en-US" sz="1900" b="1" dirty="0">
                  <a:solidFill>
                    <a:schemeClr val="bg1"/>
                  </a:solidFill>
                </a:rPr>
                <a:t>뛰어난 확장성</a:t>
              </a:r>
              <a:r>
                <a:rPr lang="en-US" altLang="ko-KR" sz="19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900" b="1" dirty="0">
                  <a:solidFill>
                    <a:schemeClr val="bg1"/>
                  </a:solidFill>
                </a:rPr>
                <a:t>검색에 유리</a:t>
              </a:r>
              <a:r>
                <a:rPr lang="en-US" altLang="ko-KR" sz="1900" b="1" dirty="0">
                  <a:solidFill>
                    <a:schemeClr val="bg1"/>
                  </a:solidFill>
                </a:rPr>
                <a:t>)</a:t>
              </a:r>
              <a:endParaRPr lang="ko-KR" altLang="en-US" sz="19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93D929-F560-4BF2-A413-691B99AEB0CC}"/>
                </a:ext>
              </a:extLst>
            </p:cNvPr>
            <p:cNvSpPr txBox="1"/>
            <p:nvPr/>
          </p:nvSpPr>
          <p:spPr>
            <a:xfrm>
              <a:off x="5100636" y="4814250"/>
              <a:ext cx="66341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:  Key-Value</a:t>
              </a:r>
              <a:r>
                <a:rPr lang="ko-KR" altLang="en-US" sz="1500" dirty="0">
                  <a:solidFill>
                    <a:schemeClr val="bg1"/>
                  </a:solidFill>
                </a:rPr>
                <a:t>형에서 발전된 형태인 </a:t>
              </a:r>
              <a:r>
                <a:rPr lang="en-US" altLang="ko-KR" sz="1500" dirty="0">
                  <a:solidFill>
                    <a:schemeClr val="bg1"/>
                  </a:solidFill>
                </a:rPr>
                <a:t>Column Family</a:t>
              </a:r>
              <a:r>
                <a:rPr lang="ko-KR" altLang="en-US" sz="1500" dirty="0">
                  <a:solidFill>
                    <a:schemeClr val="bg1"/>
                  </a:solidFill>
                </a:rPr>
                <a:t>데이터 모델 구조사용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r>
                <a:rPr lang="en-US" altLang="ko-KR" sz="1500" dirty="0">
                  <a:solidFill>
                    <a:schemeClr val="bg1"/>
                  </a:solidFill>
                </a:rPr>
                <a:t>: </a:t>
              </a:r>
              <a:r>
                <a:rPr lang="ko-KR" altLang="en-US" sz="1500" dirty="0">
                  <a:solidFill>
                    <a:schemeClr val="bg1"/>
                  </a:solidFill>
                </a:rPr>
                <a:t>구글의 </a:t>
              </a:r>
              <a:r>
                <a:rPr lang="en-US" altLang="ko-KR" sz="1500" dirty="0" err="1">
                  <a:solidFill>
                    <a:schemeClr val="bg1"/>
                  </a:solidFill>
                </a:rPr>
                <a:t>BigTable</a:t>
              </a:r>
              <a:r>
                <a:rPr lang="en-US" altLang="ko-KR" sz="1500" dirty="0">
                  <a:solidFill>
                    <a:schemeClr val="bg1"/>
                  </a:solidFill>
                </a:rPr>
                <a:t> Paper</a:t>
              </a:r>
              <a:r>
                <a:rPr lang="ko-KR" altLang="en-US" sz="1500" dirty="0">
                  <a:solidFill>
                    <a:schemeClr val="bg1"/>
                  </a:solidFill>
                </a:rPr>
                <a:t>에서 유래</a:t>
              </a:r>
              <a:endParaRPr lang="en-US" altLang="ko-KR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40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3F3F28-9FE7-4863-BD4A-94DDC2EEA6F7}"/>
              </a:ext>
            </a:extLst>
          </p:cNvPr>
          <p:cNvGrpSpPr/>
          <p:nvPr/>
        </p:nvGrpSpPr>
        <p:grpSpPr>
          <a:xfrm>
            <a:off x="7389719" y="1329566"/>
            <a:ext cx="1742785" cy="2317635"/>
            <a:chOff x="8681491" y="1492764"/>
            <a:chExt cx="1742785" cy="231763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32E3D7-105E-44B2-AEB8-84243E99DF13}"/>
                </a:ext>
              </a:extLst>
            </p:cNvPr>
            <p:cNvSpPr txBox="1"/>
            <p:nvPr/>
          </p:nvSpPr>
          <p:spPr>
            <a:xfrm>
              <a:off x="8681491" y="1492764"/>
              <a:ext cx="1742785" cy="58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32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SQL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C9292F-9858-467C-8A7A-5DFF2367926E}"/>
                </a:ext>
              </a:extLst>
            </p:cNvPr>
            <p:cNvSpPr txBox="1"/>
            <p:nvPr/>
          </p:nvSpPr>
          <p:spPr>
            <a:xfrm>
              <a:off x="8725033" y="2853534"/>
              <a:ext cx="1338828" cy="956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이란</a:t>
              </a: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 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작업의 종류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SQL 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16B36A-E4BC-4DAF-8136-E1AC49B79FF0}"/>
              </a:ext>
            </a:extLst>
          </p:cNvPr>
          <p:cNvSpPr/>
          <p:nvPr/>
        </p:nvSpPr>
        <p:spPr>
          <a:xfrm>
            <a:off x="6995885" y="863600"/>
            <a:ext cx="4412343" cy="5130800"/>
          </a:xfrm>
          <a:prstGeom prst="rect">
            <a:avLst/>
          </a:prstGeom>
          <a:noFill/>
          <a:ln w="12065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1941557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858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SQL</a:t>
            </a: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이란</a:t>
            </a: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33953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8DC94A-76F7-44A4-B549-78385C70D53E}"/>
              </a:ext>
            </a:extLst>
          </p:cNvPr>
          <p:cNvSpPr/>
          <p:nvPr/>
        </p:nvSpPr>
        <p:spPr>
          <a:xfrm>
            <a:off x="4264820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타이포_쌍문동 B" panose="02020803020101020101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D71B4-DA75-4803-8FBD-B29F38A5413B}"/>
              </a:ext>
            </a:extLst>
          </p:cNvPr>
          <p:cNvSpPr txBox="1"/>
          <p:nvPr/>
        </p:nvSpPr>
        <p:spPr>
          <a:xfrm>
            <a:off x="4934750" y="2848007"/>
            <a:ext cx="57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사용자는 데이터베이스에 자료를 입력</a:t>
            </a:r>
            <a:r>
              <a:rPr lang="en-US" altLang="ko-KR" dirty="0">
                <a:solidFill>
                  <a:schemeClr val="bg1"/>
                </a:solidFill>
                <a:ea typeface="타이포_쌍문동 B" panose="02020803020101020101"/>
              </a:rPr>
              <a:t>/</a:t>
            </a: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조회</a:t>
            </a:r>
            <a:r>
              <a:rPr lang="en-US" altLang="ko-KR" dirty="0">
                <a:solidFill>
                  <a:schemeClr val="bg1"/>
                </a:solidFill>
                <a:ea typeface="타이포_쌍문동 B" panose="02020803020101020101"/>
              </a:rPr>
              <a:t>/</a:t>
            </a: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ea typeface="타이포_쌍문동 B" panose="02020803020101020101"/>
              </a:rPr>
              <a:t>/</a:t>
            </a: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삭제 하기 위하여 </a:t>
            </a:r>
            <a:r>
              <a:rPr lang="en-US" altLang="ko-KR" dirty="0">
                <a:solidFill>
                  <a:schemeClr val="bg1"/>
                </a:solidFill>
                <a:ea typeface="타이포_쌍문동 B" panose="02020803020101020101"/>
              </a:rPr>
              <a:t>SQL </a:t>
            </a: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사용</a:t>
            </a:r>
            <a:endParaRPr lang="en-US" altLang="ko-KR" dirty="0">
              <a:solidFill>
                <a:schemeClr val="bg1"/>
              </a:solidFill>
              <a:ea typeface="타이포_쌍문동 B" panose="02020803020101020101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066BC8-C030-463E-B28D-DDE16A034CF9}"/>
              </a:ext>
            </a:extLst>
          </p:cNvPr>
          <p:cNvCxnSpPr>
            <a:cxnSpLocks/>
          </p:cNvCxnSpPr>
          <p:nvPr/>
        </p:nvCxnSpPr>
        <p:spPr>
          <a:xfrm>
            <a:off x="4711230" y="1332459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920683-8EF1-4985-97B5-4AA591768C33}"/>
              </a:ext>
            </a:extLst>
          </p:cNvPr>
          <p:cNvSpPr txBox="1"/>
          <p:nvPr/>
        </p:nvSpPr>
        <p:spPr>
          <a:xfrm>
            <a:off x="4822135" y="1278489"/>
            <a:ext cx="5268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a typeface="타이포_쌍문동 B" panose="02020803020101020101"/>
              </a:rPr>
              <a:t>SQL(Structured Query Language)</a:t>
            </a:r>
          </a:p>
          <a:p>
            <a:r>
              <a:rPr lang="en-US" altLang="ko-KR" sz="2000" dirty="0">
                <a:solidFill>
                  <a:schemeClr val="bg1"/>
                </a:solidFill>
                <a:ea typeface="타이포_쌍문동 B" panose="02020803020101020101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a typeface="타이포_쌍문동 B" panose="02020803020101020101"/>
              </a:rPr>
              <a:t>구조화된 정보를 다루는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B5D1D-34A8-4C32-9E8B-097ECC5C1CC2}"/>
              </a:ext>
            </a:extLst>
          </p:cNvPr>
          <p:cNvSpPr txBox="1"/>
          <p:nvPr/>
        </p:nvSpPr>
        <p:spPr>
          <a:xfrm>
            <a:off x="4934750" y="2152514"/>
            <a:ext cx="57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관계형 데이터베이스에서 데이터 조작과 데이터 정의를 하기 위해 사용하는 언어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7C81FB-FAF2-48F6-B976-EEC89B56B6A9}"/>
              </a:ext>
            </a:extLst>
          </p:cNvPr>
          <p:cNvSpPr txBox="1"/>
          <p:nvPr/>
        </p:nvSpPr>
        <p:spPr>
          <a:xfrm>
            <a:off x="4776779" y="3893250"/>
            <a:ext cx="526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a typeface="타이포_쌍문동 B" panose="02020803020101020101"/>
              </a:rPr>
              <a:t>SQL </a:t>
            </a:r>
            <a:r>
              <a:rPr lang="ko-KR" altLang="en-US" sz="2800" dirty="0">
                <a:solidFill>
                  <a:schemeClr val="bg1"/>
                </a:solidFill>
                <a:ea typeface="타이포_쌍문동 B" panose="02020803020101020101"/>
              </a:rPr>
              <a:t>특징</a:t>
            </a:r>
            <a:endParaRPr lang="ko-KR" altLang="en-US" sz="2400" dirty="0">
              <a:solidFill>
                <a:schemeClr val="bg1"/>
              </a:solidFill>
              <a:ea typeface="타이포_쌍문동 B" panose="02020803020101020101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02F349-0590-4F47-8C88-461C915C6ACB}"/>
              </a:ext>
            </a:extLst>
          </p:cNvPr>
          <p:cNvCxnSpPr>
            <a:cxnSpLocks/>
          </p:cNvCxnSpPr>
          <p:nvPr/>
        </p:nvCxnSpPr>
        <p:spPr>
          <a:xfrm>
            <a:off x="4712333" y="3974650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AB14031-4417-4ABE-AD43-754E44275D20}"/>
              </a:ext>
            </a:extLst>
          </p:cNvPr>
          <p:cNvCxnSpPr>
            <a:cxnSpLocks/>
          </p:cNvCxnSpPr>
          <p:nvPr/>
        </p:nvCxnSpPr>
        <p:spPr>
          <a:xfrm>
            <a:off x="4712333" y="1203867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A8E492-6222-4621-B18D-A56BF20708A0}"/>
              </a:ext>
            </a:extLst>
          </p:cNvPr>
          <p:cNvSpPr txBox="1"/>
          <p:nvPr/>
        </p:nvSpPr>
        <p:spPr>
          <a:xfrm>
            <a:off x="4934750" y="4418468"/>
            <a:ext cx="67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배우고 사용하기 쉬운 언어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6AB8A-69E8-48EF-A8E2-2A37C7B4D1E4}"/>
              </a:ext>
            </a:extLst>
          </p:cNvPr>
          <p:cNvSpPr txBox="1"/>
          <p:nvPr/>
        </p:nvSpPr>
        <p:spPr>
          <a:xfrm>
            <a:off x="4923860" y="4799470"/>
            <a:ext cx="67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절차적인 언어가 아닌 선언적 언어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7C947C-73B6-41C3-A91C-CB95F9910A3D}"/>
              </a:ext>
            </a:extLst>
          </p:cNvPr>
          <p:cNvSpPr txBox="1"/>
          <p:nvPr/>
        </p:nvSpPr>
        <p:spPr>
          <a:xfrm>
            <a:off x="4940189" y="5191358"/>
            <a:ext cx="67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타이포_쌍문동 B" panose="02020803020101020101"/>
              </a:rPr>
              <a:t>DBMS</a:t>
            </a: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의 종류에 얽매이지 않고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82480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678938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858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SQL </a:t>
            </a: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작업 종류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8DC94A-76F7-44A4-B549-78385C70D53E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8A2E8E-BE5B-4787-9715-3EB128963C6E}"/>
              </a:ext>
            </a:extLst>
          </p:cNvPr>
          <p:cNvCxnSpPr>
            <a:cxnSpLocks/>
          </p:cNvCxnSpPr>
          <p:nvPr/>
        </p:nvCxnSpPr>
        <p:spPr>
          <a:xfrm>
            <a:off x="4712333" y="1332459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C03E17-3ED6-4B75-858A-39483A1ED090}"/>
              </a:ext>
            </a:extLst>
          </p:cNvPr>
          <p:cNvSpPr txBox="1"/>
          <p:nvPr/>
        </p:nvSpPr>
        <p:spPr>
          <a:xfrm>
            <a:off x="4888851" y="1287493"/>
            <a:ext cx="568407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a typeface="타이포_쌍문동 B" panose="02020803020101020101"/>
              </a:rPr>
              <a:t>SQL </a:t>
            </a:r>
            <a:r>
              <a:rPr lang="ko-KR" altLang="en-US" sz="2800" dirty="0">
                <a:solidFill>
                  <a:schemeClr val="bg1"/>
                </a:solidFill>
                <a:ea typeface="타이포_쌍문동 B" panose="02020803020101020101"/>
              </a:rPr>
              <a:t>작업 종류</a:t>
            </a:r>
            <a:endParaRPr lang="en-US" altLang="ko-KR" sz="2800" dirty="0">
              <a:solidFill>
                <a:schemeClr val="bg1"/>
              </a:solidFill>
              <a:ea typeface="타이포_쌍문동 B" panose="02020803020101020101"/>
            </a:endParaRPr>
          </a:p>
          <a:p>
            <a:endParaRPr lang="en-US" altLang="ko-KR" sz="2800" dirty="0">
              <a:solidFill>
                <a:schemeClr val="bg1"/>
              </a:solidFill>
              <a:ea typeface="타이포_쌍문동 B" panose="0202080302010102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데이터 조회</a:t>
            </a:r>
            <a:endParaRPr lang="en-US" altLang="ko-KR" dirty="0">
              <a:solidFill>
                <a:schemeClr val="bg1"/>
              </a:solidFill>
              <a:ea typeface="타이포_쌍문동 B" panose="0202080302010102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테이블에서 행 삽입</a:t>
            </a:r>
            <a:r>
              <a:rPr lang="en-US" altLang="ko-KR" dirty="0">
                <a:solidFill>
                  <a:schemeClr val="bg1"/>
                </a:solidFill>
                <a:ea typeface="타이포_쌍문동 B" panose="02020803020101020101"/>
              </a:rPr>
              <a:t>, </a:t>
            </a: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갱신 및 삭제</a:t>
            </a:r>
            <a:endParaRPr lang="en-US" altLang="ko-KR" dirty="0">
              <a:solidFill>
                <a:schemeClr val="bg1"/>
              </a:solidFill>
              <a:ea typeface="타이포_쌍문동 B" panose="0202080302010102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객체 생성</a:t>
            </a:r>
            <a:r>
              <a:rPr lang="en-US" altLang="ko-KR" dirty="0">
                <a:solidFill>
                  <a:schemeClr val="bg1"/>
                </a:solidFill>
                <a:ea typeface="타이포_쌍문동 B" panose="02020803020101020101"/>
              </a:rPr>
              <a:t>, </a:t>
            </a: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변경 및 삭제</a:t>
            </a:r>
            <a:endParaRPr lang="en-US" altLang="ko-KR" dirty="0">
              <a:solidFill>
                <a:schemeClr val="bg1"/>
              </a:solidFill>
              <a:ea typeface="타이포_쌍문동 B" panose="0202080302010102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데이터베이스 및 해당 객체에 대한 액세스 제어</a:t>
            </a:r>
            <a:endParaRPr lang="en-US" altLang="ko-KR" dirty="0">
              <a:solidFill>
                <a:schemeClr val="bg1"/>
              </a:solidFill>
              <a:ea typeface="타이포_쌍문동 B" panose="0202080302010102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a typeface="타이포_쌍문동 B" panose="02020803020101020101"/>
              </a:rPr>
              <a:t>데이터베이스 일관성 및 무결성 보장</a:t>
            </a:r>
            <a:endParaRPr lang="en-US" altLang="ko-KR" dirty="0">
              <a:solidFill>
                <a:schemeClr val="bg1"/>
              </a:solidFill>
              <a:ea typeface="타이포_쌍문동 B" panose="02020803020101020101"/>
            </a:endParaRPr>
          </a:p>
          <a:p>
            <a:endParaRPr lang="en-US" altLang="ko-KR" sz="2800" dirty="0">
              <a:solidFill>
                <a:schemeClr val="bg1"/>
              </a:solidFill>
              <a:ea typeface="타이포_쌍문동 B" panose="02020803020101020101"/>
            </a:endParaRPr>
          </a:p>
          <a:p>
            <a:endParaRPr lang="ko-KR" altLang="en-US" sz="2800" dirty="0">
              <a:solidFill>
                <a:schemeClr val="bg1"/>
              </a:solidFill>
              <a:ea typeface="타이포_쌍문동 B" panose="020208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5777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176222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858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SQL</a:t>
            </a: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771E85-E5EE-4596-ACC7-9894DF4F7E10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0F9559B-ECC5-46E0-A080-90C4B1B2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458" y="1688550"/>
            <a:ext cx="6265620" cy="34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2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0B6B1C-8AB4-48CE-80E3-41FF81622C67}"/>
              </a:ext>
            </a:extLst>
          </p:cNvPr>
          <p:cNvSpPr txBox="1"/>
          <p:nvPr/>
        </p:nvSpPr>
        <p:spPr>
          <a:xfrm>
            <a:off x="4977745" y="2759695"/>
            <a:ext cx="2236511" cy="116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격하게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9E8358-F2EB-473C-B319-5F97B94566F5}"/>
              </a:ext>
            </a:extLst>
          </p:cNvPr>
          <p:cNvSpPr/>
          <p:nvPr/>
        </p:nvSpPr>
        <p:spPr>
          <a:xfrm>
            <a:off x="5637590" y="2658057"/>
            <a:ext cx="100844" cy="91676"/>
          </a:xfrm>
          <a:prstGeom prst="ellips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EE3600B-36F5-4EB4-813F-CBE083FAF22F}"/>
              </a:ext>
            </a:extLst>
          </p:cNvPr>
          <p:cNvSpPr/>
          <p:nvPr/>
        </p:nvSpPr>
        <p:spPr>
          <a:xfrm>
            <a:off x="6045577" y="2658057"/>
            <a:ext cx="100844" cy="91676"/>
          </a:xfrm>
          <a:prstGeom prst="ellips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206CAB-4180-4F4D-BA6C-7722139A4474}"/>
              </a:ext>
            </a:extLst>
          </p:cNvPr>
          <p:cNvSpPr/>
          <p:nvPr/>
        </p:nvSpPr>
        <p:spPr>
          <a:xfrm>
            <a:off x="6453564" y="2658057"/>
            <a:ext cx="100844" cy="91676"/>
          </a:xfrm>
          <a:prstGeom prst="ellipse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F9D42-6C4A-41D3-BB1A-62D08D4557FD}"/>
              </a:ext>
            </a:extLst>
          </p:cNvPr>
          <p:cNvSpPr txBox="1"/>
          <p:nvPr/>
        </p:nvSpPr>
        <p:spPr>
          <a:xfrm>
            <a:off x="5031353" y="3904477"/>
            <a:ext cx="214834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 </a:t>
            </a:r>
            <a:r>
              <a:rPr lang="ko-KR" altLang="en-US" sz="1200" dirty="0" err="1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들어주셔서</a:t>
            </a:r>
            <a:r>
              <a:rPr lang="ko-KR" altLang="en-US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감사합니다</a:t>
            </a:r>
            <a:r>
              <a: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141802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3F3F28-9FE7-4863-BD4A-94DDC2EEA6F7}"/>
              </a:ext>
            </a:extLst>
          </p:cNvPr>
          <p:cNvGrpSpPr/>
          <p:nvPr/>
        </p:nvGrpSpPr>
        <p:grpSpPr>
          <a:xfrm>
            <a:off x="7389719" y="1342818"/>
            <a:ext cx="1744965" cy="2326247"/>
            <a:chOff x="8681491" y="1506016"/>
            <a:chExt cx="1744965" cy="232624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32E3D7-105E-44B2-AEB8-84243E99DF13}"/>
                </a:ext>
              </a:extLst>
            </p:cNvPr>
            <p:cNvSpPr txBox="1"/>
            <p:nvPr/>
          </p:nvSpPr>
          <p:spPr>
            <a:xfrm>
              <a:off x="8681491" y="1506016"/>
              <a:ext cx="1744965" cy="588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32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Database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C9292F-9858-467C-8A7A-5DFF2367926E}"/>
                </a:ext>
              </a:extLst>
            </p:cNvPr>
            <p:cNvSpPr txBox="1"/>
            <p:nvPr/>
          </p:nvSpPr>
          <p:spPr>
            <a:xfrm>
              <a:off x="8725033" y="2853534"/>
              <a:ext cx="1273105" cy="978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ORDBMS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란</a:t>
              </a: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ORDBMS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장단점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DataBase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비교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16B36A-E4BC-4DAF-8136-E1AC49B79FF0}"/>
              </a:ext>
            </a:extLst>
          </p:cNvPr>
          <p:cNvSpPr/>
          <p:nvPr/>
        </p:nvSpPr>
        <p:spPr>
          <a:xfrm>
            <a:off x="6995885" y="863600"/>
            <a:ext cx="4412343" cy="5130800"/>
          </a:xfrm>
          <a:prstGeom prst="rect">
            <a:avLst/>
          </a:prstGeom>
          <a:noFill/>
          <a:ln w="12065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36C393-781C-4E8A-A3E6-526C70DCB388}"/>
              </a:ext>
            </a:extLst>
          </p:cNvPr>
          <p:cNvSpPr/>
          <p:nvPr/>
        </p:nvSpPr>
        <p:spPr>
          <a:xfrm>
            <a:off x="8400256" y="868326"/>
            <a:ext cx="3492168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타이포_쌍문동 B" panose="0202080302010102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63565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ORDBMS</a:t>
            </a: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란</a:t>
            </a: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8DA550-C4D5-44C4-B860-2AF093BF50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36C393-781C-4E8A-A3E6-526C70DCB388}"/>
              </a:ext>
            </a:extLst>
          </p:cNvPr>
          <p:cNvSpPr/>
          <p:nvPr/>
        </p:nvSpPr>
        <p:spPr>
          <a:xfrm>
            <a:off x="4264821" y="868326"/>
            <a:ext cx="3492168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타이포_쌍문동 B" panose="020208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6FA3F-7EDC-4422-9A07-98B6FCC5E79C}"/>
              </a:ext>
            </a:extLst>
          </p:cNvPr>
          <p:cNvSpPr txBox="1"/>
          <p:nvPr/>
        </p:nvSpPr>
        <p:spPr>
          <a:xfrm>
            <a:off x="4511824" y="1052736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관계형</a:t>
            </a:r>
            <a:r>
              <a:rPr lang="ko-KR" altLang="en-US" sz="2000" b="1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 데이터베이스</a:t>
            </a:r>
            <a:endParaRPr lang="en-US" altLang="ko-KR" sz="2000" b="1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(RDB)</a:t>
            </a:r>
            <a:endParaRPr lang="ko-KR" altLang="en-US" sz="2000" b="1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EC621-4936-439C-99FC-7D04EC711F1C}"/>
              </a:ext>
            </a:extLst>
          </p:cNvPr>
          <p:cNvSpPr txBox="1"/>
          <p:nvPr/>
        </p:nvSpPr>
        <p:spPr>
          <a:xfrm>
            <a:off x="4367808" y="1988840"/>
            <a:ext cx="37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가장 대표적인 데이터베이스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72E9E-2D43-4676-8AB9-E5E860F925B1}"/>
              </a:ext>
            </a:extLst>
          </p:cNvPr>
          <p:cNvSpPr txBox="1"/>
          <p:nvPr/>
        </p:nvSpPr>
        <p:spPr>
          <a:xfrm>
            <a:off x="4367808" y="3053278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차원 구조의 모델 기반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데이터의 무결성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트랜잭션 처리 등 데이터베이스 관리 </a:t>
            </a:r>
            <a:r>
              <a:rPr lang="ko-KR" altLang="en-US" sz="1400" dirty="0" err="1">
                <a:solidFill>
                  <a:schemeClr val="bg1"/>
                </a:solidFill>
              </a:rPr>
              <a:t>시스템으로써의</a:t>
            </a:r>
            <a:r>
              <a:rPr lang="ko-KR" altLang="en-US" sz="1400" dirty="0">
                <a:solidFill>
                  <a:schemeClr val="bg1"/>
                </a:solidFill>
              </a:rPr>
              <a:t> 기본적인 기능면에서 뛰어난 성능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/>
                </a:solidFill>
              </a:rPr>
              <a:t>질의어</a:t>
            </a:r>
            <a:r>
              <a:rPr lang="en-US" altLang="ko-KR" sz="1400" dirty="0">
                <a:solidFill>
                  <a:schemeClr val="bg1"/>
                </a:solidFill>
              </a:rPr>
              <a:t>(Query Language)</a:t>
            </a:r>
            <a:r>
              <a:rPr lang="ko-KR" altLang="en-US" sz="1400" dirty="0">
                <a:solidFill>
                  <a:schemeClr val="bg1"/>
                </a:solidFill>
              </a:rPr>
              <a:t>를 사용한 데이터 접근방법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A2FF48C-4FA5-4EC9-B01E-A34E7AAE8508}"/>
              </a:ext>
            </a:extLst>
          </p:cNvPr>
          <p:cNvSpPr/>
          <p:nvPr/>
        </p:nvSpPr>
        <p:spPr>
          <a:xfrm rot="16200000">
            <a:off x="7844461" y="3188100"/>
            <a:ext cx="485775" cy="481799"/>
          </a:xfrm>
          <a:prstGeom prst="downArrow">
            <a:avLst/>
          </a:prstGeom>
          <a:solidFill>
            <a:srgbClr val="D78585"/>
          </a:solidFill>
          <a:ln>
            <a:solidFill>
              <a:srgbClr val="D7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4E311-1656-421F-8E0F-CECB9B6F96CC}"/>
              </a:ext>
            </a:extLst>
          </p:cNvPr>
          <p:cNvSpPr txBox="1"/>
          <p:nvPr/>
        </p:nvSpPr>
        <p:spPr>
          <a:xfrm>
            <a:off x="8544271" y="1061735"/>
            <a:ext cx="324036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객체지향형 데이터베이스</a:t>
            </a:r>
            <a:endParaRPr lang="en-US" altLang="ko-KR" sz="2000" b="1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(OODB)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관계형 데이터베이스가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할 수 없었던 기능을 수행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94AC5-07FE-416F-AEA3-C07B21B19052}"/>
              </a:ext>
            </a:extLst>
          </p:cNvPr>
          <p:cNvSpPr txBox="1"/>
          <p:nvPr/>
        </p:nvSpPr>
        <p:spPr>
          <a:xfrm>
            <a:off x="8544272" y="2852936"/>
            <a:ext cx="338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사용자가 정의한 사용자 정의타입을 지원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비정형 복합 정보의 모델링가능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객체들 사이의 참조</a:t>
            </a:r>
            <a:r>
              <a:rPr lang="en-US" altLang="ko-KR" sz="1400" dirty="0">
                <a:solidFill>
                  <a:schemeClr val="bg1"/>
                </a:solidFill>
              </a:rPr>
              <a:t>(reference)</a:t>
            </a:r>
            <a:r>
              <a:rPr lang="ko-KR" altLang="en-US" sz="1400" dirty="0">
                <a:solidFill>
                  <a:schemeClr val="bg1"/>
                </a:solidFill>
              </a:rPr>
              <a:t>구조를 이용한 접근 가능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63565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ORDBMS</a:t>
            </a: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란</a:t>
            </a: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8DA550-C4D5-44C4-B860-2AF093BF50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14E114-8091-4C83-9962-6DAF339AA033}"/>
              </a:ext>
            </a:extLst>
          </p:cNvPr>
          <p:cNvSpPr/>
          <p:nvPr/>
        </p:nvSpPr>
        <p:spPr>
          <a:xfrm>
            <a:off x="4295800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타이포_쌍문동 B" panose="0202080302010102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EE524-D6BA-4A0F-A701-5BE2D62B2846}"/>
              </a:ext>
            </a:extLst>
          </p:cNvPr>
          <p:cNvSpPr txBox="1"/>
          <p:nvPr/>
        </p:nvSpPr>
        <p:spPr>
          <a:xfrm>
            <a:off x="4223792" y="1340768"/>
            <a:ext cx="60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객체관계형 데이터베이스</a:t>
            </a:r>
            <a:r>
              <a:rPr lang="en-US" altLang="ko-KR" sz="2400" b="1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(ORDB)</a:t>
            </a:r>
            <a:endParaRPr lang="en-US" altLang="ko-KR" sz="1600" b="1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BB5A642-0D1E-4293-A877-D76503F55EE2}"/>
              </a:ext>
            </a:extLst>
          </p:cNvPr>
          <p:cNvCxnSpPr>
            <a:cxnSpLocks/>
          </p:cNvCxnSpPr>
          <p:nvPr/>
        </p:nvCxnSpPr>
        <p:spPr>
          <a:xfrm>
            <a:off x="4711230" y="1332459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43872" y="39330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55840" y="2492896"/>
            <a:ext cx="669674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기존의 </a:t>
            </a:r>
            <a:r>
              <a:rPr lang="ko-KR" altLang="en-US" dirty="0" err="1">
                <a:solidFill>
                  <a:schemeClr val="bg1"/>
                </a:solidFill>
              </a:rPr>
              <a:t>관계형</a:t>
            </a:r>
            <a:r>
              <a:rPr lang="ko-KR" altLang="en-US" dirty="0">
                <a:solidFill>
                  <a:schemeClr val="bg1"/>
                </a:solidFill>
              </a:rPr>
              <a:t> 데이터베이스 시스템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sz="7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 객체지향데이터베이스가 제공하는 기능들 중 </a:t>
            </a:r>
            <a:r>
              <a:rPr lang="ko-KR" altLang="en-US" b="1" dirty="0">
                <a:solidFill>
                  <a:schemeClr val="bg1"/>
                </a:solidFill>
              </a:rPr>
              <a:t>장점들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sz="1050" b="1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관계형</a:t>
            </a:r>
            <a:r>
              <a:rPr lang="ko-KR" altLang="en-US" dirty="0">
                <a:solidFill>
                  <a:schemeClr val="bg1"/>
                </a:solidFill>
              </a:rPr>
              <a:t> 모델에 통합한 새로운 개념의 데이터베이스</a:t>
            </a:r>
            <a:endParaRPr lang="ko-KR" altLang="en-US" dirty="0"/>
          </a:p>
        </p:txBody>
      </p:sp>
      <p:sp>
        <p:nvSpPr>
          <p:cNvPr id="27" name="아래쪽 화살표 26"/>
          <p:cNvSpPr/>
          <p:nvPr/>
        </p:nvSpPr>
        <p:spPr>
          <a:xfrm>
            <a:off x="7824192" y="4221088"/>
            <a:ext cx="288032" cy="50405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5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1994457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ORDBMS</a:t>
            </a: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장단점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8DA550-C4D5-44C4-B860-2AF093BF50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B5A642-0D1E-4293-A877-D76503F55EE2}"/>
              </a:ext>
            </a:extLst>
          </p:cNvPr>
          <p:cNvCxnSpPr>
            <a:cxnSpLocks/>
          </p:cNvCxnSpPr>
          <p:nvPr/>
        </p:nvCxnSpPr>
        <p:spPr>
          <a:xfrm>
            <a:off x="4711230" y="1332459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14E114-8091-4C83-9962-6DAF339AA033}"/>
              </a:ext>
            </a:extLst>
          </p:cNvPr>
          <p:cNvSpPr/>
          <p:nvPr/>
        </p:nvSpPr>
        <p:spPr>
          <a:xfrm>
            <a:off x="4295800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타이포_쌍문동 B" panose="02020803020101020101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591944" y="1412776"/>
            <a:ext cx="6025214" cy="2160240"/>
            <a:chOff x="4960286" y="1378408"/>
            <a:chExt cx="6025214" cy="21602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C94AC5-07FE-416F-AEA3-C07B21B19052}"/>
                </a:ext>
              </a:extLst>
            </p:cNvPr>
            <p:cNvSpPr txBox="1"/>
            <p:nvPr/>
          </p:nvSpPr>
          <p:spPr>
            <a:xfrm>
              <a:off x="4960287" y="1378408"/>
              <a:ext cx="6025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사용자 정의 타입을 지원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CDC714-0808-4060-A11C-1985159A372E}"/>
                </a:ext>
              </a:extLst>
            </p:cNvPr>
            <p:cNvSpPr txBox="1"/>
            <p:nvPr/>
          </p:nvSpPr>
          <p:spPr>
            <a:xfrm>
              <a:off x="4960286" y="1790711"/>
              <a:ext cx="5272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참조 타입을 지원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F0B2FE-A45C-4E7A-80F1-D5D10A221AB2}"/>
                </a:ext>
              </a:extLst>
            </p:cNvPr>
            <p:cNvSpPr txBox="1"/>
            <p:nvPr/>
          </p:nvSpPr>
          <p:spPr>
            <a:xfrm>
              <a:off x="4960286" y="2182109"/>
              <a:ext cx="573311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중첩 테이블을 지원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좀 더 복잡하고 복합적인 정보를 표현하는 것이 가능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0DE511-101C-4E66-89DF-B24A504A9E5F}"/>
                </a:ext>
              </a:extLst>
            </p:cNvPr>
            <p:cNvSpPr txBox="1"/>
            <p:nvPr/>
          </p:nvSpPr>
          <p:spPr>
            <a:xfrm>
              <a:off x="4960286" y="2818568"/>
              <a:ext cx="5535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대단위 객체의 저장</a:t>
              </a:r>
              <a:r>
                <a:rPr lang="en-US" altLang="ko-KR" sz="1400" dirty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</a:rPr>
                <a:t>추출이 가능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D0BF2C-1331-4A38-A72C-6177774556B5}"/>
                </a:ext>
              </a:extLst>
            </p:cNvPr>
            <p:cNvSpPr txBox="1"/>
            <p:nvPr/>
          </p:nvSpPr>
          <p:spPr>
            <a:xfrm>
              <a:off x="4960286" y="3230871"/>
              <a:ext cx="5083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객체 간의 상속 관계를 지원하는 것이 가능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BB5A642-0D1E-4293-A877-D76503F55EE2}"/>
              </a:ext>
            </a:extLst>
          </p:cNvPr>
          <p:cNvCxnSpPr>
            <a:cxnSpLocks/>
          </p:cNvCxnSpPr>
          <p:nvPr/>
        </p:nvCxnSpPr>
        <p:spPr>
          <a:xfrm>
            <a:off x="4727848" y="1340768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71864" y="134076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장점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727848" y="4219271"/>
            <a:ext cx="5976664" cy="793905"/>
            <a:chOff x="4727848" y="3877815"/>
            <a:chExt cx="5976664" cy="79390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BB5A642-0D1E-4293-A877-D76503F55EE2}"/>
                </a:ext>
              </a:extLst>
            </p:cNvPr>
            <p:cNvCxnSpPr>
              <a:cxnSpLocks/>
            </p:cNvCxnSpPr>
            <p:nvPr/>
          </p:nvCxnSpPr>
          <p:spPr>
            <a:xfrm>
              <a:off x="4727848" y="3877815"/>
              <a:ext cx="0" cy="415281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871864" y="389298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타이포_쌍문동 B" pitchFamily="18" charset="-127"/>
                  <a:ea typeface="타이포_쌍문동 B" pitchFamily="18" charset="-127"/>
                </a:rPr>
                <a:t>단점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91944" y="3933056"/>
              <a:ext cx="51125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표준화의 지연으로 제품간의 차이 존재</a:t>
              </a:r>
              <a:r>
                <a:rPr lang="en-US" altLang="ko" sz="1400" dirty="0">
                  <a:solidFill>
                    <a:schemeClr val="bg1"/>
                  </a:solidFill>
                </a:rPr>
                <a:t>, 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이로인해</a:t>
              </a:r>
              <a:r>
                <a:rPr lang="ko-KR" altLang="en-US" sz="1400" dirty="0">
                  <a:solidFill>
                    <a:schemeClr val="bg1"/>
                  </a:solidFill>
                </a:rPr>
                <a:t> 사용자에게 혼란을 줄 소지가 있음</a:t>
              </a:r>
            </a:p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8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241319" cy="116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DataBase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3989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비교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D274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8DA550-C4D5-44C4-B860-2AF093BF50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511824" y="908721"/>
          <a:ext cx="6912768" cy="50553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8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관계형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객체지향형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객체관계형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데이터모델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baseline="0" dirty="0"/>
                        <a:t>  숫자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날짜 등 단순 정보타입만 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ko-KR" altLang="en-US" sz="1400" baseline="0" dirty="0"/>
                        <a:t>지원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정의타입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비정형 정보타입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정의타입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비정형 정보타입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대규모정보처리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우수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보통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우수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안전성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우수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보통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우수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장점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사용하기 쉽고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편리하며 안정적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복잡한 구조의</a:t>
                      </a:r>
                      <a:r>
                        <a:rPr lang="ko-KR" altLang="en-US" sz="1400" baseline="0" dirty="0"/>
                        <a:t> 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ko-KR" altLang="en-US" sz="1400" baseline="0" dirty="0" err="1"/>
                        <a:t>정보리모델링</a:t>
                      </a:r>
                      <a:r>
                        <a:rPr lang="ko-KR" altLang="en-US" sz="1400" baseline="0" dirty="0"/>
                        <a:t> 가능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관계형</a:t>
                      </a:r>
                      <a:r>
                        <a:rPr lang="ko-KR" altLang="en-US" sz="1400" dirty="0"/>
                        <a:t>  데이터베이스의 안정성에 객체지향 모델링 장점을</a:t>
                      </a:r>
                      <a:r>
                        <a:rPr lang="ko-KR" altLang="en-US" sz="1400" baseline="0" dirty="0"/>
                        <a:t> 추가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단점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확장성이</a:t>
                      </a:r>
                      <a:r>
                        <a:rPr lang="ko-KR" altLang="en-US" sz="1400" dirty="0"/>
                        <a:t> 부족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복합적 정보표현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어려움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데이터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베이스 기능에 있어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안정성과 성능이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떨어짐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3F3F28-9FE7-4863-BD4A-94DDC2EEA6F7}"/>
              </a:ext>
            </a:extLst>
          </p:cNvPr>
          <p:cNvGrpSpPr/>
          <p:nvPr/>
        </p:nvGrpSpPr>
        <p:grpSpPr>
          <a:xfrm>
            <a:off x="7389719" y="1329566"/>
            <a:ext cx="1742785" cy="2096036"/>
            <a:chOff x="8681491" y="1492764"/>
            <a:chExt cx="1742785" cy="20960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32E3D7-105E-44B2-AEB8-84243E99DF13}"/>
                </a:ext>
              </a:extLst>
            </p:cNvPr>
            <p:cNvSpPr txBox="1"/>
            <p:nvPr/>
          </p:nvSpPr>
          <p:spPr>
            <a:xfrm>
              <a:off x="8681491" y="1492764"/>
              <a:ext cx="1742785" cy="588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3200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C3989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DataBase</a:t>
              </a:r>
              <a:endPara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3989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C9292F-9858-467C-8A7A-5DFF2367926E}"/>
                </a:ext>
              </a:extLst>
            </p:cNvPr>
            <p:cNvSpPr txBox="1"/>
            <p:nvPr/>
          </p:nvSpPr>
          <p:spPr>
            <a:xfrm>
              <a:off x="8725033" y="2853534"/>
              <a:ext cx="978153" cy="735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NoSQL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란</a:t>
              </a: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NoSQL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장점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NoSQL</a:t>
              </a:r>
              <a:r>
                <a:rPr lang="ko-KR" altLang="en-US" sz="1200" dirty="0">
                  <a:ln>
                    <a:solidFill>
                      <a:srgbClr val="2D2741">
                        <a:alpha val="0"/>
                      </a:srgbClr>
                    </a:solidFill>
                  </a:ln>
                  <a:solidFill>
                    <a:srgbClr val="2D274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방식</a:t>
              </a:r>
              <a:endParaRPr lang="en-US" altLang="ko-KR" sz="1200" dirty="0">
                <a:ln>
                  <a:solidFill>
                    <a:srgbClr val="2D2741">
                      <a:alpha val="0"/>
                    </a:srgbClr>
                  </a:solidFill>
                </a:ln>
                <a:solidFill>
                  <a:srgbClr val="2D274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16B36A-E4BC-4DAF-8136-E1AC49B79FF0}"/>
              </a:ext>
            </a:extLst>
          </p:cNvPr>
          <p:cNvSpPr/>
          <p:nvPr/>
        </p:nvSpPr>
        <p:spPr>
          <a:xfrm>
            <a:off x="6995885" y="863600"/>
            <a:ext cx="4412343" cy="5130800"/>
          </a:xfrm>
          <a:prstGeom prst="rect">
            <a:avLst/>
          </a:prstGeom>
          <a:noFill/>
          <a:ln w="120650">
            <a:solidFill>
              <a:srgbClr val="2D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204450" cy="62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858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NoSQL</a:t>
            </a: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858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란</a:t>
            </a: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8DC94A-76F7-44A4-B549-78385C70D53E}"/>
              </a:ext>
            </a:extLst>
          </p:cNvPr>
          <p:cNvSpPr/>
          <p:nvPr/>
        </p:nvSpPr>
        <p:spPr>
          <a:xfrm>
            <a:off x="4264820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타이포_쌍문동 B" panose="02020803020101020101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D71B4-DA75-4803-8FBD-B29F38A5413B}"/>
              </a:ext>
            </a:extLst>
          </p:cNvPr>
          <p:cNvSpPr txBox="1"/>
          <p:nvPr/>
        </p:nvSpPr>
        <p:spPr>
          <a:xfrm>
            <a:off x="4711230" y="2926685"/>
            <a:ext cx="679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관계형데이터베이스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(RDB)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의 특성뿐만 아니라 다른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지원해주는 데이터베이스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066BC8-C030-463E-B28D-DDE16A034CF9}"/>
              </a:ext>
            </a:extLst>
          </p:cNvPr>
          <p:cNvCxnSpPr>
            <a:cxnSpLocks/>
          </p:cNvCxnSpPr>
          <p:nvPr/>
        </p:nvCxnSpPr>
        <p:spPr>
          <a:xfrm>
            <a:off x="4711230" y="1332459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920683-8EF1-4985-97B5-4AA591768C33}"/>
              </a:ext>
            </a:extLst>
          </p:cNvPr>
          <p:cNvSpPr txBox="1"/>
          <p:nvPr/>
        </p:nvSpPr>
        <p:spPr>
          <a:xfrm>
            <a:off x="4822135" y="1278489"/>
            <a:ext cx="466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Not Only SQL</a:t>
            </a:r>
            <a:endParaRPr lang="ko-KR" altLang="en-US" sz="28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B5D1D-34A8-4C32-9E8B-097ECC5C1CC2}"/>
              </a:ext>
            </a:extLst>
          </p:cNvPr>
          <p:cNvSpPr txBox="1"/>
          <p:nvPr/>
        </p:nvSpPr>
        <p:spPr>
          <a:xfrm>
            <a:off x="4711230" y="2196419"/>
            <a:ext cx="671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SQL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이 필요없다는 의미가 아니라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개선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보안의 의미</a:t>
            </a:r>
          </a:p>
        </p:txBody>
      </p:sp>
    </p:spTree>
    <p:extLst>
      <p:ext uri="{BB962C8B-B14F-4D97-AF65-F5344CB8AC3E}">
        <p14:creationId xmlns:p14="http://schemas.microsoft.com/office/powerpoint/2010/main" val="402129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2E37-E9B6-49EE-A9B1-E80269E0C9CE}"/>
              </a:ext>
            </a:extLst>
          </p:cNvPr>
          <p:cNvSpPr/>
          <p:nvPr/>
        </p:nvSpPr>
        <p:spPr>
          <a:xfrm>
            <a:off x="9486900" y="-685800"/>
            <a:ext cx="457200" cy="457200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B9E356-465C-4EC5-A0B7-6FA5B2699DB3}"/>
              </a:ext>
            </a:extLst>
          </p:cNvPr>
          <p:cNvSpPr/>
          <p:nvPr/>
        </p:nvSpPr>
        <p:spPr>
          <a:xfrm>
            <a:off x="10236200" y="-685800"/>
            <a:ext cx="457200" cy="457200"/>
          </a:xfrm>
          <a:prstGeom prst="rect">
            <a:avLst/>
          </a:prstGeom>
          <a:solidFill>
            <a:srgbClr val="C39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E4CD-14FE-4A1F-93F8-538D477CCAB4}"/>
              </a:ext>
            </a:extLst>
          </p:cNvPr>
          <p:cNvSpPr/>
          <p:nvPr/>
        </p:nvSpPr>
        <p:spPr>
          <a:xfrm>
            <a:off x="10985500" y="-685800"/>
            <a:ext cx="457200" cy="457200"/>
          </a:xfrm>
          <a:prstGeom prst="rect">
            <a:avLst/>
          </a:prstGeom>
          <a:solidFill>
            <a:srgbClr val="E1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9DE37-6B4F-4449-9B59-27F916267CA1}"/>
              </a:ext>
            </a:extLst>
          </p:cNvPr>
          <p:cNvSpPr/>
          <p:nvPr/>
        </p:nvSpPr>
        <p:spPr>
          <a:xfrm>
            <a:off x="11734800" y="-685800"/>
            <a:ext cx="457200" cy="45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ED0C61-E3A1-40A2-BF62-7E386BCA79D6}"/>
              </a:ext>
            </a:extLst>
          </p:cNvPr>
          <p:cNvCxnSpPr>
            <a:cxnSpLocks/>
          </p:cNvCxnSpPr>
          <p:nvPr/>
        </p:nvCxnSpPr>
        <p:spPr>
          <a:xfrm flipV="1">
            <a:off x="3759757" y="868326"/>
            <a:ext cx="0" cy="5121348"/>
          </a:xfrm>
          <a:prstGeom prst="line">
            <a:avLst/>
          </a:prstGeom>
          <a:ln w="120650">
            <a:solidFill>
              <a:srgbClr val="2D2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AAA807-8D9F-44F6-8CE5-535FAE91308D}"/>
              </a:ext>
            </a:extLst>
          </p:cNvPr>
          <p:cNvSpPr txBox="1"/>
          <p:nvPr/>
        </p:nvSpPr>
        <p:spPr>
          <a:xfrm>
            <a:off x="542133" y="744349"/>
            <a:ext cx="2292615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858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NoSQL </a:t>
            </a:r>
            <a:r>
              <a:rPr lang="ko-KR" altLang="en-US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장점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0023C-4B9F-4BD9-BB21-055B5A4713AF}"/>
              </a:ext>
            </a:extLst>
          </p:cNvPr>
          <p:cNvSpPr txBox="1"/>
          <p:nvPr/>
        </p:nvSpPr>
        <p:spPr>
          <a:xfrm>
            <a:off x="56118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C75934-133F-4C9A-8E21-6EB405189110}"/>
              </a:ext>
            </a:extLst>
          </p:cNvPr>
          <p:cNvCxnSpPr>
            <a:cxnSpLocks/>
          </p:cNvCxnSpPr>
          <p:nvPr/>
        </p:nvCxnSpPr>
        <p:spPr>
          <a:xfrm>
            <a:off x="1084470" y="5916090"/>
            <a:ext cx="601515" cy="0"/>
          </a:xfrm>
          <a:prstGeom prst="line">
            <a:avLst/>
          </a:prstGeom>
          <a:ln w="25400">
            <a:solidFill>
              <a:srgbClr val="2D274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EC8C-D738-4A33-8CC6-015C0E77AC7A}"/>
              </a:ext>
            </a:extLst>
          </p:cNvPr>
          <p:cNvSpPr txBox="1"/>
          <p:nvPr/>
        </p:nvSpPr>
        <p:spPr>
          <a:xfrm>
            <a:off x="1761713" y="5737580"/>
            <a:ext cx="447558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D2741">
                    <a:alpha val="20000"/>
                  </a:srgb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54B21B-34B1-4F1C-9F70-E5BC7DDD77AE}"/>
              </a:ext>
            </a:extLst>
          </p:cNvPr>
          <p:cNvSpPr/>
          <p:nvPr/>
        </p:nvSpPr>
        <p:spPr>
          <a:xfrm>
            <a:off x="3817624" y="6856967"/>
            <a:ext cx="8374375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8DC94A-76F7-44A4-B549-78385C70D53E}"/>
              </a:ext>
            </a:extLst>
          </p:cNvPr>
          <p:cNvSpPr/>
          <p:nvPr/>
        </p:nvSpPr>
        <p:spPr>
          <a:xfrm>
            <a:off x="4264819" y="868326"/>
            <a:ext cx="7469981" cy="5121348"/>
          </a:xfrm>
          <a:prstGeom prst="rect">
            <a:avLst/>
          </a:prstGeom>
          <a:solidFill>
            <a:srgbClr val="2D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3AF4D2-3040-43F5-BA56-A1CD527B8E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" y="6170845"/>
            <a:ext cx="1460564" cy="230363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8A2E8E-BE5B-4787-9715-3EB128963C6E}"/>
              </a:ext>
            </a:extLst>
          </p:cNvPr>
          <p:cNvCxnSpPr>
            <a:cxnSpLocks/>
          </p:cNvCxnSpPr>
          <p:nvPr/>
        </p:nvCxnSpPr>
        <p:spPr>
          <a:xfrm>
            <a:off x="4712333" y="1332459"/>
            <a:ext cx="0" cy="41528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4FE628-8040-4ACC-8BC5-D00A265EBF68}"/>
              </a:ext>
            </a:extLst>
          </p:cNvPr>
          <p:cNvGrpSpPr/>
          <p:nvPr/>
        </p:nvGrpSpPr>
        <p:grpSpPr>
          <a:xfrm>
            <a:off x="4888851" y="1385467"/>
            <a:ext cx="5977379" cy="2368381"/>
            <a:chOff x="5008121" y="1444854"/>
            <a:chExt cx="5977379" cy="23683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C03E17-3ED6-4B75-858A-39483A1ED090}"/>
                </a:ext>
              </a:extLst>
            </p:cNvPr>
            <p:cNvSpPr txBox="1"/>
            <p:nvPr/>
          </p:nvSpPr>
          <p:spPr>
            <a:xfrm>
              <a:off x="5008121" y="1444854"/>
              <a:ext cx="5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대용량 데이터를 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다루거나 데이터 분산처리에 용이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DC6BE8-B6E7-4EFD-9BA5-5FB1B0F3CD28}"/>
                </a:ext>
              </a:extLst>
            </p:cNvPr>
            <p:cNvSpPr txBox="1"/>
            <p:nvPr/>
          </p:nvSpPr>
          <p:spPr>
            <a:xfrm>
              <a:off x="5009322" y="2027583"/>
              <a:ext cx="527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유연한 데이터 모델링가능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F32BC2-79BD-4849-B29C-7BD5B8D83160}"/>
                </a:ext>
              </a:extLst>
            </p:cNvPr>
            <p:cNvSpPr txBox="1"/>
            <p:nvPr/>
          </p:nvSpPr>
          <p:spPr>
            <a:xfrm>
              <a:off x="5009322" y="2584175"/>
              <a:ext cx="5976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Cloud Computing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장소에 </a:t>
              </a:r>
              <a:r>
                <a:rPr lang="ko-KR" altLang="en-US" dirty="0" err="1">
                  <a:solidFill>
                    <a:schemeClr val="bg1"/>
                  </a:solidFill>
                  <a:latin typeface="+mn-ea"/>
                </a:rPr>
                <a:t>구애받지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 않고 원하는 작업을 수행할 수 있는 컴퓨팅 기술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)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에 적합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26AC52-F9F0-4271-B909-303177C4F664}"/>
                </a:ext>
              </a:extLst>
            </p:cNvPr>
            <p:cNvSpPr txBox="1"/>
            <p:nvPr/>
          </p:nvSpPr>
          <p:spPr>
            <a:xfrm>
              <a:off x="5008121" y="3443903"/>
              <a:ext cx="2680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빠른 읽기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쓰기속도</a:t>
              </a:r>
            </a:p>
          </p:txBody>
        </p:sp>
      </p:grp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06D7D03-AD8C-42FF-9451-3A563B9CD05A}"/>
              </a:ext>
            </a:extLst>
          </p:cNvPr>
          <p:cNvSpPr/>
          <p:nvPr/>
        </p:nvSpPr>
        <p:spPr>
          <a:xfrm>
            <a:off x="7569751" y="3998290"/>
            <a:ext cx="408057" cy="5433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5C097-A226-4AD7-80EE-2A54911D45EF}"/>
              </a:ext>
            </a:extLst>
          </p:cNvPr>
          <p:cNvSpPr txBox="1"/>
          <p:nvPr/>
        </p:nvSpPr>
        <p:spPr>
          <a:xfrm>
            <a:off x="4888850" y="4757530"/>
            <a:ext cx="6218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Facebook, Twitter, Netflix, Instagram, Apple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iCloud,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삼성의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SCloud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등의 서비스를 사용한다면 이미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NoSQL DB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기술을 활용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32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534</Words>
  <Application>Microsoft Office PowerPoint</Application>
  <PresentationFormat>와이드스크린</PresentationFormat>
  <Paragraphs>168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나눔고딕</vt:lpstr>
      <vt:lpstr>맑은 고딕</vt:lpstr>
      <vt:lpstr>타이포_쌍문동 B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김호영</cp:lastModifiedBy>
  <cp:revision>41</cp:revision>
  <dcterms:created xsi:type="dcterms:W3CDTF">2019-09-12T02:16:15Z</dcterms:created>
  <dcterms:modified xsi:type="dcterms:W3CDTF">2021-09-13T05:49:34Z</dcterms:modified>
</cp:coreProperties>
</file>