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6" r:id="rId4"/>
    <p:sldId id="265" r:id="rId5"/>
    <p:sldId id="287" r:id="rId6"/>
    <p:sldId id="264" r:id="rId7"/>
    <p:sldId id="288" r:id="rId8"/>
    <p:sldId id="286" r:id="rId9"/>
    <p:sldId id="289" r:id="rId10"/>
    <p:sldId id="290" r:id="rId11"/>
    <p:sldId id="261" r:id="rId12"/>
    <p:sldId id="291" r:id="rId13"/>
    <p:sldId id="271" r:id="rId14"/>
    <p:sldId id="272" r:id="rId15"/>
    <p:sldId id="293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E%90%EB%A3%8C" TargetMode="External"/><Relationship Id="rId2" Type="http://schemas.openxmlformats.org/officeDocument/2006/relationships/hyperlink" Target="https://ko.wikipedia.org/wiki/%EB%8D%B0%EC%9D%B4%ED%84%B0%EB%B2%A0%EC%9D%B4%EC%8A%A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ykcb.tistory.com/entry/%EB%8D%B0%EC%9D%B4%ED%84%B0%EB%B2%A0%EC%9D%B4%EC%8A%A4-%EC%8A%A4%ED%82%A4%EB%A7%88%EC%9D%98-%EA%B0%9C%EB%85%90-%ED%8A%B9%EC%A7%95" TargetMode="External"/><Relationship Id="rId4" Type="http://schemas.openxmlformats.org/officeDocument/2006/relationships/hyperlink" Target="https://ko.wikipedia.org/wiki/%EB%8D%B0%EC%9D%B4%ED%84%B0%EB%B2%A0%EC%9D%B4%EC%8A%A4_%EA%B4%80%EB%A6%AC_%EC%8B%9C%EC%8A%A4%ED%85%9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7%91%ED%95%A9" TargetMode="External"/><Relationship Id="rId2" Type="http://schemas.openxmlformats.org/officeDocument/2006/relationships/hyperlink" Target="https://ko.wikipedia.org/wiki/%EB%8D%B0%EC%9D%B4%ED%84%B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스키마란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780913" y="1357124"/>
            <a:ext cx="20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0474D"/>
                </a:solidFill>
              </a:rPr>
              <a:t>스키마란</a:t>
            </a:r>
            <a:r>
              <a:rPr lang="en-US" altLang="ko-KR" sz="3200" b="1" dirty="0">
                <a:solidFill>
                  <a:srgbClr val="40474D"/>
                </a:solidFill>
              </a:rPr>
              <a:t>?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B4183F0-2F5C-A144-ABFB-461DECAABD53}"/>
              </a:ext>
            </a:extLst>
          </p:cNvPr>
          <p:cNvSpPr txBox="1">
            <a:spLocks/>
          </p:cNvSpPr>
          <p:nvPr/>
        </p:nvSpPr>
        <p:spPr>
          <a:xfrm>
            <a:off x="780913" y="19691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linkClick r:id="rId2" tooltip="데이터베이스"/>
              </a:rPr>
              <a:t>데이터베이스</a:t>
            </a:r>
            <a:r>
              <a:rPr lang="ko-KR" altLang="en-US" dirty="0"/>
              <a:t>에서 </a:t>
            </a:r>
            <a:r>
              <a:rPr lang="ko-KR" altLang="en-US" dirty="0">
                <a:hlinkClick r:id="rId3" tooltip="자료"/>
              </a:rPr>
              <a:t>자료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자료의 표현 방법</a:t>
            </a:r>
            <a:r>
              <a:rPr lang="en-US" altLang="ko-KR" dirty="0"/>
              <a:t>, </a:t>
            </a:r>
            <a:r>
              <a:rPr lang="ko-KR" altLang="en-US" dirty="0"/>
              <a:t>자료 간의 관계를 형식 언어로 정의한 구조이다</a:t>
            </a:r>
            <a:r>
              <a:rPr lang="en-US" altLang="ko-KR" dirty="0"/>
              <a:t>. </a:t>
            </a:r>
          </a:p>
          <a:p>
            <a:r>
              <a:rPr lang="ko-KR" altLang="en-US" dirty="0">
                <a:hlinkClick r:id="rId4" tooltip="데이터베이스 관리 시스템"/>
              </a:rPr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이 주어진 설정에 따라 데이터베이스 스키마를 생성하며</a:t>
            </a:r>
            <a:r>
              <a:rPr lang="en-US" altLang="ko-KR" dirty="0"/>
              <a:t>, </a:t>
            </a:r>
            <a:r>
              <a:rPr lang="ko-KR" altLang="en-US" dirty="0"/>
              <a:t>데이터베이스 사용자가 자료를 저장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변경할 때 </a:t>
            </a:r>
            <a:r>
              <a:rPr lang="en-US" altLang="ko-KR" dirty="0"/>
              <a:t>DBMS</a:t>
            </a:r>
            <a:r>
              <a:rPr lang="ko-KR" altLang="en-US" dirty="0"/>
              <a:t>는 자신이 생성한 데이터베이스 스키마를 참조하여 명령을 수행한다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예시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출처</a:t>
            </a:r>
            <a:r>
              <a:rPr lang="en-US" altLang="ko-KR" sz="1000" dirty="0"/>
              <a:t>: </a:t>
            </a:r>
            <a:r>
              <a:rPr lang="en-US" altLang="ko-KR" sz="1000" dirty="0">
                <a:hlinkClick r:id="rId5"/>
              </a:rPr>
              <a:t>https://ykcb.tistory.com/entry/</a:t>
            </a:r>
            <a:r>
              <a:rPr lang="ko-KR" altLang="en-US" sz="1000" dirty="0">
                <a:hlinkClick r:id="rId5"/>
              </a:rPr>
              <a:t>데이터베이스</a:t>
            </a:r>
            <a:r>
              <a:rPr lang="en-US" altLang="ko-KR" sz="1000" dirty="0">
                <a:hlinkClick r:id="rId5"/>
              </a:rPr>
              <a:t>-</a:t>
            </a:r>
            <a:r>
              <a:rPr lang="ko-KR" altLang="en-US" sz="1000" dirty="0">
                <a:hlinkClick r:id="rId5"/>
              </a:rPr>
              <a:t>스키마의</a:t>
            </a:r>
            <a:r>
              <a:rPr lang="en-US" altLang="ko-KR" sz="1000" dirty="0">
                <a:hlinkClick r:id="rId5"/>
              </a:rPr>
              <a:t>-</a:t>
            </a:r>
            <a:r>
              <a:rPr lang="ko-KR" altLang="en-US" sz="1000" dirty="0">
                <a:hlinkClick r:id="rId5"/>
              </a:rPr>
              <a:t>개념</a:t>
            </a:r>
            <a:r>
              <a:rPr lang="en-US" altLang="ko-KR" sz="1000" dirty="0">
                <a:hlinkClick r:id="rId5"/>
              </a:rPr>
              <a:t>-</a:t>
            </a:r>
            <a:r>
              <a:rPr lang="ko-KR" altLang="en-US" sz="1000" dirty="0">
                <a:hlinkClick r:id="rId5"/>
              </a:rPr>
              <a:t>특징</a:t>
            </a:r>
            <a:r>
              <a:rPr lang="ko-KR" altLang="en-US" sz="1000" dirty="0"/>
              <a:t> </a:t>
            </a:r>
            <a:r>
              <a:rPr lang="en-US" altLang="ko-KR" sz="1000" dirty="0"/>
              <a:t>[YKCB Team]</a:t>
            </a:r>
            <a:br>
              <a:rPr lang="ko-KR" altLang="en-US" dirty="0"/>
            </a:br>
            <a:endParaRPr kumimoji="1" lang="x-none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BB8B4A-6041-7541-8EF8-EC34454F4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79" y="5260181"/>
            <a:ext cx="626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스키마의 계층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561827"/>
            <a:ext cx="2865120" cy="4191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428411" y="187119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외부 스키마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4" y="2994388"/>
            <a:ext cx="28651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>
                <a:solidFill>
                  <a:srgbClr val="FF0000"/>
                </a:solidFill>
                <a:latin typeface="+mj-ea"/>
                <a:ea typeface="+mj-ea"/>
              </a:rPr>
              <a:t>사용자 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+mj-ea"/>
                <a:ea typeface="+mj-ea"/>
              </a:rPr>
              <a:t>뷰</a:t>
            </a:r>
            <a:r>
              <a:rPr lang="ko-KR" altLang="en-US" sz="2000" b="1" spc="-150" dirty="0" err="1">
                <a:latin typeface="+mj-ea"/>
                <a:ea typeface="+mj-ea"/>
              </a:rPr>
              <a:t>를</a:t>
            </a:r>
            <a:r>
              <a:rPr lang="ko-KR" altLang="en-US" sz="2000" b="1" spc="-150" dirty="0">
                <a:latin typeface="+mj-ea"/>
                <a:ea typeface="+mj-ea"/>
              </a:rPr>
              <a:t> 가리킵니다</a:t>
            </a:r>
            <a:r>
              <a:rPr lang="en-US" altLang="ko-KR" sz="2000" b="1" spc="-150" dirty="0">
                <a:latin typeface="+mj-ea"/>
                <a:ea typeface="+mj-ea"/>
              </a:rPr>
              <a:t>.</a:t>
            </a:r>
          </a:p>
          <a:p>
            <a:pPr algn="just"/>
            <a:r>
              <a:rPr lang="ko-KR" altLang="en-US" sz="2000" b="1" spc="-150" dirty="0">
                <a:latin typeface="+mj-ea"/>
                <a:ea typeface="+mj-ea"/>
              </a:rPr>
              <a:t>개인의 입장</a:t>
            </a:r>
            <a:r>
              <a:rPr lang="en-US" altLang="ko-KR" sz="2000" b="1" spc="-150" dirty="0">
                <a:latin typeface="+mj-ea"/>
                <a:ea typeface="+mj-ea"/>
              </a:rPr>
              <a:t>, “</a:t>
            </a:r>
            <a:r>
              <a:rPr lang="ko-KR" altLang="en-US" sz="2000" b="1" spc="-150" dirty="0">
                <a:latin typeface="+mj-ea"/>
                <a:ea typeface="+mj-ea"/>
              </a:rPr>
              <a:t>서브스키마</a:t>
            </a:r>
            <a:r>
              <a:rPr lang="en-US" altLang="ko-KR" sz="2000" b="1" spc="-150" dirty="0">
                <a:latin typeface="+mj-ea"/>
                <a:ea typeface="+mj-ea"/>
              </a:rPr>
              <a:t>”</a:t>
            </a:r>
            <a:r>
              <a:rPr lang="ko-KR" altLang="en-US" sz="2000" b="1" spc="-150" dirty="0">
                <a:latin typeface="+mj-ea"/>
                <a:ea typeface="+mj-ea"/>
              </a:rPr>
              <a:t>라고도 한다 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just"/>
            <a:r>
              <a:rPr lang="ko-KR" altLang="en-US" sz="2000" b="1" spc="-150" dirty="0">
                <a:latin typeface="+mj-ea"/>
                <a:ea typeface="+mj-ea"/>
              </a:rPr>
              <a:t>하나의 외부스키마를 여럿이 공유가능하며 하나의 </a:t>
            </a:r>
            <a:r>
              <a:rPr lang="en-US" altLang="ko-KR" sz="2000" b="1" spc="-150" dirty="0">
                <a:latin typeface="+mj-ea"/>
                <a:ea typeface="+mj-ea"/>
              </a:rPr>
              <a:t>DB</a:t>
            </a:r>
            <a:r>
              <a:rPr lang="ko-KR" altLang="en-US" sz="2000" b="1" spc="-150" dirty="0">
                <a:latin typeface="+mj-ea"/>
                <a:ea typeface="+mj-ea"/>
              </a:rPr>
              <a:t>시스템에 여러 개의 외부 스키마가 존재가 가능합니다</a:t>
            </a:r>
            <a:r>
              <a:rPr lang="en-US" altLang="ko-KR" sz="2000" b="1" spc="-150" dirty="0">
                <a:latin typeface="+mj-ea"/>
                <a:ea typeface="+mj-ea"/>
              </a:rPr>
              <a:t>.</a:t>
            </a:r>
            <a:endParaRPr lang="ko-KR" altLang="en-US" sz="2000" b="1" spc="-15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4241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5298344" y="189401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개념 스키마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7" y="3072571"/>
            <a:ext cx="2865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/>
              <a:t>시스템 프로그래머나 설계자의 관점에서 바라보는 스키마 </a:t>
            </a:r>
            <a:endParaRPr lang="en-US" altLang="ko-KR" sz="2000" b="1" spc="-150" dirty="0"/>
          </a:p>
          <a:p>
            <a:pPr algn="just"/>
            <a:r>
              <a:rPr lang="ko-KR" altLang="en-US" sz="2000" b="1" spc="-150" dirty="0">
                <a:solidFill>
                  <a:srgbClr val="FF0000"/>
                </a:solidFill>
              </a:rPr>
              <a:t>데이터베이스의 물리적 구조</a:t>
            </a:r>
            <a:r>
              <a:rPr lang="ko-KR" altLang="en-US" sz="2000" b="1" spc="-150" dirty="0"/>
              <a:t>를 가리킵니다</a:t>
            </a:r>
            <a:r>
              <a:rPr lang="en-US" altLang="ko-KR" sz="2000" b="1" spc="-150" dirty="0"/>
              <a:t>.(</a:t>
            </a:r>
            <a:r>
              <a:rPr lang="ko-KR" altLang="en-US" sz="2000" b="1" spc="-150" dirty="0"/>
              <a:t>실제 저장방법을 기술하는 물리적인 저장장치와 관련됨</a:t>
            </a:r>
            <a:r>
              <a:rPr lang="en-US" altLang="ko-KR" sz="2000" b="1" spc="-150" dirty="0"/>
              <a:t>)</a:t>
            </a:r>
            <a:endParaRPr lang="ko-KR" altLang="en-US" sz="2000" b="1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4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9168276" y="189401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내부 스키마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2925691"/>
            <a:ext cx="2865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>
                <a:solidFill>
                  <a:srgbClr val="FF0000"/>
                </a:solidFill>
              </a:rPr>
              <a:t>전체적인 </a:t>
            </a:r>
            <a:r>
              <a:rPr lang="ko-KR" altLang="en-US" sz="2000" b="1" spc="-150" dirty="0" err="1">
                <a:solidFill>
                  <a:srgbClr val="FF0000"/>
                </a:solidFill>
              </a:rPr>
              <a:t>뷰</a:t>
            </a:r>
            <a:r>
              <a:rPr lang="ko-KR" altLang="en-US" sz="2000" b="1" spc="-150" dirty="0" err="1"/>
              <a:t>를</a:t>
            </a:r>
            <a:r>
              <a:rPr lang="ko-KR" altLang="en-US" sz="2000" b="1" spc="-150" dirty="0"/>
              <a:t> 가리킵니다</a:t>
            </a:r>
            <a:r>
              <a:rPr lang="en-US" altLang="ko-KR" sz="2000" b="1" spc="-150" dirty="0"/>
              <a:t>.(</a:t>
            </a:r>
            <a:r>
              <a:rPr lang="ko-KR" altLang="en-US" sz="2000" b="1" spc="-150" dirty="0"/>
              <a:t>조직 전체의 입장</a:t>
            </a:r>
            <a:r>
              <a:rPr lang="en-US" altLang="ko-KR" sz="2000" b="1" spc="-150" dirty="0"/>
              <a:t>)</a:t>
            </a:r>
          </a:p>
          <a:p>
            <a:pPr algn="just"/>
            <a:r>
              <a:rPr lang="ko-KR" altLang="en-US" sz="2000" b="1" spc="-150" dirty="0"/>
              <a:t>개체간의 관계와 제약조건을 나타내고</a:t>
            </a:r>
            <a:endParaRPr lang="en-US" altLang="ko-KR" sz="2000" b="1" spc="-150" dirty="0"/>
          </a:p>
          <a:p>
            <a:pPr algn="just"/>
            <a:r>
              <a:rPr lang="ko-KR" altLang="en-US" sz="2000" b="1" spc="-150" dirty="0"/>
              <a:t>데이터베이스의 접근권한</a:t>
            </a:r>
            <a:r>
              <a:rPr lang="en-US" altLang="ko-KR" sz="2000" b="1" spc="-150" dirty="0"/>
              <a:t>/</a:t>
            </a:r>
            <a:r>
              <a:rPr lang="ko-KR" altLang="en-US" sz="2000" b="1" spc="-150" dirty="0"/>
              <a:t>보안</a:t>
            </a:r>
            <a:r>
              <a:rPr lang="en-US" altLang="ko-KR" sz="2000" b="1" spc="-150" dirty="0"/>
              <a:t>/</a:t>
            </a:r>
            <a:r>
              <a:rPr lang="ko-KR" altLang="en-US" sz="2000" b="1" spc="-150" dirty="0" err="1"/>
              <a:t>무결성</a:t>
            </a:r>
            <a:r>
              <a:rPr lang="ko-KR" altLang="en-US" sz="2000" b="1" spc="-150" dirty="0"/>
              <a:t> 규칙에 대한 명세를  정의합니다</a:t>
            </a:r>
            <a:r>
              <a:rPr lang="en-US" altLang="ko-KR" sz="2000" b="1" spc="-150" dirty="0"/>
              <a:t>.</a:t>
            </a:r>
          </a:p>
          <a:p>
            <a:pPr algn="just"/>
            <a:r>
              <a:rPr lang="ko-KR" altLang="en-US" sz="2000" b="1" spc="-150" dirty="0"/>
              <a:t>일반적으로 스키마는 내부스키마를  뜻합니다</a:t>
            </a:r>
            <a:r>
              <a:rPr lang="en-US" altLang="ko-KR" sz="2000" b="1" spc="-15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977623" y="2609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7908781" y="2609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SQL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과</a:t>
            </a:r>
            <a:r>
              <a:rPr lang="en-US" altLang="ko-KR" sz="3600" spc="-300" dirty="0" err="1">
                <a:solidFill>
                  <a:schemeClr val="accent4">
                    <a:lumMod val="50000"/>
                  </a:schemeClr>
                </a:solidFill>
              </a:rPr>
              <a:t>NoSQL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스키마의 사용유무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803794" y="1592359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279446" y="577081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D3D3D"/>
                </a:solidFill>
                <a:latin typeface="+mj-ea"/>
                <a:ea typeface="+mj-ea"/>
              </a:rPr>
              <a:t>스키마 사용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43237" y="1592359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7977270" y="5797606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D3D3D"/>
                </a:solidFill>
                <a:latin typeface="+mj-ea"/>
                <a:ea typeface="+mj-ea"/>
              </a:rPr>
              <a:t>스키마 미사용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45" name="그림 244" descr="테이블이(가) 표시된 사진&#10;&#10;자동 생성된 설명">
            <a:extLst>
              <a:ext uri="{FF2B5EF4-FFF2-40B4-BE49-F238E27FC236}">
                <a16:creationId xmlns:a16="http://schemas.microsoft.com/office/drawing/2014/main" id="{EBF3D8F3-DD75-194F-9629-CCD23FDE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0" y="2415617"/>
            <a:ext cx="4318686" cy="3019569"/>
          </a:xfrm>
          <a:prstGeom prst="rect">
            <a:avLst/>
          </a:prstGeom>
        </p:spPr>
      </p:pic>
      <p:pic>
        <p:nvPicPr>
          <p:cNvPr id="248" name="그림 247" descr="테이블이(가) 표시된 사진&#10;&#10;자동 생성된 설명">
            <a:extLst>
              <a:ext uri="{FF2B5EF4-FFF2-40B4-BE49-F238E27FC236}">
                <a16:creationId xmlns:a16="http://schemas.microsoft.com/office/drawing/2014/main" id="{99A05701-DCE9-BD4B-AD5B-DD6F867A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94" y="2902074"/>
            <a:ext cx="4267283" cy="20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2557596" y="274967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accent4"/>
                </a:solidFill>
                <a:latin typeface="+mj-ea"/>
                <a:ea typeface="+mj-ea"/>
              </a:rPr>
              <a:t>SQL</a:t>
            </a:r>
            <a:endParaRPr lang="ko-KR" altLang="en-US" sz="3200" spc="-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695081" y="237259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err="1">
                <a:solidFill>
                  <a:schemeClr val="accent2"/>
                </a:solidFill>
                <a:latin typeface="+mj-ea"/>
                <a:ea typeface="+mj-ea"/>
              </a:rPr>
              <a:t>NoSQL</a:t>
            </a:r>
            <a:endParaRPr lang="ko-KR" altLang="en-US" sz="32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636907" y="1510070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명확하게 정의된 스키마 데이터의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무결성을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보장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관계는 각 데이터 중복 없이 한번만 저장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118146" y="1291470"/>
            <a:ext cx="4801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스키마가 없어서 유연함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수직 수평 확장이 가능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상시 저장된 데이터를 조정하고 새로운 필드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확장 가능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데이터는 어플리케이션이 필요로 하는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형식으로저장됨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읽어오는 속도 빨라짐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7118146" y="82067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636907" y="85974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706929" y="325133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단점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06929" y="4120142"/>
            <a:ext cx="45704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유연성이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NoSQL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보다 떨어짐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스키마를 사전에 계획하고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알려야함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관계를 맺고 있어서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조인문이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많은 복잡한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복잡한 쿼리가 만들어질 수 있음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대체로 수직적 확장만 가능함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7185258" y="3876793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118146" y="4348197"/>
            <a:ext cx="4769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중복을 계속 업데이트가 필요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데이터가 여러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컬랙션에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중복이 되어있기에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시 모든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컬랙션에서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수정을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해야함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(SQL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에서는 중복데이터가 없기에 한번에 가능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0" y="855218"/>
            <a:ext cx="60324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" altLang="x-none" sz="3200" b="1" dirty="0"/>
            </a:br>
            <a:r>
              <a:rPr lang="en" altLang="x-none" sz="2400" b="1" i="1" u="sng" dirty="0"/>
              <a:t>SQL </a:t>
            </a:r>
            <a:r>
              <a:rPr lang="ko-KR" altLang="en-US" sz="2400" b="1" i="1" u="sng" dirty="0"/>
              <a:t>데이터베이스 사용</a:t>
            </a:r>
            <a:endParaRPr lang="en-US" altLang="ko-KR" sz="1400" b="1" i="1" u="sng" dirty="0"/>
          </a:p>
          <a:p>
            <a:endParaRPr lang="ko-KR" altLang="en-US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1.</a:t>
            </a:r>
            <a:r>
              <a:rPr lang="ko-KR" altLang="en-US" sz="1400" b="1" dirty="0"/>
              <a:t>관계를 맺고 있는 데이터가 자주 변경되는 애플리케이션의 경우</a:t>
            </a:r>
          </a:p>
          <a:p>
            <a:r>
              <a:rPr lang="en" altLang="x-none" sz="1400" b="1" dirty="0"/>
              <a:t>(NoSQL</a:t>
            </a:r>
            <a:r>
              <a:rPr lang="ko-KR" altLang="en-US" sz="1400" b="1" dirty="0"/>
              <a:t>에서는 여러 컬렉션을 모두 수정해야 하기 때문에 비효율적이기에</a:t>
            </a:r>
            <a:endParaRPr lang="en-US" altLang="ko-KR" sz="1400" b="1" dirty="0"/>
          </a:p>
          <a:p>
            <a:r>
              <a:rPr lang="en-US" altLang="ko-KR" sz="1400" b="1" dirty="0"/>
              <a:t>SQL</a:t>
            </a:r>
            <a:r>
              <a:rPr lang="ko-KR" altLang="en-US" sz="1400" b="1" dirty="0"/>
              <a:t>데이터 베이스 사용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2.</a:t>
            </a:r>
            <a:r>
              <a:rPr lang="ko-KR" altLang="en-US" sz="1400" b="1" dirty="0"/>
              <a:t>변경될 여지가 없고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명확한 스키마가 사용자와 데이터에게 중요한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6096000" y="866064"/>
            <a:ext cx="527099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x-none" sz="1400" b="1" dirty="0"/>
          </a:p>
          <a:p>
            <a:endParaRPr lang="en" altLang="x-none" sz="1400" b="1" dirty="0"/>
          </a:p>
          <a:p>
            <a:r>
              <a:rPr lang="en" altLang="x-none" sz="2400" b="1" i="1" u="sng" dirty="0"/>
              <a:t>NoSQL </a:t>
            </a:r>
            <a:r>
              <a:rPr lang="ko-KR" altLang="en-US" sz="2400" b="1" i="1" u="sng" dirty="0"/>
              <a:t>데이터베이스 사용</a:t>
            </a:r>
            <a:endParaRPr lang="en-US" altLang="ko-KR" sz="1400" b="1" i="1" u="sng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ko-KR" altLang="en-US" sz="1400" b="1" dirty="0"/>
          </a:p>
          <a:p>
            <a:r>
              <a:rPr lang="en-US" altLang="ko-KR" sz="1400" b="1" dirty="0"/>
              <a:t>1.</a:t>
            </a:r>
            <a:r>
              <a:rPr lang="ko-KR" altLang="en-US" sz="1400" b="1" dirty="0"/>
              <a:t>정확한 데이터 구조를 알 수 없거나 변경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확장 될 수 있는 경우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2.</a:t>
            </a:r>
            <a:r>
              <a:rPr lang="ko-KR" altLang="en-US" sz="1400" b="1" dirty="0"/>
              <a:t>읽기를 자주 하지만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데이터 변경은 자주 없는 경우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3.</a:t>
            </a:r>
            <a:r>
              <a:rPr lang="ko-KR" altLang="en-US" sz="1400" b="1" dirty="0"/>
              <a:t>데이터베이스를 수평으로 확장해야 하는 경우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막대한 양의 데이터를 다뤄야 하는 경우</a:t>
            </a:r>
            <a:r>
              <a:rPr lang="en-US" altLang="ko-K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6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정의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특징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종류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스키마란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SQL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과</a:t>
              </a:r>
              <a:r>
                <a:rPr lang="en-US" altLang="ko-KR" sz="2400" spc="-300" dirty="0" err="1">
                  <a:solidFill>
                    <a:schemeClr val="tx2">
                      <a:lumMod val="50000"/>
                    </a:schemeClr>
                  </a:solidFill>
                </a:rPr>
                <a:t>NoSQL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정     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데이터베이스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780913" y="164951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rgbClr val="40474D"/>
                </a:solidFill>
              </a:rPr>
              <a:t>데이터 베이스란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B4183F0-2F5C-A144-ABFB-461DECAABD53}"/>
              </a:ext>
            </a:extLst>
          </p:cNvPr>
          <p:cNvSpPr txBox="1">
            <a:spLocks/>
          </p:cNvSpPr>
          <p:nvPr/>
        </p:nvSpPr>
        <p:spPr>
          <a:xfrm>
            <a:off x="780913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여러 사람이 공유하여 사용할 목적으로 체계화해 통합</a:t>
            </a:r>
            <a:r>
              <a:rPr lang="en-US" altLang="ko-KR" dirty="0"/>
              <a:t>, </a:t>
            </a:r>
            <a:r>
              <a:rPr lang="ko-KR" altLang="en-US" dirty="0"/>
              <a:t>관리하는 </a:t>
            </a:r>
            <a:r>
              <a:rPr lang="ko-KR" altLang="en-US" dirty="0">
                <a:hlinkClick r:id="rId2" tooltip="데이터"/>
              </a:rPr>
              <a:t>데이터</a:t>
            </a:r>
            <a:r>
              <a:rPr lang="ko-KR" altLang="en-US" dirty="0"/>
              <a:t>의 </a:t>
            </a:r>
            <a:r>
              <a:rPr lang="ko-KR" altLang="en-US" dirty="0">
                <a:hlinkClick r:id="rId3" tooltip="집합"/>
              </a:rPr>
              <a:t>집합</a:t>
            </a:r>
            <a:r>
              <a:rPr lang="ko-KR" altLang="en-US" dirty="0"/>
              <a:t>이다</a:t>
            </a:r>
            <a:br>
              <a:rPr lang="ko-KR" altLang="en-US" dirty="0"/>
            </a:b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특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   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데이터베이스의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87328"/>
              </p:ext>
            </p:extLst>
          </p:nvPr>
        </p:nvGraphicFramePr>
        <p:xfrm>
          <a:off x="720000" y="1661517"/>
          <a:ext cx="10856280" cy="380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237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접근성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 베이스는 실시간으로 서비스가 가능합니다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계속적인 변화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데이터의 값은 시간에 따라 변화합니다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삽입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삭제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수정 등의 작업을 통해 데이터의 값을 저장합니다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동시 공유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여러 사용자에게 동시에 서비스가 가능합니다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내용에 따른 참조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 베이스에 저장된 데이터는 데이터의 물리적 위치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서버의 위치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 아니라 데이터 값에 따라 참조됩니다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종    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데이터베이스의 종류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08807"/>
              </p:ext>
            </p:extLst>
          </p:nvPr>
        </p:nvGraphicFramePr>
        <p:xfrm>
          <a:off x="720000" y="1661517"/>
          <a:ext cx="10856280" cy="380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86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251415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계층형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데이터베이스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계층 구조로 데이터 관리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최초의 현대적 데이터베이스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객체</a:t>
                      </a: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관계형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데이터베이스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차원 형식으로 데이터관리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가장 널리 사용됨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예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오라클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IBM</a:t>
                      </a:r>
                      <a:r>
                        <a:rPr lang="en-US" altLang="ko-KR" sz="2200" spc="-150" baseline="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DB2, </a:t>
                      </a:r>
                      <a:r>
                        <a:rPr lang="en-US" altLang="ko-KR" sz="2200" spc="-150" baseline="0" dirty="0" err="1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PstgreSQL</a:t>
                      </a:r>
                      <a:r>
                        <a:rPr lang="en-US" altLang="ko-KR" sz="2200" spc="-150" baseline="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2200" spc="-150" baseline="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객체지향형 데이터베이스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상용화가 되지 못함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NOSQL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2200" spc="-150" baseline="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Only SQL </a:t>
                      </a:r>
                      <a:r>
                        <a:rPr lang="ko-KR" altLang="en-US" sz="2200" spc="-150" baseline="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최근 각광 받는 중</a:t>
                      </a:r>
                      <a:endParaRPr lang="en-US" altLang="ko-KR" sz="2200" spc="-150" baseline="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spc="-150" baseline="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관계형</a:t>
                      </a:r>
                      <a:r>
                        <a:rPr lang="ko-KR" altLang="en-US" sz="2200" spc="-150" baseline="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데이터베이스의 기능 일부를 삭제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7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스키마란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548</Words>
  <Application>Microsoft Office PowerPoint</Application>
  <PresentationFormat>와이드스크린</PresentationFormat>
  <Paragraphs>153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준수</cp:lastModifiedBy>
  <cp:revision>31</cp:revision>
  <dcterms:created xsi:type="dcterms:W3CDTF">2020-12-13T00:02:47Z</dcterms:created>
  <dcterms:modified xsi:type="dcterms:W3CDTF">2021-09-13T06:45:08Z</dcterms:modified>
</cp:coreProperties>
</file>