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7466"/>
    <a:srgbClr val="4B4B4B"/>
    <a:srgbClr val="000000"/>
    <a:srgbClr val="1C1C1B"/>
    <a:srgbClr val="CDCDCD"/>
    <a:srgbClr val="FFFFFF"/>
    <a:srgbClr val="4D0A03"/>
    <a:srgbClr val="3B2A1F"/>
    <a:srgbClr val="5C5754"/>
    <a:srgbClr val="19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E9056-84A2-49DC-A365-BCB47675795A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C21A-9CC5-43CA-9ADA-2B5D81DF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8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E74C-BD83-48DB-9A59-01A03D314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DE5E2-5E6C-4895-83E0-ED8170D75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35CB2-7BED-4965-B434-2B461273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51B9-365D-4F98-953A-D59B8BA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53D0B-A633-4315-A08A-D0A30842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F2ADD-5DA8-465E-BA71-94FD583C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DE5FF-64AC-44FB-8B7B-52B646C7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F832-A0E3-45BC-81F0-FA7D1B93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3DDE8-279E-467E-BA6E-8B4A94D7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9657D-E348-438C-ABDA-84E94DA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C6D664-9525-44AB-9001-AAD23E226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3329D-6E32-455B-A029-32E829F9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5A417-9E27-4D19-88BB-D3F23BC9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0E5FF-96F8-4910-880C-01729FF9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661ED-0FA7-4E49-A63A-B69876D3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3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6D7B-791E-4318-B481-BA231BD7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4A146-D38A-47AB-AC40-B5DCD191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A26C-794E-41C0-B590-E21BB6FA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7F151-CC2F-4E7F-BF80-B41C5908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D5480-1DA0-41CB-A0F6-325A6259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2F158-105E-4B25-90AB-53D983C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5D45C-5EEA-42D9-9908-FC8F8A4A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5E4E1-1850-4670-8493-AC2E5954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8DAB8-6BA3-4771-BCC3-C3E59528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9ACF-8954-4789-AD4C-94ABC03E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3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8AC2-F209-4248-9DCE-DC090547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72FDD-259C-4B9B-9B10-E3453C6F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18B4C2-93D2-4721-8234-3B4A7159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94F06-C009-470A-B2D8-877F73E8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F16B6-DF54-4820-A11E-DA2A59D1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78EE3-D234-4C4D-A5C1-FC6E0C71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1B8D6-3F97-487E-953B-2260459F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DB889-E9DE-4DCA-B39A-E634AB35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B2FF8-CD98-4E4C-976C-B56603925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2E167-0BEC-4319-9775-A8F077DB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669E8F-7049-46AD-92A2-0A8CEF8C7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00C69-16A1-4525-AA63-6BE22736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390AA3-9355-4F73-A8DD-183EDF2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014A45-EE3A-49F5-AEF4-087D7D01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3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F3D2A-C579-4368-A195-C0E14F87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74B685-4EFD-4569-9308-C955CF49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DBCEF-0681-459B-A2C1-A5BF104A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FC488-A816-42BB-9077-CED0BF97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6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6912B-2C57-4E6B-A372-1278FAAA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3109" y="6314786"/>
            <a:ext cx="2743200" cy="365125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D539FDA-EE08-4502-8CC6-6D7162201B8C}" type="slidenum">
              <a:rPr lang="ko-KR" altLang="en-US" smtClean="0"/>
              <a:pPr/>
              <a:t>‹#›</a:t>
            </a:fld>
            <a:r>
              <a:rPr lang="ko-KR" altLang="en-US" dirty="0" err="1"/>
              <a:t>ㅖ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2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8C89E-D1D3-42B3-8308-E194E158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54B94-51D5-4760-943A-04A68245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4E671-C098-48C8-9BEA-B5ED2E9FA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C6016-4D13-4FFC-B7F6-78613734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56FB6-51EC-4326-B0EB-6994826E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0FED6-F69F-4040-93AF-CDB762C7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4E54-C9E8-4794-9ADA-D5D631D3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176FD9-FD6A-43DF-89AD-F0C22E5EB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893CE-65C6-4243-8806-5F4EEE03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CA0C1-CA98-4232-AD4E-2906425C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9CD2B-05AD-47C3-BA9F-F854DBAD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8A4EF-6492-417E-BF43-7A899CE0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3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A1B42-4F0F-4AD0-AD3B-419BF75B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F669-2E69-4F6F-9F92-F54EE93F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1F1CE-CA94-4434-828B-B194D27C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386D5-FF74-4F8E-B5EE-3479682E5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71D39-9D24-446B-BCAB-CE018A25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9FDA-EE08-4502-8CC6-6D7162201B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BA8DA9-4F3D-43CB-A6F2-EF692038D5FB}"/>
              </a:ext>
            </a:extLst>
          </p:cNvPr>
          <p:cNvGrpSpPr/>
          <p:nvPr/>
        </p:nvGrpSpPr>
        <p:grpSpPr>
          <a:xfrm>
            <a:off x="4360349" y="914400"/>
            <a:ext cx="3471287" cy="3691156"/>
            <a:chOff x="4360349" y="1082180"/>
            <a:chExt cx="3471287" cy="36911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40DC613-EF23-4C0C-8771-F908BB67CF57}"/>
                </a:ext>
              </a:extLst>
            </p:cNvPr>
            <p:cNvSpPr/>
            <p:nvPr/>
          </p:nvSpPr>
          <p:spPr>
            <a:xfrm>
              <a:off x="4360349" y="1082180"/>
              <a:ext cx="3471287" cy="369115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  <a:effectLst>
              <a:innerShdw blurRad="1397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C5D63C-1F5D-48BB-801A-4B81D1622516}"/>
                </a:ext>
              </a:extLst>
            </p:cNvPr>
            <p:cNvSpPr txBox="1"/>
            <p:nvPr/>
          </p:nvSpPr>
          <p:spPr>
            <a:xfrm>
              <a:off x="5649399" y="1425038"/>
              <a:ext cx="893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KoreaIt_2021</a:t>
              </a:r>
              <a:br>
                <a:rPr lang="en-US" altLang="ko-KR" sz="900" dirty="0">
                  <a:solidFill>
                    <a:schemeClr val="bg1"/>
                  </a:solidFill>
                </a:rPr>
              </a:br>
              <a:r>
                <a:rPr lang="en-US" altLang="ko-KR" sz="900" dirty="0">
                  <a:solidFill>
                    <a:schemeClr val="bg1"/>
                  </a:solidFill>
                </a:rPr>
                <a:t>Game project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B23C01-D1C1-48B8-AEB2-7747F92EDC77}"/>
                </a:ext>
              </a:extLst>
            </p:cNvPr>
            <p:cNvCxnSpPr/>
            <p:nvPr/>
          </p:nvCxnSpPr>
          <p:spPr>
            <a:xfrm>
              <a:off x="5728280" y="2109832"/>
              <a:ext cx="7354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F2688F-1D02-41D3-BB62-527A00BA53CA}"/>
                </a:ext>
              </a:extLst>
            </p:cNvPr>
            <p:cNvSpPr txBox="1"/>
            <p:nvPr/>
          </p:nvSpPr>
          <p:spPr>
            <a:xfrm>
              <a:off x="5070717" y="2590364"/>
              <a:ext cx="2050561" cy="1738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[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디펜시브 던전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]</a:t>
              </a:r>
              <a:br>
                <a:rPr lang="en-US" altLang="ko-KR" dirty="0">
                  <a:solidFill>
                    <a:schemeClr val="bg1"/>
                  </a:solidFill>
                </a:rPr>
              </a:br>
              <a:r>
                <a:rPr lang="ko-KR" altLang="en-US" sz="16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마왕 스킬 </a:t>
              </a:r>
              <a:r>
                <a:rPr lang="en-US" altLang="ko-KR" sz="16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UI </a:t>
              </a:r>
              <a:r>
                <a:rPr lang="ko-KR" altLang="en-US" sz="16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기획서</a:t>
              </a:r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작성자</a:t>
              </a:r>
              <a:r>
                <a:rPr lang="en-US" altLang="ko-KR" sz="7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: </a:t>
              </a:r>
              <a:r>
                <a:rPr lang="ko-KR" altLang="en-US" sz="700" dirty="0">
                  <a:solidFill>
                    <a:schemeClr val="bg1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강민수</a:t>
              </a:r>
              <a:endParaRPr lang="ko-KR" altLang="en-US" sz="8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pic>
        <p:nvPicPr>
          <p:cNvPr id="1030" name="Picture 6" descr="달月에 있는 핀">
            <a:extLst>
              <a:ext uri="{FF2B5EF4-FFF2-40B4-BE49-F238E27FC236}">
                <a16:creationId xmlns:a16="http://schemas.microsoft.com/office/drawing/2014/main" id="{2678EBEF-5ED3-4686-ACAD-1BE15DC8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444" y1="59722" x2="31667" y2="45000"/>
                        <a14:foregroundMark x1="31667" y1="45000" x2="47778" y2="47500"/>
                        <a14:foregroundMark x1="47778" y1="47500" x2="60833" y2="56111"/>
                        <a14:foregroundMark x1="60833" y1="56111" x2="68611" y2="51667"/>
                        <a14:foregroundMark x1="69722" y1="35833" x2="35556" y2="36944"/>
                        <a14:foregroundMark x1="65556" y1="29167" x2="37500" y2="30556"/>
                        <a14:foregroundMark x1="67222" y1="28333" x2="63889" y2="28611"/>
                        <a14:foregroundMark x1="64444" y1="26944" x2="65556" y2="33333"/>
                        <a14:foregroundMark x1="68056" y1="33056" x2="70278" y2="36667"/>
                        <a14:foregroundMark x1="69167" y1="33056" x2="70833" y2="40833"/>
                        <a14:foregroundMark x1="70833" y1="41944" x2="71111" y2="46389"/>
                        <a14:foregroundMark x1="71111" y1="46389" x2="71111" y2="46389"/>
                        <a14:foregroundMark x1="67222" y1="43611" x2="61111" y2="44444"/>
                        <a14:foregroundMark x1="64722" y1="42500" x2="57500" y2="41667"/>
                        <a14:foregroundMark x1="57778" y1="38333" x2="57500" y2="45556"/>
                        <a14:foregroundMark x1="51667" y1="42778" x2="49722" y2="42500"/>
                        <a14:foregroundMark x1="49722" y1="41667" x2="53056" y2="45556"/>
                        <a14:foregroundMark x1="48889" y1="38333" x2="45556" y2="41389"/>
                        <a14:foregroundMark x1="43611" y1="40833" x2="42778" y2="43056"/>
                        <a14:foregroundMark x1="40278" y1="38611" x2="37222" y2="43056"/>
                        <a14:foregroundMark x1="35000" y1="39722" x2="32500" y2="42778"/>
                        <a14:foregroundMark x1="31389" y1="41667" x2="30833" y2="45278"/>
                        <a14:foregroundMark x1="27778" y1="38056" x2="27778" y2="41111"/>
                        <a14:foregroundMark x1="28611" y1="35833" x2="28889" y2="37500"/>
                        <a14:foregroundMark x1="31667" y1="34167" x2="32500" y2="34444"/>
                        <a14:foregroundMark x1="32222" y1="29444" x2="31944" y2="35278"/>
                        <a14:foregroundMark x1="31111" y1="27778" x2="31111" y2="28889"/>
                        <a14:foregroundMark x1="31111" y1="29167" x2="31389" y2="31667"/>
                        <a14:foregroundMark x1="30278" y1="43056" x2="30278" y2="47778"/>
                        <a14:foregroundMark x1="30278" y1="47500" x2="30000" y2="48056"/>
                        <a14:foregroundMark x1="28611" y1="47778" x2="28333" y2="54722"/>
                        <a14:foregroundMark x1="25833" y1="49444" x2="26389" y2="60556"/>
                        <a14:foregroundMark x1="26389" y1="60556" x2="27222" y2="71111"/>
                        <a14:foregroundMark x1="27778" y1="72222" x2="35278" y2="75556"/>
                        <a14:foregroundMark x1="40556" y1="75833" x2="50556" y2="76667"/>
                        <a14:foregroundMark x1="56667" y1="76667" x2="63333" y2="76667"/>
                        <a14:foregroundMark x1="64167" y1="76667" x2="66667" y2="73611"/>
                        <a14:foregroundMark x1="69167" y1="68611" x2="69722" y2="71944"/>
                        <a14:foregroundMark x1="71667" y1="67500" x2="71667" y2="70278"/>
                        <a14:foregroundMark x1="71667" y1="72500" x2="70278" y2="74444"/>
                        <a14:foregroundMark x1="70000" y1="67500" x2="73333" y2="59722"/>
                        <a14:foregroundMark x1="65556" y1="50556" x2="62778" y2="50278"/>
                        <a14:foregroundMark x1="54444" y1="57222" x2="55833" y2="57500"/>
                        <a14:foregroundMark x1="43889" y1="51944" x2="44444" y2="51111"/>
                        <a14:foregroundMark x1="37222" y1="50556" x2="36944" y2="53611"/>
                        <a14:foregroundMark x1="36944" y1="57222" x2="37222" y2="58611"/>
                        <a14:foregroundMark x1="37222" y1="62222" x2="37222" y2="63333"/>
                        <a14:foregroundMark x1="36389" y1="68889" x2="36389" y2="68889"/>
                        <a14:foregroundMark x1="34722" y1="69722" x2="34167" y2="65833"/>
                        <a14:foregroundMark x1="34167" y1="62778" x2="36389" y2="65278"/>
                        <a14:foregroundMark x1="43611" y1="55278" x2="44444" y2="59167"/>
                        <a14:foregroundMark x1="43611" y1="62778" x2="44444" y2="67500"/>
                        <a14:foregroundMark x1="45278" y1="71944" x2="46944" y2="71944"/>
                        <a14:foregroundMark x1="53889" y1="69722" x2="57778" y2="70000"/>
                        <a14:foregroundMark x1="60000" y1="70278" x2="63333" y2="70833"/>
                        <a14:foregroundMark x1="63889" y1="63889" x2="58889" y2="64722"/>
                        <a14:foregroundMark x1="54722" y1="64444" x2="48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00" y="5943600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5447E-CFD4-4380-9376-05106BFB216F}"/>
              </a:ext>
            </a:extLst>
          </p:cNvPr>
          <p:cNvSpPr txBox="1"/>
          <p:nvPr/>
        </p:nvSpPr>
        <p:spPr>
          <a:xfrm>
            <a:off x="5745578" y="619448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최초 완성 일자</a:t>
            </a:r>
            <a:br>
              <a:rPr lang="en-US" altLang="ko-KR" sz="600" dirty="0">
                <a:solidFill>
                  <a:schemeClr val="bg1"/>
                </a:solidFill>
              </a:rPr>
            </a:br>
            <a:r>
              <a:rPr lang="en-US" altLang="ko-KR" sz="600" dirty="0">
                <a:solidFill>
                  <a:schemeClr val="bg1"/>
                </a:solidFill>
              </a:rPr>
              <a:t>2000-00-00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D7E57-4700-4012-A6AE-02D0260C7CFA}"/>
              </a:ext>
            </a:extLst>
          </p:cNvPr>
          <p:cNvSpPr txBox="1"/>
          <p:nvPr/>
        </p:nvSpPr>
        <p:spPr>
          <a:xfrm>
            <a:off x="5769622" y="3030388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ver: 1.0.0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2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46BA78-BF27-4F8C-A6BA-4BE082AF07B9}"/>
              </a:ext>
            </a:extLst>
          </p:cNvPr>
          <p:cNvSpPr/>
          <p:nvPr/>
        </p:nvSpPr>
        <p:spPr>
          <a:xfrm>
            <a:off x="2434924" y="765477"/>
            <a:ext cx="4499275" cy="17861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1A6B47-C1B9-4BC0-B1E6-21333516AE0A}"/>
              </a:ext>
            </a:extLst>
          </p:cNvPr>
          <p:cNvSpPr/>
          <p:nvPr/>
        </p:nvSpPr>
        <p:spPr>
          <a:xfrm>
            <a:off x="0" y="0"/>
            <a:ext cx="12192000" cy="109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6A2E3-99E5-48F1-BD24-D5B106AB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79" y="6538671"/>
            <a:ext cx="497747" cy="171974"/>
          </a:xfrm>
        </p:spPr>
        <p:txBody>
          <a:bodyPr/>
          <a:lstStyle/>
          <a:p>
            <a:fld id="{7D539FDA-EE08-4502-8CC6-6D7162201B8C}" type="slidenum">
              <a:rPr lang="ko-KR" altLang="en-US" sz="1100" smtClean="0">
                <a:solidFill>
                  <a:schemeClr val="tx1"/>
                </a:solidFill>
              </a:rPr>
              <a:pPr/>
              <a:t>2</a:t>
            </a:fld>
            <a:r>
              <a:rPr lang="en-US" altLang="ko-KR" sz="1100" dirty="0">
                <a:solidFill>
                  <a:schemeClr val="tx1"/>
                </a:solidFill>
              </a:rPr>
              <a:t>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A2452-0549-4E9B-BB45-579AB192BB6E}"/>
              </a:ext>
            </a:extLst>
          </p:cNvPr>
          <p:cNvSpPr/>
          <p:nvPr/>
        </p:nvSpPr>
        <p:spPr>
          <a:xfrm>
            <a:off x="-1" y="6748943"/>
            <a:ext cx="12192000" cy="109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B1DC04-E1CD-4102-8893-C855B1607BA2}"/>
              </a:ext>
            </a:extLst>
          </p:cNvPr>
          <p:cNvGrpSpPr/>
          <p:nvPr/>
        </p:nvGrpSpPr>
        <p:grpSpPr>
          <a:xfrm>
            <a:off x="110312" y="206635"/>
            <a:ext cx="1911435" cy="338554"/>
            <a:chOff x="185813" y="340859"/>
            <a:chExt cx="1911435" cy="338554"/>
          </a:xfrm>
        </p:grpSpPr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BCD6DC0-D24B-481C-99E2-27DF80FCF0E9}"/>
                </a:ext>
              </a:extLst>
            </p:cNvPr>
            <p:cNvSpPr txBox="1"/>
            <p:nvPr/>
          </p:nvSpPr>
          <p:spPr>
            <a:xfrm>
              <a:off x="454263" y="340859"/>
              <a:ext cx="164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Ⅰ.</a:t>
              </a:r>
              <a:r>
                <a:rPr lang="ko-KR" altLang="en-US" sz="1600" b="1" dirty="0"/>
                <a:t> 개요</a:t>
              </a:r>
              <a:endParaRPr lang="en-US" altLang="ko-KR" sz="1600" b="1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B1CCA09-1B14-4C62-80CD-7DC07A55A08F}"/>
                </a:ext>
              </a:extLst>
            </p:cNvPr>
            <p:cNvGrpSpPr/>
            <p:nvPr/>
          </p:nvGrpSpPr>
          <p:grpSpPr>
            <a:xfrm>
              <a:off x="185813" y="440015"/>
              <a:ext cx="239407" cy="140244"/>
              <a:chOff x="588023" y="1712390"/>
              <a:chExt cx="338638" cy="198373"/>
            </a:xfrm>
          </p:grpSpPr>
          <p:sp>
            <p:nvSpPr>
              <p:cNvPr id="11" name="1/2 액자 10">
                <a:extLst>
                  <a:ext uri="{FF2B5EF4-FFF2-40B4-BE49-F238E27FC236}">
                    <a16:creationId xmlns:a16="http://schemas.microsoft.com/office/drawing/2014/main" id="{C1B6B849-2228-4AF9-81AC-59D20FA6A42F}"/>
                  </a:ext>
                </a:extLst>
              </p:cNvPr>
              <p:cNvSpPr/>
              <p:nvPr/>
            </p:nvSpPr>
            <p:spPr>
              <a:xfrm rot="8127716">
                <a:off x="728289" y="1712390"/>
                <a:ext cx="198372" cy="198372"/>
              </a:xfrm>
              <a:prstGeom prst="halfFrame">
                <a:avLst>
                  <a:gd name="adj1" fmla="val 17680"/>
                  <a:gd name="adj2" fmla="val 17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1/2 액자 11">
                <a:extLst>
                  <a:ext uri="{FF2B5EF4-FFF2-40B4-BE49-F238E27FC236}">
                    <a16:creationId xmlns:a16="http://schemas.microsoft.com/office/drawing/2014/main" id="{6F14890A-7DAB-4C35-B86C-AD4E6C2A20F1}"/>
                  </a:ext>
                </a:extLst>
              </p:cNvPr>
              <p:cNvSpPr/>
              <p:nvPr/>
            </p:nvSpPr>
            <p:spPr>
              <a:xfrm rot="8127716">
                <a:off x="588023" y="1712391"/>
                <a:ext cx="198372" cy="198372"/>
              </a:xfrm>
              <a:prstGeom prst="halfFrame">
                <a:avLst>
                  <a:gd name="adj1" fmla="val 17680"/>
                  <a:gd name="adj2" fmla="val 17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055670-D39F-4A67-A68E-275C2A3FA0F0}"/>
              </a:ext>
            </a:extLst>
          </p:cNvPr>
          <p:cNvSpPr txBox="1"/>
          <p:nvPr/>
        </p:nvSpPr>
        <p:spPr>
          <a:xfrm>
            <a:off x="237852" y="697657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/>
              <a:t>UI </a:t>
            </a:r>
            <a:r>
              <a:rPr lang="ko-KR" altLang="en-US" sz="1200" b="1" dirty="0"/>
              <a:t>데이터</a:t>
            </a:r>
            <a:endParaRPr lang="en-US" altLang="ko-KR" sz="105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D880765-D65C-4DF3-8567-0C6D4DE02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7" y="2695937"/>
            <a:ext cx="6376440" cy="356395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26F4987-80C7-4744-B6B1-DC31D8EDCD63}"/>
              </a:ext>
            </a:extLst>
          </p:cNvPr>
          <p:cNvGrpSpPr/>
          <p:nvPr/>
        </p:nvGrpSpPr>
        <p:grpSpPr>
          <a:xfrm>
            <a:off x="8783273" y="2807857"/>
            <a:ext cx="1476462" cy="1451296"/>
            <a:chOff x="8783273" y="1197794"/>
            <a:chExt cx="1476462" cy="14512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6F62CA-9177-4A27-AF8E-2D49B3D39476}"/>
                </a:ext>
              </a:extLst>
            </p:cNvPr>
            <p:cNvSpPr/>
            <p:nvPr/>
          </p:nvSpPr>
          <p:spPr>
            <a:xfrm>
              <a:off x="8783273" y="1390741"/>
              <a:ext cx="1258349" cy="1258349"/>
            </a:xfrm>
            <a:prstGeom prst="rect">
              <a:avLst/>
            </a:prstGeom>
            <a:solidFill>
              <a:srgbClr val="4B4B4B"/>
            </a:solidFill>
            <a:ln w="38100">
              <a:solidFill>
                <a:srgbClr val="827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C03AEA6-4E41-4C9A-A6B8-649C18033FA7}"/>
                </a:ext>
              </a:extLst>
            </p:cNvPr>
            <p:cNvSpPr/>
            <p:nvPr/>
          </p:nvSpPr>
          <p:spPr>
            <a:xfrm>
              <a:off x="9823508" y="1197794"/>
              <a:ext cx="436227" cy="43622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827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69C595-44E3-4F0F-8423-4059888D1B32}"/>
              </a:ext>
            </a:extLst>
          </p:cNvPr>
          <p:cNvSpPr/>
          <p:nvPr/>
        </p:nvSpPr>
        <p:spPr>
          <a:xfrm>
            <a:off x="6123963" y="5195616"/>
            <a:ext cx="973123" cy="5333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948B56E-A175-4AAA-A508-0C974F2AE56C}"/>
              </a:ext>
            </a:extLst>
          </p:cNvPr>
          <p:cNvCxnSpPr>
            <a:stCxn id="15" idx="0"/>
            <a:endCxn id="6" idx="1"/>
          </p:cNvCxnSpPr>
          <p:nvPr/>
        </p:nvCxnSpPr>
        <p:spPr>
          <a:xfrm rot="5400000" flipH="1" flipV="1">
            <a:off x="6914081" y="3326424"/>
            <a:ext cx="1565637" cy="2172748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86BC2-7171-40E1-B14E-22D1611A9180}"/>
              </a:ext>
            </a:extLst>
          </p:cNvPr>
          <p:cNvSpPr txBox="1"/>
          <p:nvPr/>
        </p:nvSpPr>
        <p:spPr>
          <a:xfrm>
            <a:off x="7046752" y="4557394"/>
            <a:ext cx="205537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Skill1 = </a:t>
            </a:r>
            <a:r>
              <a:rPr lang="en-US" altLang="ko-KR" b="1" dirty="0">
                <a:solidFill>
                  <a:schemeClr val="accent1"/>
                </a:solidFill>
              </a:rPr>
              <a:t>Skill_icon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E9A559-2158-4772-B8BD-44AFAE4ED7EE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8074438" y="4042544"/>
            <a:ext cx="939534" cy="5148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83163E-F585-44A6-A28B-970B51DA0D0A}"/>
              </a:ext>
            </a:extLst>
          </p:cNvPr>
          <p:cNvSpPr txBox="1"/>
          <p:nvPr/>
        </p:nvSpPr>
        <p:spPr>
          <a:xfrm>
            <a:off x="8783273" y="2062307"/>
            <a:ext cx="324300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Skill_keyText = </a:t>
            </a:r>
            <a:r>
              <a:rPr lang="ko-KR" altLang="en-US" b="1" dirty="0">
                <a:solidFill>
                  <a:schemeClr val="accent6"/>
                </a:solidFill>
              </a:rPr>
              <a:t>지정된 단축키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A5C71D8-574D-496E-AF90-50956CFFA241}"/>
              </a:ext>
            </a:extLst>
          </p:cNvPr>
          <p:cNvCxnSpPr>
            <a:cxnSpLocks/>
            <a:endCxn id="38" idx="2"/>
          </p:cNvCxnSpPr>
          <p:nvPr/>
        </p:nvCxnSpPr>
        <p:spPr>
          <a:xfrm rot="5400000" flipH="1" flipV="1">
            <a:off x="9972000" y="2501264"/>
            <a:ext cx="502399" cy="36315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634121E-1EFA-4186-924C-940BEBBDA264}"/>
              </a:ext>
            </a:extLst>
          </p:cNvPr>
          <p:cNvCxnSpPr>
            <a:cxnSpLocks/>
            <a:endCxn id="52" idx="0"/>
          </p:cNvCxnSpPr>
          <p:nvPr/>
        </p:nvCxnSpPr>
        <p:spPr>
          <a:xfrm rot="16200000" flipH="1">
            <a:off x="9263834" y="4057457"/>
            <a:ext cx="1315232" cy="102150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FF04A3-FABB-453A-B4C4-8F0F75353EF9}"/>
              </a:ext>
            </a:extLst>
          </p:cNvPr>
          <p:cNvSpPr txBox="1"/>
          <p:nvPr/>
        </p:nvSpPr>
        <p:spPr>
          <a:xfrm>
            <a:off x="8796272" y="5225824"/>
            <a:ext cx="3271858" cy="8617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1. Skill_keyText = </a:t>
            </a:r>
            <a:r>
              <a:rPr lang="ko-KR" altLang="en-US" b="1" dirty="0">
                <a:solidFill>
                  <a:srgbClr val="92D050"/>
                </a:solidFill>
              </a:rPr>
              <a:t>스킬 충전량</a:t>
            </a:r>
            <a:br>
              <a:rPr lang="en-US" altLang="ko-KR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ㄴ 최대값 </a:t>
            </a:r>
            <a:r>
              <a:rPr lang="en-US" altLang="ko-KR" sz="1600" dirty="0"/>
              <a:t>= </a:t>
            </a:r>
            <a:r>
              <a:rPr lang="en-US" altLang="ko-KR" sz="1600" b="1" dirty="0">
                <a:solidFill>
                  <a:schemeClr val="accent1"/>
                </a:solidFill>
              </a:rPr>
              <a:t>Max_Charge</a:t>
            </a:r>
            <a:endParaRPr lang="en-US" altLang="ko-KR" sz="1600" dirty="0"/>
          </a:p>
          <a:p>
            <a:r>
              <a:rPr lang="ko-KR" altLang="en-US" sz="1600" dirty="0"/>
              <a:t>    ㄴ 최소값 </a:t>
            </a:r>
            <a:r>
              <a:rPr lang="en-US" altLang="ko-KR" sz="1600" dirty="0"/>
              <a:t>= 0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58F17D-E467-4413-9E3A-9104EDA5B717}"/>
              </a:ext>
            </a:extLst>
          </p:cNvPr>
          <p:cNvSpPr txBox="1"/>
          <p:nvPr/>
        </p:nvSpPr>
        <p:spPr>
          <a:xfrm>
            <a:off x="2713754" y="1113759"/>
            <a:ext cx="1370503" cy="64633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Text = </a:t>
            </a:r>
            <a:r>
              <a:rPr lang="en-US" altLang="ko-KR" b="1" dirty="0">
                <a:solidFill>
                  <a:schemeClr val="accent6"/>
                </a:solidFill>
              </a:rPr>
              <a:t>Text</a:t>
            </a:r>
            <a:br>
              <a:rPr lang="en-US" altLang="ko-KR" b="1" dirty="0">
                <a:solidFill>
                  <a:schemeClr val="accent6"/>
                </a:solidFill>
              </a:rPr>
            </a:br>
            <a:r>
              <a:rPr lang="en-US" altLang="ko-KR" b="1" dirty="0">
                <a:solidFill>
                  <a:schemeClr val="accent6"/>
                </a:solidFill>
              </a:rPr>
              <a:t>         </a:t>
            </a:r>
            <a:r>
              <a:rPr lang="en-US" altLang="ko-KR" b="1" dirty="0">
                <a:solidFill>
                  <a:schemeClr val="accent1"/>
                </a:solidFill>
              </a:rPr>
              <a:t>Text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F1D0AF-B639-409C-BC8F-F9DE06B250FA}"/>
              </a:ext>
            </a:extLst>
          </p:cNvPr>
          <p:cNvSpPr txBox="1"/>
          <p:nvPr/>
        </p:nvSpPr>
        <p:spPr>
          <a:xfrm>
            <a:off x="2802476" y="2037932"/>
            <a:ext cx="1420582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 명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6DBC0F-DE9D-4E31-9AE3-1E286362A0C9}"/>
              </a:ext>
            </a:extLst>
          </p:cNvPr>
          <p:cNvSpPr txBox="1"/>
          <p:nvPr/>
        </p:nvSpPr>
        <p:spPr>
          <a:xfrm>
            <a:off x="5208398" y="919270"/>
            <a:ext cx="1189749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C18A223-94B6-426A-8F50-50708DEF8A15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>
            <a:off x="2510537" y="1724472"/>
            <a:ext cx="790065" cy="206186"/>
          </a:xfrm>
          <a:prstGeom prst="bentConnector4">
            <a:avLst>
              <a:gd name="adj1" fmla="val 38313"/>
              <a:gd name="adj2" fmla="val 21087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754553-EDD3-42DC-B77B-7C7CC7E66C97}"/>
              </a:ext>
            </a:extLst>
          </p:cNvPr>
          <p:cNvSpPr txBox="1"/>
          <p:nvPr/>
        </p:nvSpPr>
        <p:spPr>
          <a:xfrm>
            <a:off x="4821274" y="1777427"/>
            <a:ext cx="196399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테이블 값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9201755-AF68-455C-B0B0-87F4DD108E36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081295" y="1103936"/>
            <a:ext cx="1127103" cy="18444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F8C4B74-641B-4C42-A44E-5940C31FCF6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081295" y="1592083"/>
            <a:ext cx="739979" cy="37001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59210A2-9C8B-461B-A7DF-46D901076735}"/>
              </a:ext>
            </a:extLst>
          </p:cNvPr>
          <p:cNvSpPr/>
          <p:nvPr/>
        </p:nvSpPr>
        <p:spPr>
          <a:xfrm>
            <a:off x="2621511" y="534141"/>
            <a:ext cx="1247775" cy="461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텍스트 설명</a:t>
            </a:r>
          </a:p>
        </p:txBody>
      </p:sp>
    </p:spTree>
    <p:extLst>
      <p:ext uri="{BB962C8B-B14F-4D97-AF65-F5344CB8AC3E}">
        <p14:creationId xmlns:p14="http://schemas.microsoft.com/office/powerpoint/2010/main" val="310690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51A6B47-C1B9-4BC0-B1E6-21333516AE0A}"/>
              </a:ext>
            </a:extLst>
          </p:cNvPr>
          <p:cNvSpPr/>
          <p:nvPr/>
        </p:nvSpPr>
        <p:spPr>
          <a:xfrm>
            <a:off x="0" y="0"/>
            <a:ext cx="12192000" cy="109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A2452-0549-4E9B-BB45-579AB192BB6E}"/>
              </a:ext>
            </a:extLst>
          </p:cNvPr>
          <p:cNvSpPr/>
          <p:nvPr/>
        </p:nvSpPr>
        <p:spPr>
          <a:xfrm>
            <a:off x="-1" y="6748943"/>
            <a:ext cx="12192000" cy="109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B1DC04-E1CD-4102-8893-C855B1607BA2}"/>
              </a:ext>
            </a:extLst>
          </p:cNvPr>
          <p:cNvGrpSpPr/>
          <p:nvPr/>
        </p:nvGrpSpPr>
        <p:grpSpPr>
          <a:xfrm>
            <a:off x="110312" y="206635"/>
            <a:ext cx="1911435" cy="338554"/>
            <a:chOff x="185813" y="340859"/>
            <a:chExt cx="1911435" cy="338554"/>
          </a:xfrm>
        </p:grpSpPr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BCD6DC0-D24B-481C-99E2-27DF80FCF0E9}"/>
                </a:ext>
              </a:extLst>
            </p:cNvPr>
            <p:cNvSpPr txBox="1"/>
            <p:nvPr/>
          </p:nvSpPr>
          <p:spPr>
            <a:xfrm>
              <a:off x="454263" y="340859"/>
              <a:ext cx="164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Ⅰ.</a:t>
              </a:r>
              <a:r>
                <a:rPr lang="ko-KR" altLang="en-US" sz="1600" b="1" dirty="0"/>
                <a:t> 개요</a:t>
              </a:r>
              <a:endParaRPr lang="en-US" altLang="ko-KR" sz="1600" b="1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B1CCA09-1B14-4C62-80CD-7DC07A55A08F}"/>
                </a:ext>
              </a:extLst>
            </p:cNvPr>
            <p:cNvGrpSpPr/>
            <p:nvPr/>
          </p:nvGrpSpPr>
          <p:grpSpPr>
            <a:xfrm>
              <a:off x="185813" y="440015"/>
              <a:ext cx="239407" cy="140244"/>
              <a:chOff x="588023" y="1712390"/>
              <a:chExt cx="338638" cy="198373"/>
            </a:xfrm>
          </p:grpSpPr>
          <p:sp>
            <p:nvSpPr>
              <p:cNvPr id="11" name="1/2 액자 10">
                <a:extLst>
                  <a:ext uri="{FF2B5EF4-FFF2-40B4-BE49-F238E27FC236}">
                    <a16:creationId xmlns:a16="http://schemas.microsoft.com/office/drawing/2014/main" id="{C1B6B849-2228-4AF9-81AC-59D20FA6A42F}"/>
                  </a:ext>
                </a:extLst>
              </p:cNvPr>
              <p:cNvSpPr/>
              <p:nvPr/>
            </p:nvSpPr>
            <p:spPr>
              <a:xfrm rot="8127716">
                <a:off x="728289" y="1712390"/>
                <a:ext cx="198372" cy="198372"/>
              </a:xfrm>
              <a:prstGeom prst="halfFrame">
                <a:avLst>
                  <a:gd name="adj1" fmla="val 17680"/>
                  <a:gd name="adj2" fmla="val 17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1/2 액자 11">
                <a:extLst>
                  <a:ext uri="{FF2B5EF4-FFF2-40B4-BE49-F238E27FC236}">
                    <a16:creationId xmlns:a16="http://schemas.microsoft.com/office/drawing/2014/main" id="{6F14890A-7DAB-4C35-B86C-AD4E6C2A20F1}"/>
                  </a:ext>
                </a:extLst>
              </p:cNvPr>
              <p:cNvSpPr/>
              <p:nvPr/>
            </p:nvSpPr>
            <p:spPr>
              <a:xfrm rot="8127716">
                <a:off x="588023" y="1712391"/>
                <a:ext cx="198372" cy="198372"/>
              </a:xfrm>
              <a:prstGeom prst="halfFrame">
                <a:avLst>
                  <a:gd name="adj1" fmla="val 17680"/>
                  <a:gd name="adj2" fmla="val 17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055670-D39F-4A67-A68E-275C2A3FA0F0}"/>
              </a:ext>
            </a:extLst>
          </p:cNvPr>
          <p:cNvSpPr txBox="1"/>
          <p:nvPr/>
        </p:nvSpPr>
        <p:spPr>
          <a:xfrm>
            <a:off x="237852" y="697657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b="1" dirty="0"/>
              <a:t>UI </a:t>
            </a:r>
            <a:r>
              <a:rPr lang="ko-KR" altLang="en-US" sz="1200" b="1" dirty="0"/>
              <a:t>디자인</a:t>
            </a:r>
            <a:endParaRPr lang="en-US" altLang="ko-KR" sz="105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26F4987-80C7-4744-B6B1-DC31D8EDCD63}"/>
              </a:ext>
            </a:extLst>
          </p:cNvPr>
          <p:cNvGrpSpPr/>
          <p:nvPr/>
        </p:nvGrpSpPr>
        <p:grpSpPr>
          <a:xfrm>
            <a:off x="677498" y="1435067"/>
            <a:ext cx="1476462" cy="1451296"/>
            <a:chOff x="8783273" y="1197794"/>
            <a:chExt cx="1476462" cy="14512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6F62CA-9177-4A27-AF8E-2D49B3D39476}"/>
                </a:ext>
              </a:extLst>
            </p:cNvPr>
            <p:cNvSpPr/>
            <p:nvPr/>
          </p:nvSpPr>
          <p:spPr>
            <a:xfrm>
              <a:off x="8783273" y="1390741"/>
              <a:ext cx="1258349" cy="1258349"/>
            </a:xfrm>
            <a:prstGeom prst="rect">
              <a:avLst/>
            </a:prstGeom>
            <a:solidFill>
              <a:srgbClr val="4B4B4B"/>
            </a:solidFill>
            <a:ln w="38100">
              <a:solidFill>
                <a:srgbClr val="827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C03AEA6-4E41-4C9A-A6B8-649C18033FA7}"/>
                </a:ext>
              </a:extLst>
            </p:cNvPr>
            <p:cNvSpPr/>
            <p:nvPr/>
          </p:nvSpPr>
          <p:spPr>
            <a:xfrm>
              <a:off x="9823508" y="1197794"/>
              <a:ext cx="436227" cy="43622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827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9C5F375E-237A-47AB-BF5C-7636D9C4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79" y="6538671"/>
            <a:ext cx="497747" cy="171974"/>
          </a:xfrm>
        </p:spPr>
        <p:txBody>
          <a:bodyPr/>
          <a:lstStyle/>
          <a:p>
            <a:fld id="{7D539FDA-EE08-4502-8CC6-6D7162201B8C}" type="slidenum">
              <a:rPr lang="ko-KR" altLang="en-US" sz="1100" smtClean="0">
                <a:solidFill>
                  <a:schemeClr val="tx1"/>
                </a:solidFill>
              </a:rPr>
              <a:pPr/>
              <a:t>3</a:t>
            </a:fld>
            <a:r>
              <a:rPr lang="en-US" altLang="ko-KR" sz="1100" dirty="0">
                <a:solidFill>
                  <a:schemeClr val="tx1"/>
                </a:solidFill>
              </a:rPr>
              <a:t>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0644C-89A4-47B7-B0BD-B38DE8A13737}"/>
              </a:ext>
            </a:extLst>
          </p:cNvPr>
          <p:cNvSpPr txBox="1"/>
          <p:nvPr/>
        </p:nvSpPr>
        <p:spPr>
          <a:xfrm>
            <a:off x="667561" y="3079310"/>
            <a:ext cx="4080604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Max_Charge == 0, </a:t>
            </a:r>
            <a:r>
              <a:rPr lang="ko-KR" altLang="en-US" sz="1400" dirty="0"/>
              <a:t>텍스트 제거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Max_Charge == 0, </a:t>
            </a:r>
            <a:r>
              <a:rPr lang="ko-KR" altLang="en-US" sz="1400" dirty="0"/>
              <a:t>아이콘 색상 </a:t>
            </a:r>
            <a:r>
              <a:rPr lang="ko-KR" altLang="en-US" sz="1400" b="1" dirty="0">
                <a:solidFill>
                  <a:srgbClr val="FF0000"/>
                </a:solidFill>
              </a:rPr>
              <a:t>흑백</a:t>
            </a:r>
            <a:r>
              <a:rPr lang="ko-KR" altLang="en-US" sz="1400" dirty="0"/>
              <a:t>으로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스킬 충전량</a:t>
            </a:r>
            <a:r>
              <a:rPr lang="en-US" altLang="ko-KR" sz="1400" dirty="0"/>
              <a:t> != Max_Charge, CoolTime </a:t>
            </a:r>
            <a:r>
              <a:rPr lang="ko-KR" altLang="en-US" sz="1400" dirty="0"/>
              <a:t>표기</a:t>
            </a:r>
            <a:br>
              <a:rPr lang="en-US" altLang="ko-KR" sz="1400" dirty="0"/>
            </a:br>
            <a:r>
              <a:rPr lang="ko-KR" altLang="en-US" sz="1400" dirty="0"/>
              <a:t>ㄴ 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3169AC8-61A0-43BF-9CE8-5E838527434A}"/>
              </a:ext>
            </a:extLst>
          </p:cNvPr>
          <p:cNvGrpSpPr/>
          <p:nvPr/>
        </p:nvGrpSpPr>
        <p:grpSpPr>
          <a:xfrm>
            <a:off x="1498991" y="4164164"/>
            <a:ext cx="1476462" cy="1451296"/>
            <a:chOff x="8783273" y="1197794"/>
            <a:chExt cx="1476462" cy="145129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935E96-8C88-4DD2-87BD-3F7A0C393922}"/>
                </a:ext>
              </a:extLst>
            </p:cNvPr>
            <p:cNvSpPr/>
            <p:nvPr/>
          </p:nvSpPr>
          <p:spPr>
            <a:xfrm>
              <a:off x="8783273" y="1390741"/>
              <a:ext cx="1258349" cy="1258349"/>
            </a:xfrm>
            <a:prstGeom prst="rect">
              <a:avLst/>
            </a:prstGeom>
            <a:solidFill>
              <a:srgbClr val="4B4B4B"/>
            </a:solidFill>
            <a:ln w="38100">
              <a:solidFill>
                <a:srgbClr val="827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A51A4DD-838B-4FA1-9EEB-B5BF147A5B25}"/>
                </a:ext>
              </a:extLst>
            </p:cNvPr>
            <p:cNvSpPr/>
            <p:nvPr/>
          </p:nvSpPr>
          <p:spPr>
            <a:xfrm>
              <a:off x="9823508" y="1197794"/>
              <a:ext cx="436227" cy="43622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8274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FBED266-0F61-402F-82BD-D33215A3332A}"/>
              </a:ext>
            </a:extLst>
          </p:cNvPr>
          <p:cNvSpPr/>
          <p:nvPr/>
        </p:nvSpPr>
        <p:spPr>
          <a:xfrm>
            <a:off x="1489054" y="4361842"/>
            <a:ext cx="1065386" cy="1258349"/>
          </a:xfrm>
          <a:custGeom>
            <a:avLst/>
            <a:gdLst>
              <a:gd name="connsiteX0" fmla="*/ 0 w 1065386"/>
              <a:gd name="connsiteY0" fmla="*/ 0 h 1258349"/>
              <a:gd name="connsiteX1" fmla="*/ 581003 w 1065386"/>
              <a:gd name="connsiteY1" fmla="*/ 0 h 1258349"/>
              <a:gd name="connsiteX2" fmla="*/ 584415 w 1065386"/>
              <a:gd name="connsiteY2" fmla="*/ 686307 h 1258349"/>
              <a:gd name="connsiteX3" fmla="*/ 1065386 w 1065386"/>
              <a:gd name="connsiteY3" fmla="*/ 1258349 h 1258349"/>
              <a:gd name="connsiteX4" fmla="*/ 0 w 1065386"/>
              <a:gd name="connsiteY4" fmla="*/ 1258349 h 125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386" h="1258349">
                <a:moveTo>
                  <a:pt x="0" y="0"/>
                </a:moveTo>
                <a:lnTo>
                  <a:pt x="581003" y="0"/>
                </a:lnTo>
                <a:lnTo>
                  <a:pt x="584415" y="686307"/>
                </a:lnTo>
                <a:lnTo>
                  <a:pt x="1065386" y="1258349"/>
                </a:lnTo>
                <a:lnTo>
                  <a:pt x="0" y="1258349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3200" dirty="0"/>
          </a:p>
        </p:txBody>
      </p:sp>
      <p:sp>
        <p:nvSpPr>
          <p:cNvPr id="20" name="화살표: 왼쪽으로 구부러짐 19">
            <a:extLst>
              <a:ext uri="{FF2B5EF4-FFF2-40B4-BE49-F238E27FC236}">
                <a16:creationId xmlns:a16="http://schemas.microsoft.com/office/drawing/2014/main" id="{4F57BEE1-E30A-4961-86D4-8B993A7C7D15}"/>
              </a:ext>
            </a:extLst>
          </p:cNvPr>
          <p:cNvSpPr/>
          <p:nvPr/>
        </p:nvSpPr>
        <p:spPr>
          <a:xfrm>
            <a:off x="2128165" y="4484340"/>
            <a:ext cx="639112" cy="10671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22775-FA75-499D-844C-2A7CD2293EB9}"/>
              </a:ext>
            </a:extLst>
          </p:cNvPr>
          <p:cNvSpPr txBox="1"/>
          <p:nvPr/>
        </p:nvSpPr>
        <p:spPr>
          <a:xfrm>
            <a:off x="1436931" y="5656561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시계방향으로 회전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CoolTime == 0, </a:t>
            </a:r>
            <a:r>
              <a:rPr lang="ko-KR" altLang="en-US" sz="1000" dirty="0"/>
              <a:t>스킬 충전량 </a:t>
            </a:r>
            <a:r>
              <a:rPr lang="en-US" altLang="ko-KR" sz="1000" dirty="0"/>
              <a:t>+1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9F314F-E493-4823-B7F6-E205AB8CF80A}"/>
              </a:ext>
            </a:extLst>
          </p:cNvPr>
          <p:cNvCxnSpPr>
            <a:cxnSpLocks/>
          </p:cNvCxnSpPr>
          <p:nvPr/>
        </p:nvCxnSpPr>
        <p:spPr>
          <a:xfrm>
            <a:off x="6096000" y="1171520"/>
            <a:ext cx="0" cy="51589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0D63F0-E675-419B-950E-2F941EFCFAC5}"/>
              </a:ext>
            </a:extLst>
          </p:cNvPr>
          <p:cNvSpPr txBox="1"/>
          <p:nvPr/>
        </p:nvSpPr>
        <p:spPr>
          <a:xfrm>
            <a:off x="6483667" y="697656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sz="1200" b="1" dirty="0"/>
              <a:t>참조 테이블</a:t>
            </a:r>
            <a:endParaRPr lang="en-US" altLang="ko-KR" sz="1050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F92E3732-2E9A-4B18-9A1B-BC0A3D96F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17978"/>
              </p:ext>
            </p:extLst>
          </p:nvPr>
        </p:nvGraphicFramePr>
        <p:xfrm>
          <a:off x="6603525" y="1330088"/>
          <a:ext cx="505835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118">
                  <a:extLst>
                    <a:ext uri="{9D8B030D-6E8A-4147-A177-3AD203B41FA5}">
                      <a16:colId xmlns:a16="http://schemas.microsoft.com/office/drawing/2014/main" val="2160893981"/>
                    </a:ext>
                  </a:extLst>
                </a:gridCol>
                <a:gridCol w="1686118">
                  <a:extLst>
                    <a:ext uri="{9D8B030D-6E8A-4147-A177-3AD203B41FA5}">
                      <a16:colId xmlns:a16="http://schemas.microsoft.com/office/drawing/2014/main" val="2557284059"/>
                    </a:ext>
                  </a:extLst>
                </a:gridCol>
                <a:gridCol w="1686118">
                  <a:extLst>
                    <a:ext uri="{9D8B030D-6E8A-4147-A177-3AD203B41FA5}">
                      <a16:colId xmlns:a16="http://schemas.microsoft.com/office/drawing/2014/main" val="1499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참조 테이블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한글명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칼럼명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SkillStat_Table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쿨타임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CoolTime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3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SkillStat_Table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최대 충전 횟수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Max_Charge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1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SkillCondition_Table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Skill_icon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9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9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91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8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5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5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3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163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 로아</dc:creator>
  <cp:lastModifiedBy>PC-02</cp:lastModifiedBy>
  <cp:revision>480</cp:revision>
  <dcterms:created xsi:type="dcterms:W3CDTF">2021-06-30T21:10:34Z</dcterms:created>
  <dcterms:modified xsi:type="dcterms:W3CDTF">2021-11-26T03:06:10Z</dcterms:modified>
</cp:coreProperties>
</file>