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ee5e5779114d4d05" Type="http://schemas.microsoft.com/office/2006/relationships/txt" Target="udata/data.dat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601" r:id="rId3"/>
    <p:sldId id="625" r:id="rId4"/>
    <p:sldId id="607" r:id="rId5"/>
    <p:sldId id="618" r:id="rId6"/>
    <p:sldId id="634" r:id="rId7"/>
    <p:sldId id="610" r:id="rId8"/>
    <p:sldId id="632" r:id="rId9"/>
    <p:sldId id="633" r:id="rId10"/>
    <p:sldId id="615" r:id="rId11"/>
    <p:sldId id="627" r:id="rId12"/>
    <p:sldId id="626" r:id="rId13"/>
    <p:sldId id="628" r:id="rId14"/>
    <p:sldId id="629" r:id="rId15"/>
    <p:sldId id="630" r:id="rId16"/>
    <p:sldId id="63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2EA"/>
    <a:srgbClr val="F6CC84"/>
    <a:srgbClr val="4CC7AA"/>
    <a:srgbClr val="F69E08"/>
    <a:srgbClr val="E33884"/>
    <a:srgbClr val="37A7D9"/>
    <a:srgbClr val="EE9CC0"/>
    <a:srgbClr val="A6E1D3"/>
    <a:srgbClr val="28806B"/>
    <a:srgbClr val="267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8"/>
  </p:normalViewPr>
  <p:slideViewPr>
    <p:cSldViewPr snapToGrid="0">
      <p:cViewPr varScale="1">
        <p:scale>
          <a:sx n="93" d="100"/>
          <a:sy n="93" d="100"/>
        </p:scale>
        <p:origin x="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D3BF-542F-4012-ABC9-1D34BC130508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D4D1-07E2-4D43-9E58-89BC98254B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5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8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1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48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7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8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5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A03CE9-B42B-0047-8BA3-6D5584887C21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CF8795-29B4-F14F-ACEB-2623ECC926E6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FD1A66-A6AD-F943-A224-4E9B9F13B060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C80EF2-DE24-5F45-8075-1750E49F4A57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D152C5-33EB-B647-B5A8-254B67EB5BBA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20B3D-239E-9D44-BC14-F4ED61D4055B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5B91CD-2E88-7040-B4CA-213CEA3766A5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50DB61-8833-4346-A240-31809278B6F3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FD6B43D-38C1-5240-B0CC-2D895CEC145E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B63507-2814-0D40-9FF4-A097D781C195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CE1BA2E-9941-DD4F-99D9-B053E86830D5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34C4A0-20B3-9A49-B50D-B3FB967063F6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59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7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B36F-5021-2A49-8711-F722DD13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D66CF2A-145C-DC46-AC91-8D3C87BFE77C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3EC3FD-808C-9D45-8F0A-56F374527250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CB8A05-B8D9-1B4F-A6BB-E676C4BA8891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00CAF4-0067-6E4F-98E0-B4D0ACC9EBD2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BB3BAA-6B83-0E4D-95BD-36DF456A122E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365BD96-A405-F746-8FB1-8A087FCC41A5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034CDA7-6273-5C46-B940-9996F23B4F41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05F72C-A179-9D4C-AF6A-05082D298BE1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7416E02-926D-2C49-B6EF-F737974CFBA8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EBD0EB-6ED0-2140-9D96-F87453B76D7C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B40051-6BBE-4D47-A33E-2100D2EC35BF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509D9D-65CD-C541-880A-2B3DCA08D2A7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27C80D20-798D-8148-A4A1-B60BB01B6A1F}"/>
              </a:ext>
            </a:extLst>
          </p:cNvPr>
          <p:cNvSpPr txBox="1">
            <a:spLocks/>
          </p:cNvSpPr>
          <p:nvPr userDrawn="1"/>
        </p:nvSpPr>
        <p:spPr>
          <a:xfrm>
            <a:off x="507893" y="365126"/>
            <a:ext cx="4512106" cy="657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kimmking/workshop1/raw/master/05_scaling/apache-shardingsphere-incubating-5.0.0-RC1-SNAPSHOT-sharding-scaling-bin.tar.g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kimmking/workshop1/raw/master/04_configs/04_configs.zip" TargetMode="External"/><Relationship Id="rId3" Type="http://schemas.openxmlformats.org/officeDocument/2006/relationships/hyperlink" Target="https://gitee.com/kimmking/workshop1/raw/master/02_requirements/apache-zookeeper-3.5.6-bin.tar.gz" TargetMode="External"/><Relationship Id="rId7" Type="http://schemas.openxmlformats.org/officeDocument/2006/relationships/hyperlink" Target="https://gitee.com/kimmking/workshop1/raw/master/03_scripts/createSchema.sq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ee.com/kimmking/workshop1/raw/master/01_releases/apache-shardingsphere-incubating-4.0.1-sharding-ui-bin.tar.gz" TargetMode="External"/><Relationship Id="rId5" Type="http://schemas.openxmlformats.org/officeDocument/2006/relationships/hyperlink" Target="https://gitee.com/kimmking/workshop1/raw/master/01_releases/apache-shardingsphere-incubating-4.0.1-sharding-proxy-bin.tar.gz" TargetMode="External"/><Relationship Id="rId4" Type="http://schemas.openxmlformats.org/officeDocument/2006/relationships/hyperlink" Target="https://gitee.com/kimmking/workshop1/raw/master/02_requirements/mysql-5.6.23-winx64-min.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5AB88C6B-590F-AC4F-9442-4D575E5BE8AA}"/>
              </a:ext>
            </a:extLst>
          </p:cNvPr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6B220D-56D6-0140-846F-3246FA1BA046}"/>
              </a:ext>
            </a:extLst>
          </p:cNvPr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A4B15B3-ACBA-C748-93A8-E0967774CB92}"/>
              </a:ext>
            </a:extLst>
          </p:cNvPr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050CF12-928D-C24D-A6CE-DA35B89C8134}"/>
              </a:ext>
            </a:extLst>
          </p:cNvPr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9688773-FBC5-2947-8659-8D1C7462155B}"/>
              </a:ext>
            </a:extLst>
          </p:cNvPr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C52AD9-1D82-E140-8258-97609746434A}"/>
              </a:ext>
            </a:extLst>
          </p:cNvPr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9BF942-B80A-5943-AF79-66C1CD7C9357}"/>
              </a:ext>
            </a:extLst>
          </p:cNvPr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DC1A248-41D4-2345-AE17-3AA934CFAA0A}"/>
              </a:ext>
            </a:extLst>
          </p:cNvPr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42285E-C7A2-CA4E-8B9D-3BD5B1C389E2}"/>
              </a:ext>
            </a:extLst>
          </p:cNvPr>
          <p:cNvSpPr txBox="1"/>
          <p:nvPr/>
        </p:nvSpPr>
        <p:spPr>
          <a:xfrm>
            <a:off x="2730031" y="2076446"/>
            <a:ext cx="6364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</a:t>
            </a:r>
            <a:r>
              <a:rPr kumimoji="1" lang="en-US" altLang="zh-CN" sz="40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endParaRPr kumimoji="1" lang="en-US" altLang="zh-CN" sz="4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Workshop</a:t>
            </a:r>
            <a:r>
              <a:rPr kumimoji="1"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 One</a:t>
            </a:r>
            <a:endParaRPr kumimoji="1" lang="zh-CN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Copyright Notice">
            <a:extLst>
              <a:ext uri="{FF2B5EF4-FFF2-40B4-BE49-F238E27FC236}">
                <a16:creationId xmlns:a16="http://schemas.microsoft.com/office/drawing/2014/main" id="{89CC28D4-4562-E246-8CA8-B48F4398C245}"/>
              </a:ext>
            </a:extLst>
          </p:cNvPr>
          <p:cNvSpPr>
            <a:spLocks/>
          </p:cNvSpPr>
          <p:nvPr/>
        </p:nvSpPr>
        <p:spPr bwMode="auto">
          <a:xfrm>
            <a:off x="4946080" y="4841319"/>
            <a:ext cx="2299842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 smtClean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数据库研发组</a:t>
            </a:r>
            <a:endParaRPr lang="en-US" altLang="zh-CN" sz="2800" b="1" cap="small" dirty="0" smtClean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16B4A-0673-8C40-98B3-E0B3A8B7B0E7}"/>
              </a:ext>
            </a:extLst>
          </p:cNvPr>
          <p:cNvSpPr txBox="1"/>
          <p:nvPr/>
        </p:nvSpPr>
        <p:spPr>
          <a:xfrm>
            <a:off x="1170432" y="536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10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14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39639" y="3719325"/>
            <a:ext cx="1784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准备数据库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endParaRPr lang="en-US" altLang="zh-CN" sz="11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100" kern="0" dirty="0">
              <a:solidFill>
                <a:schemeClr val="tx1"/>
              </a:solidFill>
            </a:endParaRPr>
          </a:p>
        </p:txBody>
      </p:sp>
      <p:sp>
        <p:nvSpPr>
          <p:cNvPr id="18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演示常见命令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演示插入与查询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en-US" altLang="zh-CN" dirty="0" smtClean="0">
                <a:solidFill>
                  <a:schemeClr val="tx1"/>
                </a:solidFill>
              </a:rPr>
              <a:t> Generator</a:t>
            </a:r>
          </a:p>
        </p:txBody>
      </p:sp>
      <p:sp>
        <p:nvSpPr>
          <p:cNvPr id="19" name="文本框 149">
            <a:extLst>
              <a:ext uri="{FF2B5EF4-FFF2-40B4-BE49-F238E27FC236}">
                <a16:creationId xmlns:a16="http://schemas.microsoft.com/office/drawing/2014/main" id="{564C2351-0F3A-EC45-8FF2-3F455593C669}"/>
              </a:ext>
            </a:extLst>
          </p:cNvPr>
          <p:cNvSpPr txBox="1"/>
          <p:nvPr/>
        </p:nvSpPr>
        <p:spPr>
          <a:xfrm>
            <a:off x="7480023" y="3719324"/>
            <a:ext cx="2088232" cy="684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演示</a:t>
            </a:r>
            <a:r>
              <a:rPr lang="en-US" altLang="zh-CN" dirty="0">
                <a:solidFill>
                  <a:schemeClr val="tx1"/>
                </a:solidFill>
              </a:rPr>
              <a:t>Orchestration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演示参数调整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演示</a:t>
            </a:r>
            <a:r>
              <a:rPr lang="en-US" altLang="zh-CN" dirty="0">
                <a:solidFill>
                  <a:schemeClr val="tx1"/>
                </a:solidFill>
              </a:rPr>
              <a:t>schema</a:t>
            </a:r>
            <a:r>
              <a:rPr lang="zh-CN" altLang="en-US" dirty="0">
                <a:solidFill>
                  <a:schemeClr val="tx1"/>
                </a:solidFill>
              </a:rPr>
              <a:t>增删</a:t>
            </a:r>
          </a:p>
        </p:txBody>
      </p:sp>
      <p:sp>
        <p:nvSpPr>
          <p:cNvPr id="20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22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24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：分库分表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60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：读写分离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3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7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39639" y="3719325"/>
            <a:ext cx="1784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准备数据库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endParaRPr lang="en-US" altLang="zh-CN" sz="11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100" kern="0" dirty="0">
              <a:solidFill>
                <a:schemeClr val="tx1"/>
              </a:solidFill>
            </a:endParaRPr>
          </a:p>
        </p:txBody>
      </p:sp>
      <p:sp>
        <p:nvSpPr>
          <p:cNvPr id="41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演示常见命令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演示插入与查询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2" name="文本框 149">
            <a:extLst>
              <a:ext uri="{FF2B5EF4-FFF2-40B4-BE49-F238E27FC236}">
                <a16:creationId xmlns:a16="http://schemas.microsoft.com/office/drawing/2014/main" id="{564C2351-0F3A-EC45-8FF2-3F455593C669}"/>
              </a:ext>
            </a:extLst>
          </p:cNvPr>
          <p:cNvSpPr txBox="1"/>
          <p:nvPr/>
        </p:nvSpPr>
        <p:spPr>
          <a:xfrm>
            <a:off x="7480023" y="3719324"/>
            <a:ext cx="2088232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验证主从数据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禁用从库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45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47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9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：数据脱敏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3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7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39639" y="3719325"/>
            <a:ext cx="1784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准备数据库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endParaRPr lang="en-US" altLang="zh-CN" sz="11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100" kern="0" dirty="0">
              <a:solidFill>
                <a:schemeClr val="tx1"/>
              </a:solidFill>
            </a:endParaRPr>
          </a:p>
        </p:txBody>
      </p:sp>
      <p:sp>
        <p:nvSpPr>
          <p:cNvPr id="41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2782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演示数据脱敏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45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47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4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：自动伸缩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3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7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39639" y="3719325"/>
            <a:ext cx="1784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准备数据库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endParaRPr lang="en-US" altLang="zh-CN" sz="11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scaling-server</a:t>
            </a:r>
            <a:endParaRPr lang="zh-CN" altLang="en-US" sz="1100" kern="0" dirty="0">
              <a:solidFill>
                <a:schemeClr val="tx1"/>
              </a:solidFill>
            </a:endParaRPr>
          </a:p>
        </p:txBody>
      </p:sp>
      <p:sp>
        <p:nvSpPr>
          <p:cNvPr id="41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配置迁移任务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演示数据迁移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2" name="文本框 149">
            <a:extLst>
              <a:ext uri="{FF2B5EF4-FFF2-40B4-BE49-F238E27FC236}">
                <a16:creationId xmlns:a16="http://schemas.microsoft.com/office/drawing/2014/main" id="{564C2351-0F3A-EC45-8FF2-3F455593C669}"/>
              </a:ext>
            </a:extLst>
          </p:cNvPr>
          <p:cNvSpPr txBox="1"/>
          <p:nvPr/>
        </p:nvSpPr>
        <p:spPr>
          <a:xfrm>
            <a:off x="7480023" y="3719324"/>
            <a:ext cx="2088232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验证历史迁移数据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验证新增实时数据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45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47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1622" y="1260389"/>
            <a:ext cx="9026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Scaling Server</a:t>
            </a:r>
            <a:r>
              <a:rPr lang="zh-CN" altLang="en-US" sz="1400" dirty="0" smtClean="0"/>
              <a:t>：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gitee.com/kimmking/workshop1/raw/master/05_scaling/apache-shardingsphere-incubating-5.0.0-RC1-SNAPSHOT-sharding-scaling-bin.tar.gz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665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更多功能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74442" y="1929300"/>
            <a:ext cx="1943863" cy="657673"/>
            <a:chOff x="331256" y="1171096"/>
            <a:chExt cx="1780251" cy="1424200"/>
          </a:xfrm>
        </p:grpSpPr>
        <p:sp>
          <p:nvSpPr>
            <p:cNvPr id="11" name="圆角矩形 10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APM</a:t>
              </a:r>
              <a:r>
                <a:rPr lang="zh-CN" altLang="en-US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09735" y="1929301"/>
            <a:ext cx="1943863" cy="657673"/>
            <a:chOff x="331256" y="1171096"/>
            <a:chExt cx="1780251" cy="1424200"/>
          </a:xfrm>
        </p:grpSpPr>
        <p:sp>
          <p:nvSpPr>
            <p:cNvPr id="14" name="圆角矩形 13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分布式事务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5028" y="1929301"/>
            <a:ext cx="1943863" cy="657673"/>
            <a:chOff x="331256" y="1171096"/>
            <a:chExt cx="1780251" cy="1424200"/>
          </a:xfrm>
        </p:grpSpPr>
        <p:sp>
          <p:nvSpPr>
            <p:cNvPr id="17" name="圆角矩形 16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影子库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09735" y="3071530"/>
            <a:ext cx="1983756" cy="657673"/>
            <a:chOff x="331256" y="1171096"/>
            <a:chExt cx="1780251" cy="1424200"/>
          </a:xfrm>
        </p:grpSpPr>
        <p:sp>
          <p:nvSpPr>
            <p:cNvPr id="20" name="圆角矩形 19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45028" y="4213759"/>
            <a:ext cx="2106914" cy="657673"/>
            <a:chOff x="331256" y="1171096"/>
            <a:chExt cx="1780251" cy="1424200"/>
          </a:xfrm>
        </p:grpSpPr>
        <p:sp>
          <p:nvSpPr>
            <p:cNvPr id="23" name="圆角矩形 22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/>
            <p:cNvSpPr txBox="1"/>
            <p:nvPr/>
          </p:nvSpPr>
          <p:spPr>
            <a:xfrm>
              <a:off x="372969" y="1212808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Spring</a:t>
              </a: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90120" y="4235769"/>
            <a:ext cx="2832132" cy="657673"/>
            <a:chOff x="331256" y="1171096"/>
            <a:chExt cx="1780251" cy="1424200"/>
          </a:xfrm>
        </p:grpSpPr>
        <p:sp>
          <p:nvSpPr>
            <p:cNvPr id="26" name="圆角矩形 25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Spring Boot</a:t>
              </a: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45028" y="3071530"/>
            <a:ext cx="1943863" cy="657673"/>
            <a:chOff x="331256" y="1171096"/>
            <a:chExt cx="1780251" cy="1424200"/>
          </a:xfrm>
        </p:grpSpPr>
        <p:sp>
          <p:nvSpPr>
            <p:cNvPr id="29" name="圆角矩形 28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YAML</a:t>
              </a:r>
              <a:r>
                <a:rPr lang="zh-CN" altLang="en-US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74441" y="3073132"/>
            <a:ext cx="1943863" cy="657673"/>
            <a:chOff x="331256" y="1171096"/>
            <a:chExt cx="1780251" cy="1424200"/>
          </a:xfrm>
        </p:grpSpPr>
        <p:sp>
          <p:nvSpPr>
            <p:cNvPr id="32" name="圆角矩形 31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用户认证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97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C792E3-EFB5-ED48-A589-DB6B81968139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讨论总结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10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F576-9534-5C48-A896-4DA4B57FE3E0}"/>
              </a:ext>
            </a:extLst>
          </p:cNvPr>
          <p:cNvSpPr txBox="1">
            <a:spLocks/>
          </p:cNvSpPr>
          <p:nvPr/>
        </p:nvSpPr>
        <p:spPr bwMode="auto">
          <a:xfrm>
            <a:off x="2904288" y="2111130"/>
            <a:ext cx="629969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github.com</a:t>
            </a: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/apache/incubator-</a:t>
            </a: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shardingsphere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A948E21-87FB-784A-89E3-4315EC66A893}"/>
              </a:ext>
            </a:extLst>
          </p:cNvPr>
          <p:cNvSpPr txBox="1">
            <a:spLocks/>
          </p:cNvSpPr>
          <p:nvPr/>
        </p:nvSpPr>
        <p:spPr bwMode="auto">
          <a:xfrm>
            <a:off x="3039339" y="1661369"/>
            <a:ext cx="5237559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shardingsphere.apache.org</a:t>
            </a: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1D41-9E48-0E48-9679-7A782E75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84" y="3245545"/>
            <a:ext cx="3817832" cy="205222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38C145F-66EB-3949-939A-21A3917A4532}"/>
              </a:ext>
            </a:extLst>
          </p:cNvPr>
          <p:cNvSpPr txBox="1">
            <a:spLocks/>
          </p:cNvSpPr>
          <p:nvPr/>
        </p:nvSpPr>
        <p:spPr bwMode="auto">
          <a:xfrm>
            <a:off x="3030374" y="2506886"/>
            <a:ext cx="62879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mailto:dev-subscribe@shardingsphere.apache.org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59288E-3610-4E4B-B70B-A787B5775872}"/>
              </a:ext>
            </a:extLst>
          </p:cNvPr>
          <p:cNvSpPr txBox="1"/>
          <p:nvPr/>
        </p:nvSpPr>
        <p:spPr>
          <a:xfrm>
            <a:off x="670094" y="387410"/>
            <a:ext cx="277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20188" cy="3057465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13601" y="2451483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6413601" y="3094328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6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5E0B575D-0469-5C4D-8094-80DCCC911FF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886750" y="3799814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Entry_3">
            <a:hlinkClick r:id="" action="ppaction://noaction"/>
            <a:extLst>
              <a:ext uri="{FF2B5EF4-FFF2-40B4-BE49-F238E27FC236}">
                <a16:creationId xmlns:a16="http://schemas.microsoft.com/office/drawing/2014/main" id="{747D81BE-22D6-1E44-B966-EF3D5C5C448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13601" y="3799814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7357C457-922E-D44B-AB33-EF92C211C8E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11701" y="4498327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1">
            <a:hlinkClick r:id="" action="ppaction://noaction"/>
            <a:extLst>
              <a:ext uri="{FF2B5EF4-FFF2-40B4-BE49-F238E27FC236}">
                <a16:creationId xmlns:a16="http://schemas.microsoft.com/office/drawing/2014/main" id="{FD197833-44F2-9F41-A1B7-7BC7B715B6A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413601" y="4508488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讨论总结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8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9C3F6F-BDEA-D148-A832-4DAB33B89322}"/>
              </a:ext>
            </a:extLst>
          </p:cNvPr>
          <p:cNvSpPr/>
          <p:nvPr/>
        </p:nvSpPr>
        <p:spPr>
          <a:xfrm>
            <a:off x="4618677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9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B9C706-E332-4C4B-B3D8-C27EF82BCF04}"/>
              </a:ext>
            </a:extLst>
          </p:cNvPr>
          <p:cNvSpPr txBox="1"/>
          <p:nvPr/>
        </p:nvSpPr>
        <p:spPr>
          <a:xfrm>
            <a:off x="670094" y="387410"/>
            <a:ext cx="544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</a:t>
            </a:r>
            <a:r>
              <a:rPr kumimoji="1"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Overview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915" y="1330036"/>
            <a:ext cx="967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ShardingSphere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是一套开源的分布式数据库中间件解决方案组成的生态圈，它由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款相互独立，却又能够混合部署配合使用的产品组成。它们均提供标准化的数据分片、分布式事务和数据库治理功能，可适用于如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同构、异构语言、云原生等各种多样化的应用场景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86871" y="2940626"/>
            <a:ext cx="2036618" cy="924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JDBC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13407" y="2940625"/>
            <a:ext cx="2036618" cy="9247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Proxy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39943" y="2940625"/>
            <a:ext cx="2036618" cy="924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Sidecar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86871" y="4603170"/>
            <a:ext cx="7089690" cy="924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分布式数据库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276988" y="3272404"/>
            <a:ext cx="436419" cy="3117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803524" y="3272404"/>
            <a:ext cx="436419" cy="3117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31F7AA-8317-E743-AAD9-7088966E4A39}"/>
              </a:ext>
            </a:extLst>
          </p:cNvPr>
          <p:cNvGrpSpPr/>
          <p:nvPr/>
        </p:nvGrpSpPr>
        <p:grpSpPr>
          <a:xfrm>
            <a:off x="3279104" y="1009874"/>
            <a:ext cx="5350545" cy="5390926"/>
            <a:chOff x="4007768" y="1067024"/>
            <a:chExt cx="4176464" cy="47872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D426053-8862-414C-84BA-820C0C046166}"/>
                </a:ext>
              </a:extLst>
            </p:cNvPr>
            <p:cNvSpPr/>
            <p:nvPr/>
          </p:nvSpPr>
          <p:spPr bwMode="auto">
            <a:xfrm>
              <a:off x="4007768" y="1067024"/>
              <a:ext cx="4176464" cy="93610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Access</a:t>
              </a:r>
              <a:r>
                <a:rPr kumimoji="1" lang="zh-CN" altLang="en-US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 </a:t>
              </a:r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Adaptors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5F69C93-26FC-0A44-9848-EDD7243FD34E}"/>
                </a:ext>
              </a:extLst>
            </p:cNvPr>
            <p:cNvSpPr/>
            <p:nvPr/>
          </p:nvSpPr>
          <p:spPr bwMode="auto">
            <a:xfrm>
              <a:off x="4151784" y="149936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Sharding-JDBC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6BE41C-87A8-E94A-8BD6-E21E0DE16BAB}"/>
                </a:ext>
              </a:extLst>
            </p:cNvPr>
            <p:cNvSpPr/>
            <p:nvPr/>
          </p:nvSpPr>
          <p:spPr bwMode="auto">
            <a:xfrm>
              <a:off x="4007768" y="2507184"/>
              <a:ext cx="4176464" cy="14682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Features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24B289-2A62-504E-8176-FF50E559F8A3}"/>
                </a:ext>
              </a:extLst>
            </p:cNvPr>
            <p:cNvSpPr/>
            <p:nvPr/>
          </p:nvSpPr>
          <p:spPr bwMode="auto">
            <a:xfrm>
              <a:off x="6210799" y="149936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Sharding-Proxy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842D0F4-794C-F444-A40B-C253C6D1A670}"/>
                </a:ext>
              </a:extLst>
            </p:cNvPr>
            <p:cNvSpPr/>
            <p:nvPr/>
          </p:nvSpPr>
          <p:spPr bwMode="auto">
            <a:xfrm>
              <a:off x="4151784" y="2922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Sharding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4856AF9-2C62-3449-8ADA-9FCBC61B5FC8}"/>
                </a:ext>
              </a:extLst>
            </p:cNvPr>
            <p:cNvSpPr/>
            <p:nvPr/>
          </p:nvSpPr>
          <p:spPr bwMode="auto">
            <a:xfrm>
              <a:off x="6210799" y="2922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DTX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B26049-E53D-DE45-846F-3418B144F61D}"/>
                </a:ext>
              </a:extLst>
            </p:cNvPr>
            <p:cNvSpPr/>
            <p:nvPr/>
          </p:nvSpPr>
          <p:spPr bwMode="auto">
            <a:xfrm>
              <a:off x="4151784" y="3460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Orchestration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1B7DEB-995E-6D48-923B-12E96BC6184E}"/>
                </a:ext>
              </a:extLst>
            </p:cNvPr>
            <p:cNvSpPr/>
            <p:nvPr/>
          </p:nvSpPr>
          <p:spPr bwMode="auto">
            <a:xfrm>
              <a:off x="6210799" y="3460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Scale</a:t>
              </a:r>
              <a:r>
                <a:rPr kumimoji="1" lang="zh-CN" altLang="en-US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 </a:t>
              </a:r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Out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8D44E7-265D-794A-8584-10D9469F1078}"/>
                </a:ext>
              </a:extLst>
            </p:cNvPr>
            <p:cNvSpPr/>
            <p:nvPr/>
          </p:nvSpPr>
          <p:spPr bwMode="auto">
            <a:xfrm>
              <a:off x="4007768" y="4386068"/>
              <a:ext cx="4176464" cy="14682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Databases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1" name="罐形 10">
              <a:extLst>
                <a:ext uri="{FF2B5EF4-FFF2-40B4-BE49-F238E27FC236}">
                  <a16:creationId xmlns:a16="http://schemas.microsoft.com/office/drawing/2014/main" id="{4B8ADDB8-8BDD-9A40-807A-C04F204A84FE}"/>
                </a:ext>
              </a:extLst>
            </p:cNvPr>
            <p:cNvSpPr/>
            <p:nvPr/>
          </p:nvSpPr>
          <p:spPr bwMode="auto">
            <a:xfrm>
              <a:off x="4484929" y="4883448"/>
              <a:ext cx="770384" cy="844802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2" name="罐形 11">
              <a:extLst>
                <a:ext uri="{FF2B5EF4-FFF2-40B4-BE49-F238E27FC236}">
                  <a16:creationId xmlns:a16="http://schemas.microsoft.com/office/drawing/2014/main" id="{8F1135A9-1EDB-EC47-8B4E-3F90D9C5F84D}"/>
                </a:ext>
              </a:extLst>
            </p:cNvPr>
            <p:cNvSpPr/>
            <p:nvPr/>
          </p:nvSpPr>
          <p:spPr bwMode="auto">
            <a:xfrm>
              <a:off x="5755921" y="4883448"/>
              <a:ext cx="770384" cy="844802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3" name="罐形 12">
              <a:extLst>
                <a:ext uri="{FF2B5EF4-FFF2-40B4-BE49-F238E27FC236}">
                  <a16:creationId xmlns:a16="http://schemas.microsoft.com/office/drawing/2014/main" id="{269AC5A2-CCBE-3A43-B6B1-4E9C768A1D3E}"/>
                </a:ext>
              </a:extLst>
            </p:cNvPr>
            <p:cNvSpPr/>
            <p:nvPr/>
          </p:nvSpPr>
          <p:spPr bwMode="auto">
            <a:xfrm>
              <a:off x="7026913" y="4883448"/>
              <a:ext cx="770384" cy="844802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467CF1FF-CF3B-1241-8A48-8A11F6ADE98E}"/>
                </a:ext>
              </a:extLst>
            </p:cNvPr>
            <p:cNvSpPr/>
            <p:nvPr/>
          </p:nvSpPr>
          <p:spPr bwMode="auto">
            <a:xfrm>
              <a:off x="5159896" y="2011304"/>
              <a:ext cx="484632" cy="567888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DD0FD272-3002-3242-9E04-CE798CAAD3EA}"/>
                </a:ext>
              </a:extLst>
            </p:cNvPr>
            <p:cNvSpPr/>
            <p:nvPr/>
          </p:nvSpPr>
          <p:spPr bwMode="auto">
            <a:xfrm>
              <a:off x="5159896" y="3975396"/>
              <a:ext cx="484632" cy="495880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6" name="上箭头 15">
              <a:extLst>
                <a:ext uri="{FF2B5EF4-FFF2-40B4-BE49-F238E27FC236}">
                  <a16:creationId xmlns:a16="http://schemas.microsoft.com/office/drawing/2014/main" id="{5BD37813-2C49-674C-81A3-25D3B2433E9B}"/>
                </a:ext>
              </a:extLst>
            </p:cNvPr>
            <p:cNvSpPr/>
            <p:nvPr/>
          </p:nvSpPr>
          <p:spPr bwMode="auto">
            <a:xfrm>
              <a:off x="6809212" y="1950384"/>
              <a:ext cx="484632" cy="546035"/>
            </a:xfrm>
            <a:prstGeom prst="up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7" name="上箭头 16">
              <a:extLst>
                <a:ext uri="{FF2B5EF4-FFF2-40B4-BE49-F238E27FC236}">
                  <a16:creationId xmlns:a16="http://schemas.microsoft.com/office/drawing/2014/main" id="{5E806642-3ADD-4546-9855-36D166867899}"/>
                </a:ext>
              </a:extLst>
            </p:cNvPr>
            <p:cNvSpPr/>
            <p:nvPr/>
          </p:nvSpPr>
          <p:spPr bwMode="auto">
            <a:xfrm>
              <a:off x="6809212" y="3875335"/>
              <a:ext cx="484632" cy="513021"/>
            </a:xfrm>
            <a:prstGeom prst="up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67ED507-2827-1048-BC1B-1D367D2AEB3A}"/>
              </a:ext>
            </a:extLst>
          </p:cNvPr>
          <p:cNvSpPr txBox="1"/>
          <p:nvPr/>
        </p:nvSpPr>
        <p:spPr>
          <a:xfrm>
            <a:off x="670094" y="387410"/>
            <a:ext cx="465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00D5B76-3B54-8C43-AEA9-65BE5FA7486F}"/>
              </a:ext>
            </a:extLst>
          </p:cNvPr>
          <p:cNvSpPr/>
          <p:nvPr/>
        </p:nvSpPr>
        <p:spPr bwMode="auto">
          <a:xfrm>
            <a:off x="9078997" y="1009873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MySQL</a:t>
            </a:r>
            <a:r>
              <a:rPr kumimoji="1" lang="zh-CN" altLang="en-US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协议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A856E9E5-B6E5-A542-B6B4-B4AAB2D48C39}"/>
              </a:ext>
            </a:extLst>
          </p:cNvPr>
          <p:cNvSpPr/>
          <p:nvPr/>
        </p:nvSpPr>
        <p:spPr bwMode="auto">
          <a:xfrm>
            <a:off x="9078996" y="1370371"/>
            <a:ext cx="1465179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PostgreSQL</a:t>
            </a:r>
            <a:r>
              <a:rPr kumimoji="1" lang="zh-CN" altLang="en-US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协议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E5F6E3F-B0A7-1B46-9460-A2CB5A2BB2E1}"/>
              </a:ext>
            </a:extLst>
          </p:cNvPr>
          <p:cNvSpPr/>
          <p:nvPr/>
        </p:nvSpPr>
        <p:spPr bwMode="auto">
          <a:xfrm>
            <a:off x="1364578" y="1009873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JDBC</a:t>
            </a:r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接口</a:t>
            </a:r>
            <a:endParaRPr kumimoji="1" lang="zh-CN" altLang="en-US" sz="13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C1C91AC-F96B-754B-B58B-E618AB007ECA}"/>
              </a:ext>
            </a:extLst>
          </p:cNvPr>
          <p:cNvSpPr/>
          <p:nvPr/>
        </p:nvSpPr>
        <p:spPr bwMode="auto">
          <a:xfrm>
            <a:off x="1364578" y="1407204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Spring</a:t>
            </a:r>
          </a:p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NameSpace</a:t>
            </a:r>
            <a:endParaRPr kumimoji="1" lang="zh-CN" altLang="en-US" sz="13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EE76D3D-9155-A645-BC79-ED9E1484AD73}"/>
              </a:ext>
            </a:extLst>
          </p:cNvPr>
          <p:cNvSpPr/>
          <p:nvPr/>
        </p:nvSpPr>
        <p:spPr bwMode="auto">
          <a:xfrm>
            <a:off x="1364578" y="1804535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SpringBoot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42D8C08-9BED-EA4F-8A97-286A611CDAD5}"/>
              </a:ext>
            </a:extLst>
          </p:cNvPr>
          <p:cNvSpPr/>
          <p:nvPr/>
        </p:nvSpPr>
        <p:spPr bwMode="auto">
          <a:xfrm>
            <a:off x="9078996" y="1740356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Yaml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784A2D63-0D4C-504F-B899-A40D33110EF8}"/>
              </a:ext>
            </a:extLst>
          </p:cNvPr>
          <p:cNvSpPr/>
          <p:nvPr/>
        </p:nvSpPr>
        <p:spPr bwMode="auto">
          <a:xfrm>
            <a:off x="1364578" y="2715462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分库分表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BEFEDDE-A27B-F549-A5CF-19AC26D8CBE0}"/>
              </a:ext>
            </a:extLst>
          </p:cNvPr>
          <p:cNvSpPr/>
          <p:nvPr/>
        </p:nvSpPr>
        <p:spPr bwMode="auto">
          <a:xfrm>
            <a:off x="1364578" y="3066368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读写分离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92163A86-F55C-394B-99E2-9A9AE876209E}"/>
              </a:ext>
            </a:extLst>
          </p:cNvPr>
          <p:cNvSpPr/>
          <p:nvPr/>
        </p:nvSpPr>
        <p:spPr bwMode="auto">
          <a:xfrm>
            <a:off x="1364578" y="3417274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动态化配置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3C44F2B-5739-774F-9B35-36C9ECF92FDD}"/>
              </a:ext>
            </a:extLst>
          </p:cNvPr>
          <p:cNvSpPr/>
          <p:nvPr/>
        </p:nvSpPr>
        <p:spPr bwMode="auto">
          <a:xfrm>
            <a:off x="1364578" y="3768918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禁用熔断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C074A3C6-37A2-0D41-9091-6DD6737FE28F}"/>
              </a:ext>
            </a:extLst>
          </p:cNvPr>
          <p:cNvSpPr/>
          <p:nvPr/>
        </p:nvSpPr>
        <p:spPr bwMode="auto">
          <a:xfrm>
            <a:off x="9150432" y="2712725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2PC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839038C-6F9E-2443-BE7D-4463B6983A88}"/>
              </a:ext>
            </a:extLst>
          </p:cNvPr>
          <p:cNvSpPr/>
          <p:nvPr/>
        </p:nvSpPr>
        <p:spPr bwMode="auto">
          <a:xfrm>
            <a:off x="9150432" y="3063631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柔性事务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BD90E8A-DFE3-474D-B360-D8C8F2B34EDE}"/>
              </a:ext>
            </a:extLst>
          </p:cNvPr>
          <p:cNvSpPr/>
          <p:nvPr/>
        </p:nvSpPr>
        <p:spPr bwMode="auto">
          <a:xfrm>
            <a:off x="9150432" y="3414537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动态扩容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6E11660-C298-9D41-A731-AA0B39125148}"/>
              </a:ext>
            </a:extLst>
          </p:cNvPr>
          <p:cNvSpPr/>
          <p:nvPr/>
        </p:nvSpPr>
        <p:spPr bwMode="auto">
          <a:xfrm>
            <a:off x="9078996" y="4843400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SQLServer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9AC876A-E1ED-B64B-A930-6799FFE67AE8}"/>
              </a:ext>
            </a:extLst>
          </p:cNvPr>
          <p:cNvSpPr/>
          <p:nvPr/>
        </p:nvSpPr>
        <p:spPr bwMode="auto">
          <a:xfrm>
            <a:off x="9078996" y="5194306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PostgreSQL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7208B98D-1411-F049-99D7-279B314DFF24}"/>
              </a:ext>
            </a:extLst>
          </p:cNvPr>
          <p:cNvSpPr/>
          <p:nvPr/>
        </p:nvSpPr>
        <p:spPr bwMode="auto">
          <a:xfrm>
            <a:off x="9078996" y="5545212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SQL92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19663FC0-8AE6-BA4F-BD9F-009A8E80CB2B}"/>
              </a:ext>
            </a:extLst>
          </p:cNvPr>
          <p:cNvSpPr/>
          <p:nvPr/>
        </p:nvSpPr>
        <p:spPr bwMode="auto">
          <a:xfrm>
            <a:off x="1318216" y="4861154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MySQL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825EEC15-8408-684A-8120-3077F3824816}"/>
              </a:ext>
            </a:extLst>
          </p:cNvPr>
          <p:cNvSpPr/>
          <p:nvPr/>
        </p:nvSpPr>
        <p:spPr bwMode="auto">
          <a:xfrm>
            <a:off x="1318216" y="5212060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71667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B9C706-E332-4C4B-B3D8-C27EF82BCF04}"/>
              </a:ext>
            </a:extLst>
          </p:cNvPr>
          <p:cNvSpPr txBox="1"/>
          <p:nvPr/>
        </p:nvSpPr>
        <p:spPr>
          <a:xfrm>
            <a:off x="670094" y="38741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</a:t>
            </a:r>
            <a:r>
              <a:rPr kumimoji="1"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Features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" y="1544202"/>
            <a:ext cx="12109754" cy="46903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372" y="4312227"/>
            <a:ext cx="227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数据库表分片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自定义分片策略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分布式主键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0227" y="4312227"/>
            <a:ext cx="227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事务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柔性事务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Seata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-AT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Saga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1408" y="4312227"/>
            <a:ext cx="227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动态配置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编排治理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APM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加密脱敏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动态迁移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8963" y="4312227"/>
            <a:ext cx="227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C792E3-EFB5-ED48-A589-DB6B81968139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环境准备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1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59288E-3610-4E4B-B70B-A787B5775872}"/>
              </a:ext>
            </a:extLst>
          </p:cNvPr>
          <p:cNvSpPr txBox="1"/>
          <p:nvPr/>
        </p:nvSpPr>
        <p:spPr>
          <a:xfrm>
            <a:off x="670094" y="3874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从以下链接按需下载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0805" y="1095527"/>
            <a:ext cx="936749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ava 8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7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可选，但是数据迁移的演示需要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Java8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Server 5.6.x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5.7.x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（如果没有，从下面链接下载一个简化版本的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5.6.23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、某个数据库的客户端工具（实在没有，可以用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Zookeeper 3.5.x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（如果没有，从下面链接下载一个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zip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、下载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ShardingSphere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Proxy&amp;UI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4.0.1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Zookeeper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https://gitee.com/kimmking/workshop1/raw/master/02_requirements/apache-zookeeper-3.5.6-bin.tar.gz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MySQL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gitee.com/kimmking/workshop1/raw/master/02_requirements/mysql-5.6.23-winx64-min.zip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Proxy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https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gitee.com/kimmking/workshop1/raw/master/01_releases/apache-shardingsphere-incubating-4.0.1-sharding-proxy-bin.tar.gz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UI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https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gitee.com/kimmking/workshop1/raw/master/01_releases/apache-shardingsphere-incubating-4.0.1-sharding-ui-bin.tar.gz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5573" y="2379518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5573" y="471596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03318" y="4498421"/>
            <a:ext cx="8794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从以下链接下载演示需要的配置文件：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建库脚本：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7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7"/>
              </a:rPr>
              <a:t>gitee.com/kimmking/workshop1/raw/master/03_scripts/createSchema.sql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配置文件：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8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8"/>
              </a:rPr>
              <a:t>gitee.com/kimmking/workshop1/raw/master/04_configs/04_configs.zip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573" y="5813935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80805" y="5840979"/>
            <a:ext cx="87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，验证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74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C792E3-EFB5-ED48-A589-DB6B81968139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功能演示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69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514</Words>
  <Application>Microsoft Office PowerPoint</Application>
  <PresentationFormat>宽屏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ITC Avant Garde Std Md</vt:lpstr>
      <vt:lpstr>方正正纤黑简体</vt:lpstr>
      <vt:lpstr>宋体</vt:lpstr>
      <vt:lpstr>Microsoft YaHei</vt:lpstr>
      <vt:lpstr>Microsoft YaHei</vt:lpstr>
      <vt:lpstr>微软雅黑 Light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秦金卫</cp:lastModifiedBy>
  <cp:revision>304</cp:revision>
  <dcterms:created xsi:type="dcterms:W3CDTF">2014-10-24T07:39:02Z</dcterms:created>
  <dcterms:modified xsi:type="dcterms:W3CDTF">2020-04-14T11:28:36Z</dcterms:modified>
</cp:coreProperties>
</file>