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9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934"/>
    </p:cViewPr>
  </p:sorterViewPr>
  <p:notesViewPr>
    <p:cSldViewPr snapToGrid="0"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09A4A-48B2-499C-BE97-0D9AB5A27A9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5CE29-237D-4D6A-B8BD-3062E864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44FD-E65A-4DE3-9727-D44C1118B686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dirty="0" smtClean="0"/>
              <a:t>병렬처리 시스템 운영체제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3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11B0-15CF-4626-9A56-7EAB909BD5AC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0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42C1-EE5C-4C76-B458-4FC51447DB94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1773-8A46-44D1-82A3-2FBE85371C57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dirty="0" smtClean="0"/>
              <a:t>병렬처리 시스템 운영체제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41324"/>
            <a:ext cx="1117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70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1219-4E27-422E-96AA-39C77F48C71A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723B-FBD8-4048-AE3D-8B2E3383CE18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DD1F-F842-4144-BC59-8ADCFF21324A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367F-802A-4404-A801-0B0697B4A9CC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5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0EB1-49F0-477D-9AF0-6B5561D842A6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4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4A49-63F2-47BD-AB43-F4720A90BA00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5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0F7A-5CF5-41A3-864F-1CCF0C4CC2D5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9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78728"/>
            <a:ext cx="10515600" cy="489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6D1A2-1BEB-4E8B-9178-F6A2DF5912F3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병렬처리 시스템 운영체제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35719"/>
            <a:ext cx="166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1048542"/>
            <a:ext cx="12192000" cy="8334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3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병렬처리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2971800" y="4038600"/>
            <a:ext cx="6248400" cy="12954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병렬성 자동 검출 기법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001000" cy="1905000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“Never wait” </a:t>
            </a:r>
            <a:r>
              <a:rPr lang="ko-KR" altLang="en-US"/>
              <a:t>규칙</a:t>
            </a:r>
          </a:p>
          <a:p>
            <a:pPr lvl="1"/>
            <a:r>
              <a:rPr lang="ko-KR" altLang="en-US"/>
              <a:t>우선 프로그램 상에 조건부 종속성을 갖는 문장들을 병렬 실행</a:t>
            </a:r>
            <a:r>
              <a:rPr lang="en-US" altLang="ko-KR"/>
              <a:t>,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ko-KR"/>
              <a:t>    </a:t>
            </a:r>
            <a:r>
              <a:rPr lang="ko-KR" altLang="en-US"/>
              <a:t>추후에 이에 대한 검토를 하도록 하는 방법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장점 </a:t>
            </a:r>
            <a:r>
              <a:rPr lang="en-US" altLang="ko-KR"/>
              <a:t>: </a:t>
            </a:r>
            <a:r>
              <a:rPr lang="ko-KR" altLang="en-US"/>
              <a:t>유휴 프로세서들 활용</a:t>
            </a:r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3962400" y="4114800"/>
            <a:ext cx="441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600"/>
              <a:t>L = 20;</a:t>
            </a:r>
          </a:p>
          <a:p>
            <a:pPr algn="l"/>
            <a:r>
              <a:rPr lang="en-US" altLang="ko-KR" sz="1600"/>
              <a:t>K = A + B * C;                           // ①</a:t>
            </a:r>
          </a:p>
          <a:p>
            <a:pPr algn="l"/>
            <a:r>
              <a:rPr lang="en-US" altLang="ko-KR" sz="1600"/>
              <a:t>IF (K = 100) THEN L = 10;       // ②</a:t>
            </a:r>
          </a:p>
          <a:p>
            <a:pPr algn="l"/>
            <a:r>
              <a:rPr lang="en-US" altLang="ko-KR" sz="1600"/>
              <a:t>E = L + A * 3;                           // ③</a:t>
            </a:r>
          </a:p>
        </p:txBody>
      </p:sp>
      <p:sp>
        <p:nvSpPr>
          <p:cNvPr id="306181" name="AutoShape 5"/>
          <p:cNvSpPr>
            <a:spLocks noChangeArrowheads="1"/>
          </p:cNvSpPr>
          <p:nvPr/>
        </p:nvSpPr>
        <p:spPr bwMode="auto">
          <a:xfrm>
            <a:off x="3581400" y="3657600"/>
            <a:ext cx="5029200" cy="304800"/>
          </a:xfrm>
          <a:prstGeom prst="flowChartAlternateProcess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chemeClr val="accent2"/>
                </a:solidFill>
              </a:rPr>
              <a:t>“Never wait” </a:t>
            </a:r>
            <a:r>
              <a:rPr lang="ko-KR" altLang="en-US" sz="1600" b="1">
                <a:solidFill>
                  <a:schemeClr val="accent2"/>
                </a:solidFill>
              </a:rPr>
              <a:t>규칙 활용의 예</a:t>
            </a:r>
            <a:endParaRPr lang="ko-KR" altLang="en-US" sz="1600" b="1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306182" name="AutoShape 6"/>
          <p:cNvSpPr>
            <a:spLocks noChangeArrowheads="1"/>
          </p:cNvSpPr>
          <p:nvPr/>
        </p:nvSpPr>
        <p:spPr bwMode="auto">
          <a:xfrm>
            <a:off x="3276600" y="5486400"/>
            <a:ext cx="5943600" cy="685800"/>
          </a:xfrm>
          <a:prstGeom prst="flowChartAlternateProcess">
            <a:avLst/>
          </a:prstGeom>
          <a:gradFill rotWithShape="0">
            <a:gsLst>
              <a:gs pos="0">
                <a:srgbClr val="99FFCC"/>
              </a:gs>
              <a:gs pos="50000">
                <a:schemeClr val="bg1"/>
              </a:gs>
              <a:gs pos="100000">
                <a:srgbClr val="99FF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buClr>
                <a:srgbClr val="FF0000"/>
              </a:buClr>
              <a:buSzPct val="80000"/>
              <a:buFont typeface="Monotype Sorts" pitchFamily="2" charset="2"/>
              <a:buChar char="q"/>
            </a:pPr>
            <a:r>
              <a:rPr lang="en-US" altLang="ko-KR" sz="1600"/>
              <a:t> </a:t>
            </a:r>
            <a:r>
              <a:rPr lang="ko-KR" altLang="en-US" sz="1600"/>
              <a:t>문장 ①과 문장 ③을 우선 병렬 실행</a:t>
            </a:r>
          </a:p>
          <a:p>
            <a:pPr algn="l">
              <a:buClr>
                <a:srgbClr val="FF0000"/>
              </a:buClr>
              <a:buSzPct val="80000"/>
              <a:buFont typeface="Monotype Sorts" pitchFamily="2" charset="2"/>
              <a:buChar char="q"/>
            </a:pPr>
            <a:r>
              <a:rPr lang="ko-KR" altLang="en-US" sz="1600">
                <a:sym typeface="Wingdings" panose="05000000000000000000" pitchFamily="2" charset="2"/>
              </a:rPr>
              <a:t> 문장 </a:t>
            </a:r>
            <a:r>
              <a:rPr lang="ko-KR" altLang="en-US" sz="1600"/>
              <a:t>②의 실행 결과에 따라 문장 ③의 재실행 여부 결정됨</a:t>
            </a:r>
            <a:endParaRPr lang="ko-KR" altLang="en-US" sz="1600">
              <a:sym typeface="Wingdings" panose="05000000000000000000" pitchFamily="2" charset="2"/>
            </a:endParaRPr>
          </a:p>
        </p:txBody>
      </p:sp>
      <p:sp>
        <p:nvSpPr>
          <p:cNvPr id="306183" name="AutoShape 7"/>
          <p:cNvSpPr>
            <a:spLocks noChangeArrowheads="1"/>
          </p:cNvSpPr>
          <p:nvPr/>
        </p:nvSpPr>
        <p:spPr bwMode="auto">
          <a:xfrm>
            <a:off x="2971800" y="5486400"/>
            <a:ext cx="228600" cy="685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병렬처리 시스템 운영체제 </a:t>
            </a:r>
            <a:fld id="{A2A662DE-6E5C-4347-ACF7-C820EB400D6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3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병렬 프로그래밍을 위한 언어 구조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2590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>
                <a:sym typeface="Marlett" pitchFamily="2" charset="2"/>
              </a:rPr>
              <a:t>parbegin/parend </a:t>
            </a:r>
            <a:r>
              <a:rPr lang="ko-KR" altLang="en-US">
                <a:sym typeface="Marlett" pitchFamily="2" charset="2"/>
              </a:rPr>
              <a:t>구조</a:t>
            </a:r>
          </a:p>
          <a:p>
            <a:pPr lvl="1">
              <a:lnSpc>
                <a:spcPct val="110000"/>
              </a:lnSpc>
            </a:pPr>
            <a:r>
              <a:rPr lang="ko-KR" altLang="en-US">
                <a:sym typeface="Marlett" pitchFamily="2" charset="2"/>
              </a:rPr>
              <a:t>프로그램 내 특정 블럭의 문장들을 병렬로 실행시키는 구조</a:t>
            </a:r>
          </a:p>
          <a:p>
            <a:pPr lvl="1">
              <a:lnSpc>
                <a:spcPct val="90000"/>
              </a:lnSpc>
            </a:pPr>
            <a:r>
              <a:rPr lang="ko-KR" altLang="en-US">
                <a:sym typeface="Marlett" pitchFamily="2" charset="2"/>
              </a:rPr>
              <a:t>사용되는 키워드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sym typeface="Marlett" pitchFamily="2" charset="2"/>
              </a:rPr>
              <a:t>parbegin</a:t>
            </a:r>
          </a:p>
          <a:p>
            <a:pPr lvl="3">
              <a:lnSpc>
                <a:spcPct val="90000"/>
              </a:lnSpc>
            </a:pPr>
            <a:r>
              <a:rPr lang="ko-KR" altLang="en-US">
                <a:sym typeface="Marlett" pitchFamily="2" charset="2"/>
              </a:rPr>
              <a:t>여러 개의 병렬 제어 흐름으로 분열시키는 역할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sym typeface="Marlett" pitchFamily="2" charset="2"/>
              </a:rPr>
              <a:t>parend</a:t>
            </a:r>
          </a:p>
          <a:p>
            <a:pPr lvl="3">
              <a:lnSpc>
                <a:spcPct val="90000"/>
              </a:lnSpc>
            </a:pPr>
            <a:r>
              <a:rPr lang="ko-KR" altLang="en-US">
                <a:sym typeface="Marlett" pitchFamily="2" charset="2"/>
              </a:rPr>
              <a:t>다시 하나의 제어 흐름으로 병합하는 역할</a:t>
            </a:r>
          </a:p>
        </p:txBody>
      </p:sp>
      <p:sp>
        <p:nvSpPr>
          <p:cNvPr id="285700" name="AutoShape 4"/>
          <p:cNvSpPr>
            <a:spLocks noChangeArrowheads="1"/>
          </p:cNvSpPr>
          <p:nvPr/>
        </p:nvSpPr>
        <p:spPr bwMode="auto">
          <a:xfrm>
            <a:off x="3276600" y="4495800"/>
            <a:ext cx="6248400" cy="685800"/>
          </a:xfrm>
          <a:prstGeom prst="flowChartAlternateProcess">
            <a:avLst/>
          </a:prstGeom>
          <a:gradFill rotWithShape="0">
            <a:gsLst>
              <a:gs pos="0">
                <a:srgbClr val="FFCCFF"/>
              </a:gs>
              <a:gs pos="50000">
                <a:schemeClr val="bg1"/>
              </a:gs>
              <a:gs pos="100000">
                <a:srgbClr val="FF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buClr>
                <a:srgbClr val="FF0000"/>
              </a:buClr>
              <a:buSzPct val="80000"/>
              <a:buFont typeface="Monotype Sorts" pitchFamily="2" charset="2"/>
              <a:buChar char="q"/>
            </a:pPr>
            <a:r>
              <a:rPr lang="en-US" altLang="ko-KR"/>
              <a:t> </a:t>
            </a:r>
            <a:r>
              <a:rPr lang="en-US" altLang="ko-KR" sz="1600"/>
              <a:t>cf)  begin-end </a:t>
            </a:r>
            <a:r>
              <a:rPr lang="ko-KR" altLang="en-US" sz="1600"/>
              <a:t>블럭</a:t>
            </a:r>
          </a:p>
          <a:p>
            <a:pPr lvl="1" algn="l">
              <a:buClr>
                <a:srgbClr val="FF0000"/>
              </a:buClr>
              <a:buSzPct val="80000"/>
              <a:buFontTx/>
              <a:buChar char="•"/>
            </a:pPr>
            <a:r>
              <a:rPr lang="ko-KR" altLang="en-US" sz="1600"/>
              <a:t> 블럭 내의 문장들을 순서대로 실행하도록 지시하는 구조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병렬처리 시스템 운영체제 </a:t>
            </a:r>
            <a:fld id="{A2A662DE-6E5C-4347-ACF7-C820EB400D6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11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3086100" y="2622550"/>
            <a:ext cx="6553200" cy="37338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22" name="AutoShape 2"/>
          <p:cNvSpPr>
            <a:spLocks noChangeArrowheads="1"/>
          </p:cNvSpPr>
          <p:nvPr/>
        </p:nvSpPr>
        <p:spPr bwMode="auto">
          <a:xfrm>
            <a:off x="3086100" y="1555750"/>
            <a:ext cx="5867400" cy="381000"/>
          </a:xfrm>
          <a:prstGeom prst="flowChartAlternateProcess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/>
              <a:t>parbegin-parend </a:t>
            </a:r>
            <a:r>
              <a:rPr lang="ko-KR" altLang="en-US" sz="1600"/>
              <a:t>블록 구조로 코딩한 결과의 예</a:t>
            </a:r>
            <a:endParaRPr lang="ko-KR" altLang="en-US" sz="1600">
              <a:latin typeface="Arial Narrow" panose="020B0606020202030204" pitchFamily="34" charset="0"/>
            </a:endParaRPr>
          </a:p>
        </p:txBody>
      </p:sp>
      <p:sp>
        <p:nvSpPr>
          <p:cNvPr id="337924" name="AutoShape 4"/>
          <p:cNvSpPr>
            <a:spLocks noChangeArrowheads="1"/>
          </p:cNvSpPr>
          <p:nvPr/>
        </p:nvSpPr>
        <p:spPr bwMode="auto">
          <a:xfrm>
            <a:off x="3390900" y="1936750"/>
            <a:ext cx="6248400" cy="4572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buClr>
                <a:srgbClr val="FF0000"/>
              </a:buClr>
              <a:buSzPct val="80000"/>
              <a:buFont typeface="Monotype Sorts" pitchFamily="2" charset="2"/>
              <a:buChar char="q"/>
            </a:pPr>
            <a:r>
              <a:rPr lang="en-US" altLang="ko-KR"/>
              <a:t> K = (A + B) * (C + D) - (E / F)</a:t>
            </a:r>
            <a:endParaRPr lang="en-US" altLang="ko-KR" sz="1600"/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4838700" y="2851150"/>
            <a:ext cx="3352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600"/>
              <a:t>begin</a:t>
            </a:r>
          </a:p>
          <a:p>
            <a:pPr algn="l"/>
            <a:r>
              <a:rPr lang="en-US" altLang="ko-KR" sz="1600"/>
              <a:t>   parbegin</a:t>
            </a:r>
          </a:p>
          <a:p>
            <a:pPr algn="l"/>
            <a:r>
              <a:rPr lang="en-US" altLang="ko-KR" sz="1600"/>
              <a:t>      begin</a:t>
            </a:r>
          </a:p>
          <a:p>
            <a:pPr algn="l"/>
            <a:r>
              <a:rPr lang="en-US" altLang="ko-KR" sz="1600"/>
              <a:t>         parbegin</a:t>
            </a:r>
          </a:p>
          <a:p>
            <a:pPr algn="l"/>
            <a:r>
              <a:rPr lang="en-US" altLang="ko-KR" sz="1600"/>
              <a:t>            T1 </a:t>
            </a:r>
            <a:r>
              <a:rPr lang="en-US" altLang="ko-KR" sz="1600">
                <a:sym typeface="Wingdings" panose="05000000000000000000" pitchFamily="2" charset="2"/>
              </a:rPr>
              <a:t> A + B;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            T2  C + D;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         parend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         T3  T1 * T2;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      end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      T4  E / F;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   parend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   K  T3 - T4;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end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46100" y="441324"/>
            <a:ext cx="11176000" cy="5619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병렬 프로그래밍을 위한 언어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4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병렬 프로그래밍을 위한 언어 구조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1676400"/>
          </a:xfrm>
        </p:spPr>
        <p:txBody>
          <a:bodyPr>
            <a:normAutofit fontScale="92500"/>
          </a:bodyPr>
          <a:lstStyle/>
          <a:p>
            <a:r>
              <a:rPr lang="en-US" altLang="ko-KR">
                <a:sym typeface="Marlett" pitchFamily="2" charset="2"/>
              </a:rPr>
              <a:t>and </a:t>
            </a:r>
            <a:r>
              <a:rPr lang="ko-KR" altLang="en-US">
                <a:sym typeface="Marlett" pitchFamily="2" charset="2"/>
              </a:rPr>
              <a:t>구조</a:t>
            </a:r>
          </a:p>
          <a:p>
            <a:pPr lvl="1"/>
            <a:r>
              <a:rPr lang="ko-KR" altLang="en-US">
                <a:sym typeface="Marlett" pitchFamily="2" charset="2"/>
              </a:rPr>
              <a:t>일반 프로그래밍 언어에서 구분자 역할로 사용되는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ko-KR" altLang="en-US">
                <a:sym typeface="Marlett" pitchFamily="2" charset="2"/>
              </a:rPr>
              <a:t>    세미콜론</a:t>
            </a:r>
            <a:r>
              <a:rPr lang="en-US" altLang="ko-KR">
                <a:sym typeface="Marlett" pitchFamily="2" charset="2"/>
              </a:rPr>
              <a:t>(;)</a:t>
            </a:r>
            <a:r>
              <a:rPr lang="ko-KR" altLang="en-US">
                <a:sym typeface="Marlett" pitchFamily="2" charset="2"/>
              </a:rPr>
              <a:t>을 키워드 “</a:t>
            </a:r>
            <a:r>
              <a:rPr lang="en-US" altLang="ko-KR">
                <a:sym typeface="Marlett" pitchFamily="2" charset="2"/>
              </a:rPr>
              <a:t>and”</a:t>
            </a:r>
            <a:r>
              <a:rPr lang="ko-KR" altLang="en-US">
                <a:sym typeface="Marlett" pitchFamily="2" charset="2"/>
              </a:rPr>
              <a:t>로 대치하여</a:t>
            </a:r>
            <a:r>
              <a:rPr lang="en-US" altLang="ko-KR">
                <a:sym typeface="Marlett" pitchFamily="2" charset="2"/>
              </a:rPr>
              <a:t>,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>
                <a:sym typeface="Marlett" pitchFamily="2" charset="2"/>
              </a:rPr>
              <a:t>    </a:t>
            </a:r>
            <a:r>
              <a:rPr lang="ko-KR" altLang="en-US">
                <a:sym typeface="Marlett" pitchFamily="2" charset="2"/>
              </a:rPr>
              <a:t>앞 뒤 문장이 병렬로 실행되도록 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병렬처리 시스템 운영체제 </a:t>
            </a:r>
            <a:fld id="{A2A662DE-6E5C-4347-ACF7-C820EB400D6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0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3035300" y="2400300"/>
            <a:ext cx="6553200" cy="25146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46" name="AutoShape 2"/>
          <p:cNvSpPr>
            <a:spLocks noChangeArrowheads="1"/>
          </p:cNvSpPr>
          <p:nvPr/>
        </p:nvSpPr>
        <p:spPr bwMode="auto">
          <a:xfrm>
            <a:off x="3035300" y="1409700"/>
            <a:ext cx="5867400" cy="381000"/>
          </a:xfrm>
          <a:prstGeom prst="flowChartAlternateProcess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/>
              <a:t>and </a:t>
            </a:r>
            <a:r>
              <a:rPr lang="ko-KR" altLang="en-US" sz="1600"/>
              <a:t>구조로 코딩한 결과의 예</a:t>
            </a:r>
            <a:endParaRPr lang="ko-KR" altLang="en-US" sz="1600">
              <a:latin typeface="Arial Narrow" panose="020B0606020202030204" pitchFamily="34" charset="0"/>
            </a:endParaRPr>
          </a:p>
        </p:txBody>
      </p:sp>
      <p:sp>
        <p:nvSpPr>
          <p:cNvPr id="338947" name="AutoShape 3"/>
          <p:cNvSpPr>
            <a:spLocks noChangeArrowheads="1"/>
          </p:cNvSpPr>
          <p:nvPr/>
        </p:nvSpPr>
        <p:spPr bwMode="auto">
          <a:xfrm>
            <a:off x="3340100" y="1790700"/>
            <a:ext cx="6248400" cy="4572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buClr>
                <a:srgbClr val="FF0000"/>
              </a:buClr>
              <a:buSzPct val="80000"/>
              <a:buFont typeface="Monotype Sorts" pitchFamily="2" charset="2"/>
              <a:buChar char="q"/>
            </a:pPr>
            <a:r>
              <a:rPr lang="en-US" altLang="ko-KR"/>
              <a:t>  K = (A + B) * (C + D) - (E / F)</a:t>
            </a:r>
            <a:endParaRPr lang="en-US" altLang="ko-KR" sz="1600"/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4483100" y="2857500"/>
            <a:ext cx="396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600"/>
              <a:t>begin</a:t>
            </a:r>
          </a:p>
          <a:p>
            <a:pPr algn="l"/>
            <a:r>
              <a:rPr lang="en-US" altLang="ko-KR" sz="1600"/>
              <a:t>   T1 </a:t>
            </a:r>
            <a:r>
              <a:rPr lang="en-US" altLang="ko-KR" sz="1600">
                <a:sym typeface="Wingdings" panose="05000000000000000000" pitchFamily="2" charset="2"/>
              </a:rPr>
              <a:t> A + B and T2  C + D;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   T3  T1 * T2;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end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and T4  E / F;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K  T3 - T4;</a:t>
            </a:r>
          </a:p>
        </p:txBody>
      </p:sp>
      <p:sp>
        <p:nvSpPr>
          <p:cNvPr id="338949" name="AutoShape 5"/>
          <p:cNvSpPr>
            <a:spLocks noChangeArrowheads="1"/>
          </p:cNvSpPr>
          <p:nvPr/>
        </p:nvSpPr>
        <p:spPr bwMode="auto">
          <a:xfrm>
            <a:off x="3035300" y="5372100"/>
            <a:ext cx="6553200" cy="838200"/>
          </a:xfrm>
          <a:prstGeom prst="flowChartAlternateProcess">
            <a:avLst/>
          </a:prstGeom>
          <a:gradFill rotWithShape="0">
            <a:gsLst>
              <a:gs pos="0">
                <a:srgbClr val="FF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buClr>
                <a:srgbClr val="FF0000"/>
              </a:buClr>
              <a:buSzPct val="80000"/>
              <a:buFont typeface="Monotype Sorts" pitchFamily="2" charset="2"/>
              <a:buChar char="q"/>
            </a:pPr>
            <a:r>
              <a:rPr lang="en-US" altLang="ko-KR" sz="1600"/>
              <a:t> and </a:t>
            </a:r>
            <a:r>
              <a:rPr lang="ko-KR" altLang="en-US" sz="1600"/>
              <a:t>구조와 </a:t>
            </a:r>
            <a:r>
              <a:rPr lang="en-US" altLang="ko-KR" sz="1600"/>
              <a:t>parbegin-parend </a:t>
            </a:r>
            <a:r>
              <a:rPr lang="ko-KR" altLang="en-US" sz="1600"/>
              <a:t>블록 구조</a:t>
            </a:r>
          </a:p>
          <a:p>
            <a:pPr algn="l">
              <a:buClr>
                <a:srgbClr val="FF0000"/>
              </a:buClr>
              <a:buSzPct val="80000"/>
              <a:buFont typeface="Monotype Sorts" pitchFamily="2" charset="2"/>
              <a:buNone/>
            </a:pPr>
            <a:r>
              <a:rPr lang="ko-KR" altLang="en-US"/>
              <a:t>   </a:t>
            </a:r>
            <a:r>
              <a:rPr lang="en-US" altLang="ko-KR"/>
              <a:t>- </a:t>
            </a:r>
            <a:r>
              <a:rPr lang="ko-KR" altLang="en-US"/>
              <a:t>병렬 프로그램을 표현하는 능력 면에서 </a:t>
            </a:r>
            <a:r>
              <a:rPr lang="en-US" altLang="ko-KR"/>
              <a:t>equivalent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46100" y="441324"/>
            <a:ext cx="11176000" cy="5619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병렬 프로그래밍을 위한 언어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106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병렬 프로그래밍을 위한 언어 구조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700" y="1860550"/>
            <a:ext cx="7924800" cy="4495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>
                <a:sym typeface="Marlett" pitchFamily="2" charset="2"/>
              </a:rPr>
              <a:t>fork/join/quit </a:t>
            </a:r>
            <a:r>
              <a:rPr lang="ko-KR" altLang="en-US">
                <a:sym typeface="Marlett" pitchFamily="2" charset="2"/>
              </a:rPr>
              <a:t>구조</a:t>
            </a:r>
          </a:p>
          <a:p>
            <a:pPr lvl="1"/>
            <a:r>
              <a:rPr lang="ko-KR" altLang="en-US">
                <a:sym typeface="Marlett" pitchFamily="2" charset="2"/>
              </a:rPr>
              <a:t>프로세스가 프로그램상의 임의의 지점에서 새로운 프로세스를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ko-KR" altLang="en-US">
                <a:sym typeface="Marlett" pitchFamily="2" charset="2"/>
              </a:rPr>
              <a:t>    생성</a:t>
            </a:r>
            <a:r>
              <a:rPr lang="en-US" altLang="ko-KR">
                <a:sym typeface="Marlett" pitchFamily="2" charset="2"/>
              </a:rPr>
              <a:t>/</a:t>
            </a:r>
            <a:r>
              <a:rPr lang="ko-KR" altLang="en-US">
                <a:sym typeface="Marlett" pitchFamily="2" charset="2"/>
              </a:rPr>
              <a:t>병합</a:t>
            </a:r>
            <a:r>
              <a:rPr lang="en-US" altLang="ko-KR">
                <a:sym typeface="Marlett" pitchFamily="2" charset="2"/>
              </a:rPr>
              <a:t>(marge) </a:t>
            </a:r>
            <a:r>
              <a:rPr lang="ko-KR" altLang="en-US">
                <a:sym typeface="Marlett" pitchFamily="2" charset="2"/>
              </a:rPr>
              <a:t>시킬 수 있도록 지원하는 구조</a:t>
            </a:r>
          </a:p>
          <a:p>
            <a:pPr lvl="1">
              <a:lnSpc>
                <a:spcPct val="80000"/>
              </a:lnSpc>
            </a:pPr>
            <a:endParaRPr lang="ko-KR" altLang="en-US">
              <a:sym typeface="Marlett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altLang="ko-KR">
                <a:sym typeface="Marlett" pitchFamily="2" charset="2"/>
              </a:rPr>
              <a:t>3 </a:t>
            </a:r>
            <a:r>
              <a:rPr lang="ko-KR" altLang="en-US">
                <a:sym typeface="Marlett" pitchFamily="2" charset="2"/>
              </a:rPr>
              <a:t>가지 명령</a:t>
            </a:r>
          </a:p>
          <a:p>
            <a:pPr lvl="2">
              <a:lnSpc>
                <a:spcPct val="80000"/>
              </a:lnSpc>
            </a:pPr>
            <a:r>
              <a:rPr lang="en-US" altLang="ko-KR">
                <a:sym typeface="Marlett" pitchFamily="2" charset="2"/>
              </a:rPr>
              <a:t>fork w;</a:t>
            </a:r>
          </a:p>
          <a:p>
            <a:pPr lvl="3">
              <a:lnSpc>
                <a:spcPct val="80000"/>
              </a:lnSpc>
            </a:pPr>
            <a:r>
              <a:rPr lang="ko-KR" altLang="en-US">
                <a:sym typeface="Marlett" pitchFamily="2" charset="2"/>
              </a:rPr>
              <a:t>레이블</a:t>
            </a:r>
            <a:r>
              <a:rPr lang="en-US" altLang="ko-KR">
                <a:sym typeface="Marlett" pitchFamily="2" charset="2"/>
              </a:rPr>
              <a:t>(label) w</a:t>
            </a:r>
            <a:r>
              <a:rPr lang="ko-KR" altLang="en-US">
                <a:sym typeface="Marlett" pitchFamily="2" charset="2"/>
              </a:rPr>
              <a:t>로 지정된 지점부터 실행하는 새로운 </a:t>
            </a:r>
          </a:p>
          <a:p>
            <a:pPr lvl="3">
              <a:lnSpc>
                <a:spcPct val="80000"/>
              </a:lnSpc>
              <a:buFont typeface="Monotype Sorts" pitchFamily="2" charset="2"/>
              <a:buNone/>
            </a:pPr>
            <a:r>
              <a:rPr lang="ko-KR" altLang="en-US">
                <a:sym typeface="Marlett" pitchFamily="2" charset="2"/>
              </a:rPr>
              <a:t>   프로세스를 생성 시킴</a:t>
            </a:r>
          </a:p>
          <a:p>
            <a:pPr lvl="3">
              <a:lnSpc>
                <a:spcPct val="80000"/>
              </a:lnSpc>
            </a:pPr>
            <a:r>
              <a:rPr lang="ko-KR" altLang="en-US">
                <a:sym typeface="Marlett" pitchFamily="2" charset="2"/>
              </a:rPr>
              <a:t>이 명령 이후</a:t>
            </a:r>
            <a:r>
              <a:rPr lang="en-US" altLang="ko-KR">
                <a:sym typeface="Marlett" pitchFamily="2" charset="2"/>
              </a:rPr>
              <a:t>, </a:t>
            </a:r>
            <a:r>
              <a:rPr lang="ko-KR" altLang="en-US">
                <a:sym typeface="Marlett" pitchFamily="2" charset="2"/>
              </a:rPr>
              <a:t>두 프로세스가 병렬로 실행</a:t>
            </a:r>
          </a:p>
          <a:p>
            <a:pPr lvl="2">
              <a:lnSpc>
                <a:spcPct val="80000"/>
              </a:lnSpc>
            </a:pPr>
            <a:r>
              <a:rPr lang="en-US" altLang="ko-KR">
                <a:sym typeface="Marlett" pitchFamily="2" charset="2"/>
              </a:rPr>
              <a:t>quit;</a:t>
            </a:r>
          </a:p>
          <a:p>
            <a:pPr lvl="3">
              <a:lnSpc>
                <a:spcPct val="80000"/>
              </a:lnSpc>
            </a:pPr>
            <a:r>
              <a:rPr lang="ko-KR" altLang="en-US">
                <a:sym typeface="Marlett" pitchFamily="2" charset="2"/>
              </a:rPr>
              <a:t>현재 이 명령을 실행한 프로세스를 종료시킴</a:t>
            </a:r>
          </a:p>
          <a:p>
            <a:pPr lvl="2">
              <a:lnSpc>
                <a:spcPct val="80000"/>
              </a:lnSpc>
            </a:pPr>
            <a:r>
              <a:rPr lang="en-US" altLang="ko-KR">
                <a:sym typeface="Marlett" pitchFamily="2" charset="2"/>
              </a:rPr>
              <a:t>join t, w;</a:t>
            </a:r>
          </a:p>
          <a:p>
            <a:pPr lvl="3">
              <a:lnSpc>
                <a:spcPct val="80000"/>
              </a:lnSpc>
            </a:pPr>
            <a:r>
              <a:rPr lang="ko-KR" altLang="en-US">
                <a:sym typeface="Marlett" pitchFamily="2" charset="2"/>
              </a:rPr>
              <a:t>정수형 변수 </a:t>
            </a:r>
            <a:r>
              <a:rPr lang="en-US" altLang="ko-KR">
                <a:sym typeface="Marlett" pitchFamily="2" charset="2"/>
              </a:rPr>
              <a:t>t</a:t>
            </a:r>
            <a:r>
              <a:rPr lang="ko-KR" altLang="en-US">
                <a:sym typeface="Marlett" pitchFamily="2" charset="2"/>
              </a:rPr>
              <a:t>의 값을 </a:t>
            </a:r>
            <a:r>
              <a:rPr lang="en-US" altLang="ko-KR">
                <a:sym typeface="Marlett" pitchFamily="2" charset="2"/>
              </a:rPr>
              <a:t>1</a:t>
            </a:r>
            <a:r>
              <a:rPr lang="ko-KR" altLang="en-US">
                <a:sym typeface="Marlett" pitchFamily="2" charset="2"/>
              </a:rPr>
              <a:t>만큼 감소시키고 그 결과가 </a:t>
            </a:r>
            <a:r>
              <a:rPr lang="en-US" altLang="ko-KR">
                <a:sym typeface="Marlett" pitchFamily="2" charset="2"/>
              </a:rPr>
              <a:t>0</a:t>
            </a:r>
            <a:r>
              <a:rPr lang="ko-KR" altLang="en-US">
                <a:sym typeface="Marlett" pitchFamily="2" charset="2"/>
              </a:rPr>
              <a:t>인 경우</a:t>
            </a:r>
          </a:p>
          <a:p>
            <a:pPr lvl="3">
              <a:lnSpc>
                <a:spcPct val="80000"/>
              </a:lnSpc>
              <a:buFont typeface="Monotype Sorts" pitchFamily="2" charset="2"/>
              <a:buNone/>
            </a:pPr>
            <a:r>
              <a:rPr lang="ko-KR" altLang="en-US">
                <a:sym typeface="Marlett" pitchFamily="2" charset="2"/>
              </a:rPr>
              <a:t>   레이블 </a:t>
            </a:r>
            <a:r>
              <a:rPr lang="en-US" altLang="ko-KR">
                <a:sym typeface="Marlett" pitchFamily="2" charset="2"/>
              </a:rPr>
              <a:t>w </a:t>
            </a:r>
            <a:r>
              <a:rPr lang="ko-KR" altLang="en-US">
                <a:sym typeface="Marlett" pitchFamily="2" charset="2"/>
              </a:rPr>
              <a:t>지점으로 분기</a:t>
            </a:r>
            <a:r>
              <a:rPr lang="en-US" altLang="ko-KR">
                <a:sym typeface="Marlett" pitchFamily="2" charset="2"/>
              </a:rPr>
              <a:t>(branch)</a:t>
            </a:r>
            <a:r>
              <a:rPr lang="ko-KR" altLang="en-US">
                <a:sym typeface="Marlett" pitchFamily="2" charset="2"/>
              </a:rPr>
              <a:t>하는 명령</a:t>
            </a:r>
          </a:p>
          <a:p>
            <a:pPr lvl="3">
              <a:lnSpc>
                <a:spcPct val="80000"/>
              </a:lnSpc>
            </a:pPr>
            <a:r>
              <a:rPr lang="ko-KR" altLang="en-US">
                <a:sym typeface="Marlett" pitchFamily="2" charset="2"/>
              </a:rPr>
              <a:t>분리불가능</a:t>
            </a:r>
            <a:r>
              <a:rPr lang="en-US" altLang="ko-KR">
                <a:sym typeface="Marlett" pitchFamily="2" charset="2"/>
              </a:rPr>
              <a:t>(indivisible) </a:t>
            </a:r>
            <a:r>
              <a:rPr lang="ko-KR" altLang="en-US">
                <a:sym typeface="Marlett" pitchFamily="2" charset="2"/>
              </a:rPr>
              <a:t>명령이어야 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병렬처리 시스템 운영체제 </a:t>
            </a:r>
            <a:fld id="{A2A662DE-6E5C-4347-ACF7-C820EB400D6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452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19" name="Rectangle 51"/>
          <p:cNvSpPr>
            <a:spLocks noChangeArrowheads="1"/>
          </p:cNvSpPr>
          <p:nvPr/>
        </p:nvSpPr>
        <p:spPr bwMode="auto">
          <a:xfrm>
            <a:off x="6350000" y="3048000"/>
            <a:ext cx="3352800" cy="3124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018" name="Rectangle 50"/>
          <p:cNvSpPr>
            <a:spLocks noChangeArrowheads="1"/>
          </p:cNvSpPr>
          <p:nvPr/>
        </p:nvSpPr>
        <p:spPr bwMode="auto">
          <a:xfrm>
            <a:off x="2997200" y="3048000"/>
            <a:ext cx="3352800" cy="3124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70" name="AutoShape 2"/>
          <p:cNvSpPr>
            <a:spLocks noChangeArrowheads="1"/>
          </p:cNvSpPr>
          <p:nvPr/>
        </p:nvSpPr>
        <p:spPr bwMode="auto">
          <a:xfrm>
            <a:off x="3073400" y="1425575"/>
            <a:ext cx="5867400" cy="381000"/>
          </a:xfrm>
          <a:prstGeom prst="flowChartAlternateProcess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/>
              <a:t>fork-join-quit </a:t>
            </a:r>
            <a:r>
              <a:rPr lang="ko-KR" altLang="en-US" sz="1600"/>
              <a:t>언어 구조로 코딩한 결과의 예</a:t>
            </a:r>
            <a:r>
              <a:rPr lang="en-US" altLang="ko-KR" sz="1600"/>
              <a:t>(1)</a:t>
            </a:r>
            <a:endParaRPr lang="en-US" altLang="ko-KR" sz="1600">
              <a:latin typeface="Arial Narrow" panose="020B0606020202030204" pitchFamily="34" charset="0"/>
            </a:endParaRPr>
          </a:p>
        </p:txBody>
      </p:sp>
      <p:sp>
        <p:nvSpPr>
          <p:cNvPr id="339971" name="AutoShape 3"/>
          <p:cNvSpPr>
            <a:spLocks noChangeArrowheads="1"/>
          </p:cNvSpPr>
          <p:nvPr/>
        </p:nvSpPr>
        <p:spPr bwMode="auto">
          <a:xfrm>
            <a:off x="3454400" y="1806575"/>
            <a:ext cx="6248400" cy="6858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buClr>
                <a:srgbClr val="FF0000"/>
              </a:buClr>
              <a:buSzPct val="80000"/>
              <a:buFont typeface="Monotype Sorts" pitchFamily="2" charset="2"/>
              <a:buChar char="q"/>
            </a:pPr>
            <a:r>
              <a:rPr lang="en-US" altLang="ko-KR" sz="1600"/>
              <a:t> parbegin-parend </a:t>
            </a:r>
            <a:r>
              <a:rPr lang="ko-KR" altLang="en-US" sz="1600"/>
              <a:t>블록 구조를 사용하여 코딩한 경우와</a:t>
            </a:r>
          </a:p>
          <a:p>
            <a:pPr algn="l">
              <a:buClr>
                <a:srgbClr val="FF0000"/>
              </a:buClr>
              <a:buSzPct val="80000"/>
              <a:buFont typeface="Monotype Sorts" pitchFamily="2" charset="2"/>
              <a:buNone/>
            </a:pPr>
            <a:r>
              <a:rPr lang="ko-KR" altLang="en-US" sz="1600"/>
              <a:t>   </a:t>
            </a:r>
            <a:r>
              <a:rPr lang="en-US" altLang="ko-KR" sz="1600"/>
              <a:t>fork-join-quit </a:t>
            </a:r>
            <a:r>
              <a:rPr lang="ko-KR" altLang="en-US" sz="1600"/>
              <a:t>구조를사용하여 코딩한 경우의 비교 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3987800" y="3200400"/>
            <a:ext cx="1981200" cy="266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600"/>
              <a:t>begin</a:t>
            </a:r>
          </a:p>
          <a:p>
            <a:pPr algn="l"/>
            <a:r>
              <a:rPr lang="en-US" altLang="ko-KR" sz="1600"/>
              <a:t>   S1;</a:t>
            </a:r>
          </a:p>
          <a:p>
            <a:pPr algn="l"/>
            <a:r>
              <a:rPr lang="en-US" altLang="ko-KR" sz="1600"/>
              <a:t>   parbegin</a:t>
            </a:r>
          </a:p>
          <a:p>
            <a:pPr algn="l"/>
            <a:r>
              <a:rPr lang="en-US" altLang="ko-KR" sz="1600"/>
              <a:t>      S2;</a:t>
            </a:r>
          </a:p>
          <a:p>
            <a:pPr algn="l"/>
            <a:r>
              <a:rPr lang="en-US" altLang="ko-KR" sz="1600"/>
              <a:t>      S3;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   parend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   S4;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end</a:t>
            </a:r>
          </a:p>
        </p:txBody>
      </p:sp>
      <p:sp>
        <p:nvSpPr>
          <p:cNvPr id="340002" name="Oval 34"/>
          <p:cNvSpPr>
            <a:spLocks noChangeArrowheads="1"/>
          </p:cNvSpPr>
          <p:nvPr/>
        </p:nvSpPr>
        <p:spPr bwMode="auto">
          <a:xfrm>
            <a:off x="7832725" y="4953000"/>
            <a:ext cx="381000" cy="3746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003" name="Oval 35"/>
          <p:cNvSpPr>
            <a:spLocks noChangeArrowheads="1"/>
          </p:cNvSpPr>
          <p:nvPr/>
        </p:nvSpPr>
        <p:spPr bwMode="auto">
          <a:xfrm>
            <a:off x="7824788" y="4343400"/>
            <a:ext cx="457200" cy="6032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004" name="Rectangle 36"/>
          <p:cNvSpPr>
            <a:spLocks noChangeArrowheads="1"/>
          </p:cNvSpPr>
          <p:nvPr/>
        </p:nvSpPr>
        <p:spPr bwMode="auto">
          <a:xfrm>
            <a:off x="8069263" y="3549650"/>
            <a:ext cx="42159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S1</a:t>
            </a:r>
          </a:p>
        </p:txBody>
      </p:sp>
      <p:sp>
        <p:nvSpPr>
          <p:cNvPr id="340005" name="Rectangle 37"/>
          <p:cNvSpPr>
            <a:spLocks noChangeArrowheads="1"/>
          </p:cNvSpPr>
          <p:nvPr/>
        </p:nvSpPr>
        <p:spPr bwMode="auto">
          <a:xfrm>
            <a:off x="7375526" y="4540250"/>
            <a:ext cx="449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S2</a:t>
            </a:r>
          </a:p>
        </p:txBody>
      </p:sp>
      <p:sp>
        <p:nvSpPr>
          <p:cNvPr id="340006" name="Rectangle 38"/>
          <p:cNvSpPr>
            <a:spLocks noChangeArrowheads="1"/>
          </p:cNvSpPr>
          <p:nvPr/>
        </p:nvSpPr>
        <p:spPr bwMode="auto">
          <a:xfrm>
            <a:off x="8281988" y="4540250"/>
            <a:ext cx="45365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S3</a:t>
            </a:r>
          </a:p>
        </p:txBody>
      </p:sp>
      <p:sp>
        <p:nvSpPr>
          <p:cNvPr id="340007" name="Rectangle 39"/>
          <p:cNvSpPr>
            <a:spLocks noChangeArrowheads="1"/>
          </p:cNvSpPr>
          <p:nvPr/>
        </p:nvSpPr>
        <p:spPr bwMode="auto">
          <a:xfrm>
            <a:off x="8069263" y="5257800"/>
            <a:ext cx="45365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S4</a:t>
            </a:r>
          </a:p>
        </p:txBody>
      </p:sp>
      <p:sp>
        <p:nvSpPr>
          <p:cNvPr id="340008" name="Line 40"/>
          <p:cNvSpPr>
            <a:spLocks noChangeShapeType="1"/>
          </p:cNvSpPr>
          <p:nvPr/>
        </p:nvSpPr>
        <p:spPr bwMode="auto">
          <a:xfrm flipH="1">
            <a:off x="8045450" y="48768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009" name="Line 41"/>
          <p:cNvSpPr>
            <a:spLocks noChangeShapeType="1"/>
          </p:cNvSpPr>
          <p:nvPr/>
        </p:nvSpPr>
        <p:spPr bwMode="auto">
          <a:xfrm>
            <a:off x="7894638" y="4876800"/>
            <a:ext cx="150812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010" name="Oval 42"/>
          <p:cNvSpPr>
            <a:spLocks noChangeArrowheads="1"/>
          </p:cNvSpPr>
          <p:nvPr/>
        </p:nvSpPr>
        <p:spPr bwMode="auto">
          <a:xfrm>
            <a:off x="7856539" y="3962400"/>
            <a:ext cx="365125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011" name="Oval 43"/>
          <p:cNvSpPr>
            <a:spLocks noChangeArrowheads="1"/>
          </p:cNvSpPr>
          <p:nvPr/>
        </p:nvSpPr>
        <p:spPr bwMode="auto">
          <a:xfrm>
            <a:off x="7840663" y="3200400"/>
            <a:ext cx="3810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S</a:t>
            </a:r>
          </a:p>
        </p:txBody>
      </p:sp>
      <p:sp>
        <p:nvSpPr>
          <p:cNvPr id="340012" name="Oval 44"/>
          <p:cNvSpPr>
            <a:spLocks noChangeArrowheads="1"/>
          </p:cNvSpPr>
          <p:nvPr/>
        </p:nvSpPr>
        <p:spPr bwMode="auto">
          <a:xfrm>
            <a:off x="7832725" y="5638800"/>
            <a:ext cx="381000" cy="3746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T</a:t>
            </a:r>
          </a:p>
        </p:txBody>
      </p:sp>
      <p:sp>
        <p:nvSpPr>
          <p:cNvPr id="340013" name="Line 45"/>
          <p:cNvSpPr>
            <a:spLocks noChangeShapeType="1"/>
          </p:cNvSpPr>
          <p:nvPr/>
        </p:nvSpPr>
        <p:spPr bwMode="auto">
          <a:xfrm>
            <a:off x="8061325" y="5327650"/>
            <a:ext cx="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014" name="Line 46"/>
          <p:cNvSpPr>
            <a:spLocks noChangeShapeType="1"/>
          </p:cNvSpPr>
          <p:nvPr/>
        </p:nvSpPr>
        <p:spPr bwMode="auto">
          <a:xfrm>
            <a:off x="8061325" y="3581400"/>
            <a:ext cx="7938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015" name="Text Box 47"/>
          <p:cNvSpPr txBox="1">
            <a:spLocks noChangeArrowheads="1"/>
          </p:cNvSpPr>
          <p:nvPr/>
        </p:nvSpPr>
        <p:spPr bwMode="auto">
          <a:xfrm>
            <a:off x="3835401" y="6216134"/>
            <a:ext cx="19944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/>
              <a:t>(a) </a:t>
            </a:r>
            <a:r>
              <a:rPr lang="ko-KR" altLang="en-US"/>
              <a:t>프로그램 코드</a:t>
            </a:r>
          </a:p>
        </p:txBody>
      </p:sp>
      <p:sp>
        <p:nvSpPr>
          <p:cNvPr id="340016" name="Text Box 48"/>
          <p:cNvSpPr txBox="1">
            <a:spLocks noChangeArrowheads="1"/>
          </p:cNvSpPr>
          <p:nvPr/>
        </p:nvSpPr>
        <p:spPr bwMode="auto">
          <a:xfrm>
            <a:off x="7442200" y="6216134"/>
            <a:ext cx="1699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/>
              <a:t>(b) </a:t>
            </a:r>
            <a:r>
              <a:rPr lang="ko-KR" altLang="en-US"/>
              <a:t>다이어그램</a:t>
            </a:r>
          </a:p>
        </p:txBody>
      </p:sp>
      <p:sp>
        <p:nvSpPr>
          <p:cNvPr id="340017" name="AutoShape 49"/>
          <p:cNvSpPr>
            <a:spLocks noChangeArrowheads="1"/>
          </p:cNvSpPr>
          <p:nvPr/>
        </p:nvSpPr>
        <p:spPr bwMode="auto">
          <a:xfrm>
            <a:off x="3606800" y="2590800"/>
            <a:ext cx="5181600" cy="304800"/>
          </a:xfrm>
          <a:prstGeom prst="flowChartAlternateProcess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chemeClr val="accent2"/>
                </a:solidFill>
              </a:rPr>
              <a:t>parbegin-parend </a:t>
            </a:r>
            <a:r>
              <a:rPr lang="ko-KR" altLang="en-US" sz="1600" b="1">
                <a:solidFill>
                  <a:schemeClr val="accent2"/>
                </a:solidFill>
              </a:rPr>
              <a:t>블록 구조를 사용한 코딩의 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46100" y="441324"/>
            <a:ext cx="11176000" cy="5619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병렬 프로그래밍을 위한 언어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04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12" name="Rectangle 20"/>
          <p:cNvSpPr>
            <a:spLocks noChangeArrowheads="1"/>
          </p:cNvSpPr>
          <p:nvPr/>
        </p:nvSpPr>
        <p:spPr bwMode="auto">
          <a:xfrm>
            <a:off x="2971800" y="2286000"/>
            <a:ext cx="6248400" cy="26670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5486400" y="2819400"/>
            <a:ext cx="2743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600"/>
              <a:t>S1;</a:t>
            </a:r>
          </a:p>
          <a:p>
            <a:pPr algn="l"/>
            <a:r>
              <a:rPr lang="en-US" altLang="ko-KR" sz="1600"/>
              <a:t>n </a:t>
            </a:r>
            <a:r>
              <a:rPr lang="en-US" altLang="ko-KR" sz="1600">
                <a:sym typeface="Wingdings" panose="05000000000000000000" pitchFamily="2" charset="2"/>
              </a:rPr>
              <a:t> 2;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fork p1;</a:t>
            </a:r>
            <a:r>
              <a:rPr lang="en-US" altLang="ko-KR" sz="1600"/>
              <a:t> </a:t>
            </a:r>
          </a:p>
          <a:p>
            <a:pPr algn="l"/>
            <a:r>
              <a:rPr lang="en-US" altLang="ko-KR" sz="1600"/>
              <a:t>S2; join n,p2; quit;</a:t>
            </a:r>
          </a:p>
          <a:p>
            <a:pPr algn="l"/>
            <a:r>
              <a:rPr lang="en-US" altLang="ko-KR" sz="1600"/>
              <a:t>S3; join n,p2; quit;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S4;</a:t>
            </a:r>
          </a:p>
        </p:txBody>
      </p:sp>
      <p:sp>
        <p:nvSpPr>
          <p:cNvPr id="341011" name="AutoShape 19"/>
          <p:cNvSpPr>
            <a:spLocks noChangeArrowheads="1"/>
          </p:cNvSpPr>
          <p:nvPr/>
        </p:nvSpPr>
        <p:spPr bwMode="auto">
          <a:xfrm>
            <a:off x="3429000" y="1600200"/>
            <a:ext cx="5334000" cy="304800"/>
          </a:xfrm>
          <a:prstGeom prst="flowChartAlternateProcess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chemeClr val="accent2"/>
                </a:solidFill>
              </a:rPr>
              <a:t>fork-join-quit </a:t>
            </a:r>
            <a:r>
              <a:rPr lang="ko-KR" altLang="en-US" sz="1600" b="1">
                <a:solidFill>
                  <a:schemeClr val="accent2"/>
                </a:solidFill>
              </a:rPr>
              <a:t>언어 구조를 이용한  코딩의 예</a:t>
            </a:r>
          </a:p>
        </p:txBody>
      </p:sp>
      <p:sp>
        <p:nvSpPr>
          <p:cNvPr id="341014" name="Text Box 22"/>
          <p:cNvSpPr txBox="1">
            <a:spLocks noChangeArrowheads="1"/>
          </p:cNvSpPr>
          <p:nvPr/>
        </p:nvSpPr>
        <p:spPr bwMode="auto">
          <a:xfrm>
            <a:off x="5029201" y="3937001"/>
            <a:ext cx="536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1600"/>
              <a:t>p1 :</a:t>
            </a:r>
          </a:p>
          <a:p>
            <a:r>
              <a:rPr lang="en-US" altLang="ko-KR" sz="1600"/>
              <a:t>p2 :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46100" y="441324"/>
            <a:ext cx="11176000" cy="5619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병렬 프로그래밍을 위한 언어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37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2997200" y="2692400"/>
            <a:ext cx="6553200" cy="34290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2018" name="AutoShape 2"/>
          <p:cNvSpPr>
            <a:spLocks noChangeArrowheads="1"/>
          </p:cNvSpPr>
          <p:nvPr/>
        </p:nvSpPr>
        <p:spPr bwMode="auto">
          <a:xfrm>
            <a:off x="2997200" y="1549400"/>
            <a:ext cx="5867400" cy="381000"/>
          </a:xfrm>
          <a:prstGeom prst="flowChartAlternateProcess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/>
              <a:t>fork-join-quit </a:t>
            </a:r>
            <a:r>
              <a:rPr lang="ko-KR" altLang="en-US" sz="1600"/>
              <a:t>언어 구조로 코딩한 결과의 예</a:t>
            </a:r>
            <a:r>
              <a:rPr lang="en-US" altLang="ko-KR" sz="1600"/>
              <a:t>(2)</a:t>
            </a:r>
            <a:endParaRPr lang="en-US" altLang="ko-KR" sz="1600">
              <a:latin typeface="Arial Narrow" panose="020B0606020202030204" pitchFamily="34" charset="0"/>
            </a:endParaRPr>
          </a:p>
        </p:txBody>
      </p:sp>
      <p:sp>
        <p:nvSpPr>
          <p:cNvPr id="342019" name="AutoShape 3"/>
          <p:cNvSpPr>
            <a:spLocks noChangeArrowheads="1"/>
          </p:cNvSpPr>
          <p:nvPr/>
        </p:nvSpPr>
        <p:spPr bwMode="auto">
          <a:xfrm>
            <a:off x="3302000" y="1930400"/>
            <a:ext cx="6248400" cy="4572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buClr>
                <a:srgbClr val="FF0000"/>
              </a:buClr>
              <a:buSzPct val="80000"/>
              <a:buFont typeface="Monotype Sorts" pitchFamily="2" charset="2"/>
              <a:buChar char="q"/>
            </a:pPr>
            <a:r>
              <a:rPr lang="en-US" altLang="ko-KR"/>
              <a:t> K = (A + B) * (C + D) - (E / F)</a:t>
            </a:r>
            <a:endParaRPr lang="en-US" altLang="ko-KR" sz="1600"/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4292600" y="2921000"/>
            <a:ext cx="4343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600"/>
              <a:t>          n </a:t>
            </a:r>
            <a:r>
              <a:rPr lang="en-US" altLang="ko-KR" sz="1600">
                <a:sym typeface="Wingdings" panose="05000000000000000000" pitchFamily="2" charset="2"/>
              </a:rPr>
              <a:t> 2;</a:t>
            </a:r>
          </a:p>
          <a:p>
            <a:pPr algn="l"/>
            <a:r>
              <a:rPr lang="en-US" altLang="ko-KR" sz="1600"/>
              <a:t>          fork p3;</a:t>
            </a:r>
          </a:p>
          <a:p>
            <a:pPr algn="l"/>
            <a:r>
              <a:rPr lang="en-US" altLang="ko-KR" sz="1600"/>
              <a:t>          m </a:t>
            </a:r>
            <a:r>
              <a:rPr lang="en-US" altLang="ko-KR" sz="1600">
                <a:sym typeface="Wingdings" panose="05000000000000000000" pitchFamily="2" charset="2"/>
              </a:rPr>
              <a:t> 2;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          fork p2;</a:t>
            </a:r>
            <a:endParaRPr lang="en-US" altLang="ko-KR" sz="1600"/>
          </a:p>
          <a:p>
            <a:pPr algn="l"/>
            <a:r>
              <a:rPr lang="en-US" altLang="ko-KR" sz="1600"/>
              <a:t>          T1 </a:t>
            </a:r>
            <a:r>
              <a:rPr lang="en-US" altLang="ko-KR" sz="1600">
                <a:sym typeface="Wingdings" panose="05000000000000000000" pitchFamily="2" charset="2"/>
              </a:rPr>
              <a:t> A + B; join m, p4; quit;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p2:     T2  C + D; join m, p4; quit;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p4:     T3  T1 * T2; join n, p5; quit;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p3:     T4  E / F; join n, p5; quit;</a:t>
            </a:r>
          </a:p>
          <a:p>
            <a:pPr algn="l"/>
            <a:r>
              <a:rPr lang="en-US" altLang="ko-KR" sz="1600">
                <a:sym typeface="Wingdings" panose="05000000000000000000" pitchFamily="2" charset="2"/>
              </a:rPr>
              <a:t>p5:     K  T3 - T4;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46100" y="441324"/>
            <a:ext cx="11176000" cy="5619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병렬 프로그래밍을 위한 언어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18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병렬성 개념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7620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병렬처리를 위한 선행 작업</a:t>
            </a:r>
          </a:p>
          <a:p>
            <a:pPr lvl="1"/>
            <a:r>
              <a:rPr lang="ko-KR" altLang="en-US"/>
              <a:t>구체적인 병렬수행 가능 부분 추출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2819400" y="2971800"/>
            <a:ext cx="65532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3654" name="Rectangle 6"/>
          <p:cNvSpPr>
            <a:spLocks noChangeArrowheads="1"/>
          </p:cNvSpPr>
          <p:nvPr/>
        </p:nvSpPr>
        <p:spPr bwMode="auto">
          <a:xfrm>
            <a:off x="3657600" y="3200400"/>
            <a:ext cx="24384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3657600" y="4876800"/>
            <a:ext cx="24384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3657600" y="3962400"/>
            <a:ext cx="2438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/>
              <a:t>A</a:t>
            </a:r>
          </a:p>
        </p:txBody>
      </p:sp>
      <p:sp>
        <p:nvSpPr>
          <p:cNvPr id="283657" name="Rectangle 9"/>
          <p:cNvSpPr>
            <a:spLocks noChangeArrowheads="1"/>
          </p:cNvSpPr>
          <p:nvPr/>
        </p:nvSpPr>
        <p:spPr bwMode="auto">
          <a:xfrm>
            <a:off x="3657600" y="4419600"/>
            <a:ext cx="2438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/>
              <a:t>B</a:t>
            </a:r>
          </a:p>
        </p:txBody>
      </p:sp>
      <p:sp>
        <p:nvSpPr>
          <p:cNvPr id="283658" name="Text Box 10"/>
          <p:cNvSpPr txBox="1">
            <a:spLocks noChangeArrowheads="1"/>
          </p:cNvSpPr>
          <p:nvPr/>
        </p:nvSpPr>
        <p:spPr bwMode="auto">
          <a:xfrm>
            <a:off x="4343401" y="5715000"/>
            <a:ext cx="11676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Program P</a:t>
            </a:r>
          </a:p>
        </p:txBody>
      </p:sp>
      <p:sp>
        <p:nvSpPr>
          <p:cNvPr id="283659" name="Line 11"/>
          <p:cNvSpPr>
            <a:spLocks noChangeShapeType="1"/>
          </p:cNvSpPr>
          <p:nvPr/>
        </p:nvSpPr>
        <p:spPr bwMode="auto">
          <a:xfrm>
            <a:off x="4876800" y="3429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3660" name="Line 12"/>
          <p:cNvSpPr>
            <a:spLocks noChangeShapeType="1"/>
          </p:cNvSpPr>
          <p:nvPr/>
        </p:nvSpPr>
        <p:spPr bwMode="auto">
          <a:xfrm>
            <a:off x="4876800" y="5105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3661" name="Oval 13"/>
          <p:cNvSpPr>
            <a:spLocks noChangeArrowheads="1"/>
          </p:cNvSpPr>
          <p:nvPr/>
        </p:nvSpPr>
        <p:spPr bwMode="auto">
          <a:xfrm>
            <a:off x="7543800" y="3200400"/>
            <a:ext cx="1371600" cy="838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/>
              <a:t>Processor-1</a:t>
            </a:r>
          </a:p>
        </p:txBody>
      </p:sp>
      <p:sp>
        <p:nvSpPr>
          <p:cNvPr id="283662" name="Oval 14"/>
          <p:cNvSpPr>
            <a:spLocks noChangeArrowheads="1"/>
          </p:cNvSpPr>
          <p:nvPr/>
        </p:nvSpPr>
        <p:spPr bwMode="auto">
          <a:xfrm>
            <a:off x="7543800" y="4876800"/>
            <a:ext cx="1371600" cy="838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/>
              <a:t>Processor-2</a:t>
            </a:r>
          </a:p>
        </p:txBody>
      </p:sp>
      <p:sp>
        <p:nvSpPr>
          <p:cNvPr id="283663" name="Line 15"/>
          <p:cNvSpPr>
            <a:spLocks noChangeShapeType="1"/>
          </p:cNvSpPr>
          <p:nvPr/>
        </p:nvSpPr>
        <p:spPr bwMode="auto">
          <a:xfrm flipV="1">
            <a:off x="6096000" y="36576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3664" name="Line 16"/>
          <p:cNvSpPr>
            <a:spLocks noChangeShapeType="1"/>
          </p:cNvSpPr>
          <p:nvPr/>
        </p:nvSpPr>
        <p:spPr bwMode="auto">
          <a:xfrm>
            <a:off x="6096000" y="46482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3665" name="AutoShape 17"/>
          <p:cNvSpPr>
            <a:spLocks noChangeArrowheads="1"/>
          </p:cNvSpPr>
          <p:nvPr/>
        </p:nvSpPr>
        <p:spPr bwMode="auto">
          <a:xfrm>
            <a:off x="4648200" y="2514600"/>
            <a:ext cx="2895600" cy="304800"/>
          </a:xfrm>
          <a:prstGeom prst="flowChartAlternateProcess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ko-KR" altLang="en-US" sz="1600" b="1">
                <a:solidFill>
                  <a:schemeClr val="accent2"/>
                </a:solidFill>
              </a:rPr>
              <a:t>프로그램의 병렬성 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병렬처리 시스템 운영체제 </a:t>
            </a:r>
            <a:fld id="{A2A662DE-6E5C-4347-ACF7-C820EB400D6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49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병렬성 개념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924800" cy="4572000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병렬 수행 가능 부분 검출 기법</a:t>
            </a:r>
          </a:p>
          <a:p>
            <a:pPr lvl="1">
              <a:lnSpc>
                <a:spcPct val="110000"/>
              </a:lnSpc>
              <a:buFont typeface="Monotype Sorts" pitchFamily="2" charset="2"/>
              <a:buChar char="À"/>
            </a:pPr>
            <a:r>
              <a:rPr lang="ko-KR" altLang="en-US"/>
              <a:t>병렬성 명시</a:t>
            </a:r>
            <a:r>
              <a:rPr lang="en-US" altLang="ko-KR"/>
              <a:t>(explicit parallelism) </a:t>
            </a:r>
            <a:r>
              <a:rPr lang="ko-KR" altLang="en-US"/>
              <a:t>기법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프로그래머가 병렬 수행 가능 부분들을 명시하도록 하는 기법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요구사항</a:t>
            </a:r>
          </a:p>
          <a:p>
            <a:pPr lvl="3">
              <a:lnSpc>
                <a:spcPct val="90000"/>
              </a:lnSpc>
            </a:pPr>
            <a:r>
              <a:rPr lang="ko-KR" altLang="en-US"/>
              <a:t>프로그래밍 언어에 병렬성 지원을 위한 </a:t>
            </a:r>
            <a:r>
              <a:rPr lang="en-US" altLang="ko-KR"/>
              <a:t>language construct </a:t>
            </a:r>
            <a:r>
              <a:rPr lang="ko-KR" altLang="en-US"/>
              <a:t>가 제공되어야 함</a:t>
            </a:r>
          </a:p>
          <a:p>
            <a:pPr lvl="3">
              <a:lnSpc>
                <a:spcPct val="90000"/>
              </a:lnSpc>
            </a:pPr>
            <a:r>
              <a:rPr lang="ko-KR" altLang="en-US"/>
              <a:t>컴파일러 기능 확장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문제점</a:t>
            </a:r>
          </a:p>
          <a:p>
            <a:pPr lvl="3">
              <a:lnSpc>
                <a:spcPct val="90000"/>
              </a:lnSpc>
            </a:pPr>
            <a:r>
              <a:rPr lang="ko-KR" altLang="en-US"/>
              <a:t>프로그램의 모든 병렬 수행 가능 부분들의 검출 어려움</a:t>
            </a:r>
          </a:p>
          <a:p>
            <a:pPr lvl="3">
              <a:lnSpc>
                <a:spcPct val="90000"/>
              </a:lnSpc>
            </a:pPr>
            <a:r>
              <a:rPr lang="ko-KR" altLang="en-US"/>
              <a:t>병렬성을 잘못 검출할 가능성 존재</a:t>
            </a:r>
          </a:p>
          <a:p>
            <a:pPr lvl="3">
              <a:lnSpc>
                <a:spcPct val="90000"/>
              </a:lnSpc>
            </a:pPr>
            <a:r>
              <a:rPr lang="ko-KR" altLang="en-US"/>
              <a:t>병렬 프로그램의 디버깅 어려움</a:t>
            </a:r>
          </a:p>
          <a:p>
            <a:pPr lvl="3">
              <a:lnSpc>
                <a:spcPct val="90000"/>
              </a:lnSpc>
            </a:pPr>
            <a:r>
              <a:rPr lang="ko-KR" altLang="en-US"/>
              <a:t>병렬 프로그램의 정확성 증명</a:t>
            </a:r>
            <a:r>
              <a:rPr lang="en-US" altLang="ko-KR"/>
              <a:t>(correctness proof, verification) </a:t>
            </a:r>
            <a:r>
              <a:rPr lang="ko-KR" altLang="en-US"/>
              <a:t>어려움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실현 가능성에 한계점 노출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병렬처리 시스템 운영체제 </a:t>
            </a:r>
            <a:fld id="{A2A662DE-6E5C-4347-ACF7-C820EB400D63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62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병렬성 개념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038600"/>
          </a:xfrm>
        </p:spPr>
        <p:txBody>
          <a:bodyPr/>
          <a:lstStyle/>
          <a:p>
            <a:r>
              <a:rPr lang="ko-KR" altLang="en-US"/>
              <a:t>병렬 수행 가능 부분 검출 기법</a:t>
            </a:r>
          </a:p>
          <a:p>
            <a:pPr lvl="1">
              <a:lnSpc>
                <a:spcPct val="120000"/>
              </a:lnSpc>
              <a:buFont typeface="Monotype Sorts" pitchFamily="2" charset="2"/>
              <a:buChar char="Á"/>
            </a:pPr>
            <a:r>
              <a:rPr lang="ko-KR" altLang="en-US"/>
              <a:t>병렬성 자동 검출</a:t>
            </a:r>
            <a:r>
              <a:rPr lang="en-US" altLang="ko-KR"/>
              <a:t>(automatic detection of parallelism) </a:t>
            </a:r>
            <a:r>
              <a:rPr lang="ko-KR" altLang="en-US"/>
              <a:t>기법</a:t>
            </a:r>
          </a:p>
          <a:p>
            <a:pPr lvl="2">
              <a:lnSpc>
                <a:spcPct val="110000"/>
              </a:lnSpc>
            </a:pPr>
            <a:r>
              <a:rPr lang="ko-KR" altLang="en-US"/>
              <a:t>프로그래머는 순차적 프로그램 작성</a:t>
            </a:r>
          </a:p>
          <a:p>
            <a:pPr lvl="2">
              <a:lnSpc>
                <a:spcPct val="110000"/>
              </a:lnSpc>
            </a:pPr>
            <a:r>
              <a:rPr lang="ko-KR" altLang="en-US"/>
              <a:t>컴파일러 등의 소프트웨어가 프로그램을 분석하여 병렬 수행  가능 부분들을 자동 검출</a:t>
            </a:r>
            <a:r>
              <a:rPr lang="en-US" altLang="ko-KR"/>
              <a:t>, </a:t>
            </a:r>
            <a:r>
              <a:rPr lang="ko-KR" altLang="en-US"/>
              <a:t>기계어 코드 생성</a:t>
            </a:r>
          </a:p>
          <a:p>
            <a:pPr lvl="2">
              <a:lnSpc>
                <a:spcPct val="110000"/>
              </a:lnSpc>
            </a:pPr>
            <a:r>
              <a:rPr lang="ko-KR" altLang="en-US"/>
              <a:t>병렬성 분석 및 검출 부담</a:t>
            </a:r>
          </a:p>
          <a:p>
            <a:pPr lvl="3">
              <a:lnSpc>
                <a:spcPct val="110000"/>
              </a:lnSpc>
            </a:pPr>
            <a:r>
              <a:rPr lang="ko-KR" altLang="en-US"/>
              <a:t>프로그래머의 부담 전혀 없음</a:t>
            </a:r>
          </a:p>
          <a:p>
            <a:pPr lvl="3">
              <a:lnSpc>
                <a:spcPct val="110000"/>
              </a:lnSpc>
            </a:pPr>
            <a:r>
              <a:rPr lang="ko-KR" altLang="en-US"/>
              <a:t>컴파일러 등의 소프트웨어에서 이루어짐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병렬처리 시스템 운영체제 </a:t>
            </a:r>
            <a:fld id="{A2A662DE-6E5C-4347-ACF7-C820EB400D6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0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병렬성</a:t>
            </a:r>
            <a:r>
              <a:rPr lang="ko-KR" altLang="en-US" dirty="0"/>
              <a:t> 자동 검출 기법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495800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루프 분배</a:t>
            </a:r>
            <a:r>
              <a:rPr lang="en-US" altLang="ko-KR"/>
              <a:t>(loop distribution)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지정된 </a:t>
            </a:r>
            <a:r>
              <a:rPr lang="en-US" altLang="ko-KR"/>
              <a:t>loop</a:t>
            </a:r>
            <a:r>
              <a:rPr lang="ko-KR" altLang="en-US"/>
              <a:t>의 모든 </a:t>
            </a:r>
            <a:r>
              <a:rPr lang="en-US" altLang="ko-KR"/>
              <a:t>instance</a:t>
            </a:r>
            <a:r>
              <a:rPr lang="ko-KR" altLang="en-US"/>
              <a:t>들간에 종속성</a:t>
            </a:r>
            <a:r>
              <a:rPr lang="en-US" altLang="ko-KR"/>
              <a:t>(dependency)</a:t>
            </a:r>
            <a:r>
              <a:rPr lang="ko-KR" altLang="en-US"/>
              <a:t>이 존재하지 않는 경우 각 </a:t>
            </a:r>
            <a:r>
              <a:rPr lang="en-US" altLang="ko-KR"/>
              <a:t>loop instance</a:t>
            </a:r>
            <a:r>
              <a:rPr lang="ko-KR" altLang="en-US"/>
              <a:t>들을 병렬 실행시킬 수 있도록 하는 기법</a:t>
            </a:r>
          </a:p>
          <a:p>
            <a:pPr lvl="1"/>
            <a:endParaRPr lang="ko-KR" altLang="en-US"/>
          </a:p>
          <a:p>
            <a:pPr lvl="1"/>
            <a:r>
              <a:rPr lang="ko-KR" altLang="en-US"/>
              <a:t>루프 영역에 대한 병렬성 검출의 중요성</a:t>
            </a:r>
          </a:p>
          <a:p>
            <a:pPr lvl="2">
              <a:lnSpc>
                <a:spcPct val="80000"/>
              </a:lnSpc>
            </a:pPr>
            <a:r>
              <a:rPr lang="ko-KR" altLang="en-US"/>
              <a:t>루프 영역이 프로그램의 총 실행 시간의 대부분을 차지함</a:t>
            </a:r>
          </a:p>
          <a:p>
            <a:pPr lvl="2">
              <a:lnSpc>
                <a:spcPct val="80000"/>
              </a:lnSpc>
            </a:pPr>
            <a:endParaRPr lang="ko-KR" altLang="en-US"/>
          </a:p>
          <a:p>
            <a:pPr lvl="1"/>
            <a:r>
              <a:rPr lang="ko-KR" altLang="en-US"/>
              <a:t>“문장들간의 종속성” 의미</a:t>
            </a:r>
          </a:p>
          <a:p>
            <a:pPr lvl="2"/>
            <a:r>
              <a:rPr lang="ko-KR" altLang="en-US"/>
              <a:t>한 문장의 실행 결과가 다른 문장의 실행에 영향을 미칠 수   </a:t>
            </a:r>
          </a:p>
          <a:p>
            <a:pPr lvl="2">
              <a:buFont typeface="Monotype Sorts" pitchFamily="2" charset="2"/>
              <a:buNone/>
            </a:pPr>
            <a:r>
              <a:rPr lang="ko-KR" altLang="en-US"/>
              <a:t>   있는가 하는 문제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병렬처리 시스템 운영체제 </a:t>
            </a:r>
            <a:fld id="{A2A662DE-6E5C-4347-ACF7-C820EB400D63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60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82" name="Rectangle 10"/>
          <p:cNvSpPr>
            <a:spLocks noChangeArrowheads="1"/>
          </p:cNvSpPr>
          <p:nvPr/>
        </p:nvSpPr>
        <p:spPr bwMode="auto">
          <a:xfrm>
            <a:off x="2819400" y="2400300"/>
            <a:ext cx="3429000" cy="22860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6248400" y="2400300"/>
            <a:ext cx="3429000" cy="22860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5874" name="Rectangle 2"/>
          <p:cNvSpPr>
            <a:spLocks noChangeArrowheads="1"/>
          </p:cNvSpPr>
          <p:nvPr/>
        </p:nvSpPr>
        <p:spPr bwMode="auto">
          <a:xfrm>
            <a:off x="2819400" y="1943100"/>
            <a:ext cx="3429000" cy="457200"/>
          </a:xfrm>
          <a:prstGeom prst="rect">
            <a:avLst/>
          </a:prstGeom>
          <a:solidFill>
            <a:srgbClr val="FF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600"/>
              <a:t>프로그램상의 </a:t>
            </a:r>
            <a:r>
              <a:rPr lang="en-US" altLang="ko-KR" sz="1600"/>
              <a:t>loop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6248400" y="1943100"/>
            <a:ext cx="3429000" cy="457200"/>
          </a:xfrm>
          <a:prstGeom prst="rect">
            <a:avLst/>
          </a:prstGeom>
          <a:solidFill>
            <a:srgbClr val="FF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/>
              <a:t>Loop instance</a:t>
            </a:r>
            <a:r>
              <a:rPr lang="ko-KR" altLang="en-US" sz="1600"/>
              <a:t>들의 분배</a:t>
            </a:r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3505200" y="2628900"/>
            <a:ext cx="2438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FFFFFF"/>
                    </a:gs>
                    <a:gs pos="100000">
                      <a:srgbClr val="CCFFCC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600"/>
              <a:t>for i = 1 to 5 do</a:t>
            </a:r>
          </a:p>
          <a:p>
            <a:pPr algn="l"/>
            <a:r>
              <a:rPr lang="en-US" altLang="ko-KR" sz="1600"/>
              <a:t>   A[i] = B[i] + C[i];</a:t>
            </a:r>
          </a:p>
        </p:txBody>
      </p:sp>
      <p:sp>
        <p:nvSpPr>
          <p:cNvPr id="335878" name="Rectangle 6"/>
          <p:cNvSpPr>
            <a:spLocks noChangeArrowheads="1"/>
          </p:cNvSpPr>
          <p:nvPr/>
        </p:nvSpPr>
        <p:spPr bwMode="auto">
          <a:xfrm>
            <a:off x="6808788" y="2476500"/>
            <a:ext cx="23352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FFFFFF"/>
                    </a:gs>
                    <a:gs pos="100000">
                      <a:srgbClr val="CCFFCC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600"/>
              <a:t>parbegin</a:t>
            </a:r>
          </a:p>
          <a:p>
            <a:pPr algn="l"/>
            <a:r>
              <a:rPr lang="en-US" altLang="ko-KR" sz="1600"/>
              <a:t>  A[1] </a:t>
            </a:r>
            <a:r>
              <a:rPr lang="en-US" altLang="ko-KR" sz="1600" i="1">
                <a:sym typeface="Wingdings" panose="05000000000000000000" pitchFamily="2" charset="2"/>
              </a:rPr>
              <a:t></a:t>
            </a:r>
            <a:r>
              <a:rPr lang="en-US" altLang="ko-KR" sz="1600"/>
              <a:t> B[1] + C[1];</a:t>
            </a:r>
          </a:p>
          <a:p>
            <a:pPr algn="l"/>
            <a:r>
              <a:rPr lang="en-US" altLang="ko-KR" sz="1600"/>
              <a:t>  A[2] </a:t>
            </a:r>
            <a:r>
              <a:rPr lang="en-US" altLang="ko-KR" sz="1600" i="1">
                <a:sym typeface="Wingdings" panose="05000000000000000000" pitchFamily="2" charset="2"/>
              </a:rPr>
              <a:t></a:t>
            </a:r>
            <a:r>
              <a:rPr lang="en-US" altLang="ko-KR" sz="1600"/>
              <a:t> B[2] + C[2];</a:t>
            </a:r>
          </a:p>
          <a:p>
            <a:pPr algn="l"/>
            <a:r>
              <a:rPr lang="en-US" altLang="ko-KR" sz="1600"/>
              <a:t>  A[3] </a:t>
            </a:r>
            <a:r>
              <a:rPr lang="en-US" altLang="ko-KR" sz="1600" i="1">
                <a:sym typeface="Wingdings" panose="05000000000000000000" pitchFamily="2" charset="2"/>
              </a:rPr>
              <a:t></a:t>
            </a:r>
            <a:r>
              <a:rPr lang="en-US" altLang="ko-KR" sz="1600"/>
              <a:t> B[3] + C[3];</a:t>
            </a:r>
          </a:p>
          <a:p>
            <a:pPr algn="l"/>
            <a:r>
              <a:rPr lang="en-US" altLang="ko-KR" sz="1600"/>
              <a:t>  A[4] </a:t>
            </a:r>
            <a:r>
              <a:rPr lang="en-US" altLang="ko-KR" sz="1600" i="1">
                <a:sym typeface="Wingdings" panose="05000000000000000000" pitchFamily="2" charset="2"/>
              </a:rPr>
              <a:t></a:t>
            </a:r>
            <a:r>
              <a:rPr lang="en-US" altLang="ko-KR" sz="1600"/>
              <a:t> B[4] + C[4];</a:t>
            </a:r>
          </a:p>
          <a:p>
            <a:pPr algn="l"/>
            <a:r>
              <a:rPr lang="en-US" altLang="ko-KR" sz="1600"/>
              <a:t>  A[5] </a:t>
            </a:r>
            <a:r>
              <a:rPr lang="en-US" altLang="ko-KR" sz="1600" i="1">
                <a:sym typeface="Wingdings" panose="05000000000000000000" pitchFamily="2" charset="2"/>
              </a:rPr>
              <a:t></a:t>
            </a:r>
            <a:r>
              <a:rPr lang="en-US" altLang="ko-KR" sz="1600"/>
              <a:t> B[5] + C[5];</a:t>
            </a:r>
          </a:p>
          <a:p>
            <a:pPr algn="l"/>
            <a:r>
              <a:rPr lang="en-US" altLang="ko-KR" sz="1600"/>
              <a:t>parend</a:t>
            </a:r>
          </a:p>
        </p:txBody>
      </p:sp>
      <p:sp>
        <p:nvSpPr>
          <p:cNvPr id="335879" name="AutoShape 7"/>
          <p:cNvSpPr>
            <a:spLocks noChangeArrowheads="1"/>
          </p:cNvSpPr>
          <p:nvPr/>
        </p:nvSpPr>
        <p:spPr bwMode="auto">
          <a:xfrm>
            <a:off x="4800600" y="1409700"/>
            <a:ext cx="2743200" cy="304800"/>
          </a:xfrm>
          <a:prstGeom prst="flowChartAlternateProcess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chemeClr val="accent2"/>
                </a:solidFill>
              </a:rPr>
              <a:t>Loop distribution </a:t>
            </a:r>
            <a:r>
              <a:rPr lang="ko-KR" altLang="en-US" sz="1600" b="1">
                <a:solidFill>
                  <a:schemeClr val="accent2"/>
                </a:solidFill>
              </a:rPr>
              <a:t>예</a:t>
            </a:r>
          </a:p>
        </p:txBody>
      </p:sp>
      <p:sp>
        <p:nvSpPr>
          <p:cNvPr id="335880" name="AutoShape 8"/>
          <p:cNvSpPr>
            <a:spLocks noChangeArrowheads="1"/>
          </p:cNvSpPr>
          <p:nvPr/>
        </p:nvSpPr>
        <p:spPr bwMode="auto">
          <a:xfrm>
            <a:off x="3276600" y="5219700"/>
            <a:ext cx="6400800" cy="762000"/>
          </a:xfrm>
          <a:prstGeom prst="flowChartAlternateProcess">
            <a:avLst/>
          </a:prstGeom>
          <a:gradFill rotWithShape="0">
            <a:gsLst>
              <a:gs pos="0">
                <a:srgbClr val="99FFCC"/>
              </a:gs>
              <a:gs pos="50000">
                <a:schemeClr val="bg1"/>
              </a:gs>
              <a:gs pos="100000">
                <a:srgbClr val="99FF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FF0000"/>
              </a:buClr>
              <a:buSzPct val="80000"/>
              <a:buFont typeface="Monotype Sorts" pitchFamily="2" charset="2"/>
              <a:buChar char="q"/>
            </a:pPr>
            <a:r>
              <a:rPr lang="en-US" altLang="ko-KR"/>
              <a:t> </a:t>
            </a:r>
            <a:r>
              <a:rPr lang="en-US" altLang="ko-KR" sz="1600"/>
              <a:t>loop instance</a:t>
            </a:r>
            <a:r>
              <a:rPr lang="ko-KR" altLang="en-US" sz="1600"/>
              <a:t>인 </a:t>
            </a:r>
            <a:r>
              <a:rPr lang="en-US" altLang="ko-KR" sz="1600"/>
              <a:t>5 </a:t>
            </a:r>
            <a:r>
              <a:rPr lang="ko-KR" altLang="en-US" sz="1600"/>
              <a:t>문장들간에는 상호 종속성이 존재하지 않기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SzPct val="80000"/>
              <a:buFont typeface="Monotype Sorts" pitchFamily="2" charset="2"/>
              <a:buNone/>
            </a:pPr>
            <a:r>
              <a:rPr lang="ko-KR" altLang="en-US" sz="1600"/>
              <a:t>   때문에 이들의 병렬 실행 가능</a:t>
            </a:r>
            <a:endParaRPr lang="ko-KR" altLang="en-US"/>
          </a:p>
        </p:txBody>
      </p:sp>
      <p:sp>
        <p:nvSpPr>
          <p:cNvPr id="335881" name="AutoShape 9"/>
          <p:cNvSpPr>
            <a:spLocks noChangeArrowheads="1"/>
          </p:cNvSpPr>
          <p:nvPr/>
        </p:nvSpPr>
        <p:spPr bwMode="auto">
          <a:xfrm>
            <a:off x="2819400" y="5219700"/>
            <a:ext cx="228600" cy="762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46100" y="441324"/>
            <a:ext cx="11176000" cy="5619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병렬성 자동 검출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75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5" name="Rectangle 9"/>
          <p:cNvSpPr>
            <a:spLocks noChangeArrowheads="1"/>
          </p:cNvSpPr>
          <p:nvPr/>
        </p:nvSpPr>
        <p:spPr bwMode="auto">
          <a:xfrm>
            <a:off x="2806700" y="2324100"/>
            <a:ext cx="3429000" cy="22860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6906" name="Rectangle 10"/>
          <p:cNvSpPr>
            <a:spLocks noChangeArrowheads="1"/>
          </p:cNvSpPr>
          <p:nvPr/>
        </p:nvSpPr>
        <p:spPr bwMode="auto">
          <a:xfrm>
            <a:off x="6235700" y="2324100"/>
            <a:ext cx="3429000" cy="22860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2806700" y="1866900"/>
            <a:ext cx="34290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600"/>
              <a:t>프로그램상의 </a:t>
            </a:r>
            <a:r>
              <a:rPr lang="en-US" altLang="ko-KR" sz="1600"/>
              <a:t>loop</a:t>
            </a:r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6235700" y="1866900"/>
            <a:ext cx="34290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/>
              <a:t>loop instance</a:t>
            </a:r>
            <a:r>
              <a:rPr lang="ko-KR" altLang="en-US" sz="1600"/>
              <a:t>들의 분배</a:t>
            </a:r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3340100" y="2400300"/>
            <a:ext cx="2819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FFFFFF"/>
                    </a:gs>
                    <a:gs pos="100000">
                      <a:srgbClr val="CCFFCC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600"/>
              <a:t>A[1] = 0</a:t>
            </a:r>
          </a:p>
          <a:p>
            <a:pPr algn="l"/>
            <a:r>
              <a:rPr lang="en-US" altLang="ko-KR" sz="1600"/>
              <a:t>A[2] = 1</a:t>
            </a:r>
          </a:p>
          <a:p>
            <a:pPr algn="l"/>
            <a:r>
              <a:rPr lang="en-US" altLang="ko-KR" sz="1600"/>
              <a:t>for i = 3 to 5 do</a:t>
            </a:r>
          </a:p>
          <a:p>
            <a:pPr algn="l"/>
            <a:r>
              <a:rPr lang="en-US" altLang="ko-KR" sz="1600"/>
              <a:t>   A[i] = A[i-1] + A[i-2];</a:t>
            </a: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6540500" y="2400300"/>
            <a:ext cx="2819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50000">
                      <a:srgbClr val="FFFFFF"/>
                    </a:gs>
                    <a:gs pos="100000">
                      <a:srgbClr val="CCFFCC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600"/>
              <a:t>루프 분배 불가</a:t>
            </a:r>
          </a:p>
        </p:txBody>
      </p:sp>
      <p:sp>
        <p:nvSpPr>
          <p:cNvPr id="336902" name="AutoShape 6"/>
          <p:cNvSpPr>
            <a:spLocks noChangeArrowheads="1"/>
          </p:cNvSpPr>
          <p:nvPr/>
        </p:nvSpPr>
        <p:spPr bwMode="auto">
          <a:xfrm>
            <a:off x="3721100" y="1333500"/>
            <a:ext cx="5029200" cy="304800"/>
          </a:xfrm>
          <a:prstGeom prst="flowChartAlternateProcess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chemeClr val="accent2"/>
                </a:solidFill>
              </a:rPr>
              <a:t>Loop distribution</a:t>
            </a:r>
            <a:r>
              <a:rPr lang="ko-KR" altLang="en-US" sz="1600" b="1">
                <a:solidFill>
                  <a:schemeClr val="accent2"/>
                </a:solidFill>
              </a:rPr>
              <a:t>이 불가능한 경우의 예</a:t>
            </a:r>
          </a:p>
        </p:txBody>
      </p:sp>
      <p:sp>
        <p:nvSpPr>
          <p:cNvPr id="336903" name="AutoShape 7"/>
          <p:cNvSpPr>
            <a:spLocks noChangeArrowheads="1"/>
          </p:cNvSpPr>
          <p:nvPr/>
        </p:nvSpPr>
        <p:spPr bwMode="auto">
          <a:xfrm>
            <a:off x="3263900" y="5143500"/>
            <a:ext cx="6908800" cy="914400"/>
          </a:xfrm>
          <a:prstGeom prst="flowChartAlternateProcess">
            <a:avLst/>
          </a:prstGeom>
          <a:gradFill rotWithShape="0">
            <a:gsLst>
              <a:gs pos="0">
                <a:srgbClr val="99FFCC"/>
              </a:gs>
              <a:gs pos="50000">
                <a:schemeClr val="bg1"/>
              </a:gs>
              <a:gs pos="100000">
                <a:srgbClr val="99FF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buClr>
                <a:srgbClr val="FF0000"/>
              </a:buClr>
              <a:buSzPct val="80000"/>
              <a:buFont typeface="Monotype Sorts" pitchFamily="2" charset="2"/>
              <a:buChar char="q"/>
            </a:pPr>
            <a:r>
              <a:rPr lang="en-US" altLang="ko-KR" dirty="0"/>
              <a:t> </a:t>
            </a:r>
            <a:r>
              <a:rPr lang="ko-KR" altLang="en-US" sz="1600" dirty="0"/>
              <a:t>문장들간에 종속성 존재</a:t>
            </a:r>
          </a:p>
          <a:p>
            <a:pPr algn="l">
              <a:buClr>
                <a:srgbClr val="FF0000"/>
              </a:buClr>
              <a:buSzPct val="80000"/>
              <a:buFont typeface="Monotype Sorts" pitchFamily="2" charset="2"/>
              <a:buNone/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앞 문장의 실행 결과가 다음 문장의 실행에 영향을 미치게 됨</a:t>
            </a:r>
          </a:p>
          <a:p>
            <a:pPr algn="l">
              <a:buClr>
                <a:srgbClr val="FF0000"/>
              </a:buClr>
              <a:buSzPct val="80000"/>
              <a:buFont typeface="Monotype Sorts" pitchFamily="2" charset="2"/>
              <a:buNone/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루프의 분배 불가능</a:t>
            </a:r>
          </a:p>
        </p:txBody>
      </p:sp>
      <p:sp>
        <p:nvSpPr>
          <p:cNvPr id="336904" name="AutoShape 8"/>
          <p:cNvSpPr>
            <a:spLocks noChangeArrowheads="1"/>
          </p:cNvSpPr>
          <p:nvPr/>
        </p:nvSpPr>
        <p:spPr bwMode="auto">
          <a:xfrm>
            <a:off x="2806700" y="5219700"/>
            <a:ext cx="228600" cy="762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445250"/>
            <a:ext cx="2743200" cy="365125"/>
          </a:xfrm>
        </p:spPr>
        <p:txBody>
          <a:bodyPr/>
          <a:lstStyle/>
          <a:p>
            <a:fld id="{A2A662DE-6E5C-4347-ACF7-C820EB400D6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46100" y="441324"/>
            <a:ext cx="11176000" cy="5619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병렬성 자동 검출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75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병렬성 자동 검출 기법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001000" cy="441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ko-KR" altLang="en-US"/>
              <a:t>트리 높이 축소</a:t>
            </a:r>
            <a:r>
              <a:rPr lang="en-US" altLang="ko-KR"/>
              <a:t>(tree height reduciton)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프로그램상의 하나의 문장 내에서 병렬 수행 가능 부분들을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ko-KR" altLang="en-US"/>
              <a:t>    검출하고 이를 기계어 코드의 생성에 반영시키는 기법</a:t>
            </a:r>
          </a:p>
          <a:p>
            <a:pPr lvl="1">
              <a:lnSpc>
                <a:spcPct val="90000"/>
              </a:lnSpc>
            </a:pPr>
            <a:endParaRPr lang="ko-KR" altLang="en-US"/>
          </a:p>
          <a:p>
            <a:pPr lvl="1">
              <a:lnSpc>
                <a:spcPct val="90000"/>
              </a:lnSpc>
            </a:pPr>
            <a:r>
              <a:rPr lang="ko-KR" altLang="en-US"/>
              <a:t>대수식에서 만족되는 교환 법칙</a:t>
            </a:r>
            <a:r>
              <a:rPr lang="en-US" altLang="ko-KR"/>
              <a:t>, </a:t>
            </a:r>
            <a:r>
              <a:rPr lang="ko-KR" altLang="en-US"/>
              <a:t>결합 법칙</a:t>
            </a:r>
            <a:r>
              <a:rPr lang="en-US" altLang="ko-KR"/>
              <a:t>, </a:t>
            </a:r>
            <a:r>
              <a:rPr lang="ko-KR" altLang="en-US"/>
              <a:t>배분 법칙 등 이용</a:t>
            </a:r>
          </a:p>
          <a:p>
            <a:pPr lvl="1">
              <a:lnSpc>
                <a:spcPct val="90000"/>
              </a:lnSpc>
            </a:pPr>
            <a:endParaRPr lang="ko-KR" altLang="en-US"/>
          </a:p>
          <a:p>
            <a:pPr lvl="1">
              <a:lnSpc>
                <a:spcPct val="90000"/>
              </a:lnSpc>
            </a:pPr>
            <a:r>
              <a:rPr lang="ko-KR" altLang="en-US"/>
              <a:t>주의 사항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교환 법칙</a:t>
            </a:r>
            <a:r>
              <a:rPr lang="en-US" altLang="ko-KR"/>
              <a:t>, </a:t>
            </a:r>
            <a:r>
              <a:rPr lang="ko-KR" altLang="en-US"/>
              <a:t>결합 법칙</a:t>
            </a:r>
            <a:r>
              <a:rPr lang="en-US" altLang="ko-KR"/>
              <a:t>, </a:t>
            </a:r>
            <a:r>
              <a:rPr lang="ko-KR" altLang="en-US"/>
              <a:t>배분 법칙의 성립 여부 확인 필요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컴퓨터 시스템과 같은 유한 상태 기계</a:t>
            </a:r>
            <a:r>
              <a:rPr lang="en-US" altLang="ko-KR"/>
              <a:t>(final state machine)</a:t>
            </a:r>
            <a:r>
              <a:rPr lang="ko-KR" altLang="en-US"/>
              <a:t>에서는 결합 법칙과 배분 법칙이 성립하지 않는 경우 존재</a:t>
            </a:r>
          </a:p>
          <a:p>
            <a:pPr lvl="3">
              <a:lnSpc>
                <a:spcPct val="90000"/>
              </a:lnSpc>
            </a:pPr>
            <a:r>
              <a:rPr lang="ko-KR" altLang="en-US"/>
              <a:t>이 경우 트리 높이 축소 기법의 사용 불가능하게 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병렬처리 시스템 운영체제 </a:t>
            </a:r>
            <a:fld id="{A2A662DE-6E5C-4347-ACF7-C820EB400D6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16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6235700" y="1768475"/>
            <a:ext cx="3233738" cy="3733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9732" name="Oval 4"/>
          <p:cNvSpPr>
            <a:spLocks noChangeArrowheads="1"/>
          </p:cNvSpPr>
          <p:nvPr/>
        </p:nvSpPr>
        <p:spPr bwMode="auto">
          <a:xfrm>
            <a:off x="4830763" y="1920875"/>
            <a:ext cx="3810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+</a:t>
            </a:r>
          </a:p>
        </p:txBody>
      </p:sp>
      <p:sp>
        <p:nvSpPr>
          <p:cNvPr id="329733" name="Oval 5"/>
          <p:cNvSpPr>
            <a:spLocks noChangeArrowheads="1"/>
          </p:cNvSpPr>
          <p:nvPr/>
        </p:nvSpPr>
        <p:spPr bwMode="auto">
          <a:xfrm>
            <a:off x="4221163" y="2759075"/>
            <a:ext cx="3810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+</a:t>
            </a:r>
          </a:p>
        </p:txBody>
      </p:sp>
      <p:sp>
        <p:nvSpPr>
          <p:cNvPr id="329734" name="Oval 6"/>
          <p:cNvSpPr>
            <a:spLocks noChangeArrowheads="1"/>
          </p:cNvSpPr>
          <p:nvPr/>
        </p:nvSpPr>
        <p:spPr bwMode="auto">
          <a:xfrm>
            <a:off x="5440363" y="2759075"/>
            <a:ext cx="3810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D</a:t>
            </a:r>
          </a:p>
        </p:txBody>
      </p:sp>
      <p:sp>
        <p:nvSpPr>
          <p:cNvPr id="329735" name="Oval 7"/>
          <p:cNvSpPr>
            <a:spLocks noChangeArrowheads="1"/>
          </p:cNvSpPr>
          <p:nvPr/>
        </p:nvSpPr>
        <p:spPr bwMode="auto">
          <a:xfrm>
            <a:off x="3687763" y="3825875"/>
            <a:ext cx="3810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+</a:t>
            </a:r>
          </a:p>
        </p:txBody>
      </p:sp>
      <p:sp>
        <p:nvSpPr>
          <p:cNvPr id="329736" name="Oval 8"/>
          <p:cNvSpPr>
            <a:spLocks noChangeArrowheads="1"/>
          </p:cNvSpPr>
          <p:nvPr/>
        </p:nvSpPr>
        <p:spPr bwMode="auto">
          <a:xfrm>
            <a:off x="4754563" y="3825875"/>
            <a:ext cx="3810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C</a:t>
            </a:r>
          </a:p>
        </p:txBody>
      </p:sp>
      <p:sp>
        <p:nvSpPr>
          <p:cNvPr id="329737" name="Oval 9"/>
          <p:cNvSpPr>
            <a:spLocks noChangeArrowheads="1"/>
          </p:cNvSpPr>
          <p:nvPr/>
        </p:nvSpPr>
        <p:spPr bwMode="auto">
          <a:xfrm>
            <a:off x="3306763" y="4968875"/>
            <a:ext cx="3810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A</a:t>
            </a:r>
          </a:p>
        </p:txBody>
      </p:sp>
      <p:sp>
        <p:nvSpPr>
          <p:cNvPr id="329738" name="Oval 10"/>
          <p:cNvSpPr>
            <a:spLocks noChangeArrowheads="1"/>
          </p:cNvSpPr>
          <p:nvPr/>
        </p:nvSpPr>
        <p:spPr bwMode="auto">
          <a:xfrm>
            <a:off x="3992563" y="4968875"/>
            <a:ext cx="3810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B</a:t>
            </a:r>
          </a:p>
        </p:txBody>
      </p:sp>
      <p:cxnSp>
        <p:nvCxnSpPr>
          <p:cNvPr id="329739" name="AutoShape 11"/>
          <p:cNvCxnSpPr>
            <a:cxnSpLocks noChangeShapeType="1"/>
            <a:stCxn id="329732" idx="3"/>
            <a:endCxn id="329733" idx="0"/>
          </p:cNvCxnSpPr>
          <p:nvPr/>
        </p:nvCxnSpPr>
        <p:spPr bwMode="auto">
          <a:xfrm flipH="1">
            <a:off x="4411663" y="2246313"/>
            <a:ext cx="474662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40" name="AutoShape 12"/>
          <p:cNvCxnSpPr>
            <a:cxnSpLocks noChangeShapeType="1"/>
            <a:stCxn id="329732" idx="5"/>
            <a:endCxn id="329734" idx="0"/>
          </p:cNvCxnSpPr>
          <p:nvPr/>
        </p:nvCxnSpPr>
        <p:spPr bwMode="auto">
          <a:xfrm>
            <a:off x="5156201" y="2246313"/>
            <a:ext cx="474663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41" name="AutoShape 13"/>
          <p:cNvCxnSpPr>
            <a:cxnSpLocks noChangeShapeType="1"/>
            <a:stCxn id="329733" idx="3"/>
            <a:endCxn id="329735" idx="0"/>
          </p:cNvCxnSpPr>
          <p:nvPr/>
        </p:nvCxnSpPr>
        <p:spPr bwMode="auto">
          <a:xfrm flipH="1">
            <a:off x="3878263" y="3084513"/>
            <a:ext cx="398462" cy="7413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42" name="AutoShape 14"/>
          <p:cNvCxnSpPr>
            <a:cxnSpLocks noChangeShapeType="1"/>
            <a:stCxn id="329733" idx="5"/>
            <a:endCxn id="329736" idx="0"/>
          </p:cNvCxnSpPr>
          <p:nvPr/>
        </p:nvCxnSpPr>
        <p:spPr bwMode="auto">
          <a:xfrm>
            <a:off x="4546601" y="3084513"/>
            <a:ext cx="398463" cy="7413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43" name="AutoShape 15"/>
          <p:cNvCxnSpPr>
            <a:cxnSpLocks noChangeShapeType="1"/>
            <a:stCxn id="329735" idx="3"/>
            <a:endCxn id="329737" idx="0"/>
          </p:cNvCxnSpPr>
          <p:nvPr/>
        </p:nvCxnSpPr>
        <p:spPr bwMode="auto">
          <a:xfrm flipH="1">
            <a:off x="3497263" y="4151313"/>
            <a:ext cx="246062" cy="817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44" name="AutoShape 16"/>
          <p:cNvCxnSpPr>
            <a:cxnSpLocks noChangeShapeType="1"/>
            <a:stCxn id="329735" idx="5"/>
            <a:endCxn id="329738" idx="0"/>
          </p:cNvCxnSpPr>
          <p:nvPr/>
        </p:nvCxnSpPr>
        <p:spPr bwMode="auto">
          <a:xfrm>
            <a:off x="4013201" y="4151313"/>
            <a:ext cx="169863" cy="817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9745" name="Oval 17"/>
          <p:cNvSpPr>
            <a:spLocks noChangeArrowheads="1"/>
          </p:cNvSpPr>
          <p:nvPr/>
        </p:nvSpPr>
        <p:spPr bwMode="auto">
          <a:xfrm>
            <a:off x="7716838" y="2073275"/>
            <a:ext cx="3810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+</a:t>
            </a:r>
          </a:p>
        </p:txBody>
      </p:sp>
      <p:sp>
        <p:nvSpPr>
          <p:cNvPr id="329746" name="Oval 18"/>
          <p:cNvSpPr>
            <a:spLocks noChangeArrowheads="1"/>
          </p:cNvSpPr>
          <p:nvPr/>
        </p:nvSpPr>
        <p:spPr bwMode="auto">
          <a:xfrm>
            <a:off x="6954838" y="2911475"/>
            <a:ext cx="3810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+</a:t>
            </a:r>
          </a:p>
        </p:txBody>
      </p:sp>
      <p:sp>
        <p:nvSpPr>
          <p:cNvPr id="329747" name="Oval 19"/>
          <p:cNvSpPr>
            <a:spLocks noChangeArrowheads="1"/>
          </p:cNvSpPr>
          <p:nvPr/>
        </p:nvSpPr>
        <p:spPr bwMode="auto">
          <a:xfrm>
            <a:off x="8478838" y="2911475"/>
            <a:ext cx="3810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+</a:t>
            </a:r>
          </a:p>
        </p:txBody>
      </p:sp>
      <p:sp>
        <p:nvSpPr>
          <p:cNvPr id="329748" name="Oval 20"/>
          <p:cNvSpPr>
            <a:spLocks noChangeArrowheads="1"/>
          </p:cNvSpPr>
          <p:nvPr/>
        </p:nvSpPr>
        <p:spPr bwMode="auto">
          <a:xfrm>
            <a:off x="6497638" y="3978275"/>
            <a:ext cx="3810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A</a:t>
            </a:r>
          </a:p>
        </p:txBody>
      </p:sp>
      <p:sp>
        <p:nvSpPr>
          <p:cNvPr id="329749" name="Oval 21"/>
          <p:cNvSpPr>
            <a:spLocks noChangeArrowheads="1"/>
          </p:cNvSpPr>
          <p:nvPr/>
        </p:nvSpPr>
        <p:spPr bwMode="auto">
          <a:xfrm>
            <a:off x="7412038" y="3978275"/>
            <a:ext cx="3810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B</a:t>
            </a:r>
          </a:p>
        </p:txBody>
      </p:sp>
      <p:sp>
        <p:nvSpPr>
          <p:cNvPr id="329750" name="Oval 22"/>
          <p:cNvSpPr>
            <a:spLocks noChangeArrowheads="1"/>
          </p:cNvSpPr>
          <p:nvPr/>
        </p:nvSpPr>
        <p:spPr bwMode="auto">
          <a:xfrm>
            <a:off x="8021638" y="3978275"/>
            <a:ext cx="3810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C</a:t>
            </a:r>
          </a:p>
        </p:txBody>
      </p:sp>
      <p:sp>
        <p:nvSpPr>
          <p:cNvPr id="329751" name="Oval 23"/>
          <p:cNvSpPr>
            <a:spLocks noChangeArrowheads="1"/>
          </p:cNvSpPr>
          <p:nvPr/>
        </p:nvSpPr>
        <p:spPr bwMode="auto">
          <a:xfrm>
            <a:off x="8936038" y="3978275"/>
            <a:ext cx="3810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600">
                <a:latin typeface="Comic Sans MS" panose="030F0702030302020204" pitchFamily="66" charset="0"/>
                <a:ea typeface="돋움" panose="020B0600000101010101" pitchFamily="50" charset="-127"/>
              </a:rPr>
              <a:t>D</a:t>
            </a:r>
          </a:p>
        </p:txBody>
      </p:sp>
      <p:cxnSp>
        <p:nvCxnSpPr>
          <p:cNvPr id="329752" name="AutoShape 24"/>
          <p:cNvCxnSpPr>
            <a:cxnSpLocks noChangeShapeType="1"/>
            <a:stCxn id="329745" idx="3"/>
            <a:endCxn id="329746" idx="0"/>
          </p:cNvCxnSpPr>
          <p:nvPr/>
        </p:nvCxnSpPr>
        <p:spPr bwMode="auto">
          <a:xfrm flipH="1">
            <a:off x="7145338" y="2398713"/>
            <a:ext cx="627062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53" name="AutoShape 25"/>
          <p:cNvCxnSpPr>
            <a:cxnSpLocks noChangeShapeType="1"/>
            <a:stCxn id="329746" idx="3"/>
            <a:endCxn id="329748" idx="0"/>
          </p:cNvCxnSpPr>
          <p:nvPr/>
        </p:nvCxnSpPr>
        <p:spPr bwMode="auto">
          <a:xfrm flipH="1">
            <a:off x="6688138" y="3236913"/>
            <a:ext cx="322262" cy="7413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54" name="AutoShape 26"/>
          <p:cNvCxnSpPr>
            <a:cxnSpLocks noChangeShapeType="1"/>
            <a:stCxn id="329746" idx="5"/>
            <a:endCxn id="329749" idx="0"/>
          </p:cNvCxnSpPr>
          <p:nvPr/>
        </p:nvCxnSpPr>
        <p:spPr bwMode="auto">
          <a:xfrm>
            <a:off x="7280276" y="3236913"/>
            <a:ext cx="322263" cy="7413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55" name="AutoShape 27"/>
          <p:cNvCxnSpPr>
            <a:cxnSpLocks noChangeShapeType="1"/>
            <a:stCxn id="329745" idx="5"/>
            <a:endCxn id="329747" idx="0"/>
          </p:cNvCxnSpPr>
          <p:nvPr/>
        </p:nvCxnSpPr>
        <p:spPr bwMode="auto">
          <a:xfrm>
            <a:off x="8042276" y="2398713"/>
            <a:ext cx="627063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56" name="AutoShape 28"/>
          <p:cNvCxnSpPr>
            <a:cxnSpLocks noChangeShapeType="1"/>
            <a:stCxn id="329747" idx="3"/>
            <a:endCxn id="329750" idx="0"/>
          </p:cNvCxnSpPr>
          <p:nvPr/>
        </p:nvCxnSpPr>
        <p:spPr bwMode="auto">
          <a:xfrm flipH="1">
            <a:off x="8212138" y="3236913"/>
            <a:ext cx="322262" cy="7413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57" name="AutoShape 29"/>
          <p:cNvCxnSpPr>
            <a:cxnSpLocks noChangeShapeType="1"/>
            <a:stCxn id="329747" idx="5"/>
            <a:endCxn id="329751" idx="0"/>
          </p:cNvCxnSpPr>
          <p:nvPr/>
        </p:nvCxnSpPr>
        <p:spPr bwMode="auto">
          <a:xfrm>
            <a:off x="8804276" y="3236913"/>
            <a:ext cx="322263" cy="7413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9758" name="AutoShape 30"/>
          <p:cNvSpPr>
            <a:spLocks noChangeArrowheads="1"/>
          </p:cNvSpPr>
          <p:nvPr/>
        </p:nvSpPr>
        <p:spPr bwMode="auto">
          <a:xfrm>
            <a:off x="4559300" y="1235075"/>
            <a:ext cx="3200400" cy="304800"/>
          </a:xfrm>
          <a:prstGeom prst="flowChartAlternateProcess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ko-KR" altLang="en-US" sz="1600" b="1">
                <a:solidFill>
                  <a:schemeClr val="accent2"/>
                </a:solidFill>
              </a:rPr>
              <a:t>트리 높이 축소의 예</a:t>
            </a:r>
          </a:p>
        </p:txBody>
      </p:sp>
      <p:sp>
        <p:nvSpPr>
          <p:cNvPr id="329759" name="Rectangle 31"/>
          <p:cNvSpPr>
            <a:spLocks noChangeArrowheads="1"/>
          </p:cNvSpPr>
          <p:nvPr/>
        </p:nvSpPr>
        <p:spPr bwMode="auto">
          <a:xfrm>
            <a:off x="3001964" y="1768475"/>
            <a:ext cx="3233737" cy="3733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9760" name="AutoShape 32"/>
          <p:cNvSpPr>
            <a:spLocks noChangeArrowheads="1"/>
          </p:cNvSpPr>
          <p:nvPr/>
        </p:nvSpPr>
        <p:spPr bwMode="auto">
          <a:xfrm>
            <a:off x="3340100" y="5654675"/>
            <a:ext cx="6096000" cy="1066800"/>
          </a:xfrm>
          <a:prstGeom prst="flowChartAlternateProcess">
            <a:avLst/>
          </a:prstGeom>
          <a:gradFill rotWithShape="0">
            <a:gsLst>
              <a:gs pos="0">
                <a:srgbClr val="99FFCC"/>
              </a:gs>
              <a:gs pos="50000">
                <a:schemeClr val="bg1"/>
              </a:gs>
              <a:gs pos="100000">
                <a:srgbClr val="99FF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buClr>
                <a:srgbClr val="FF0000"/>
              </a:buClr>
              <a:buSzPct val="80000"/>
              <a:buFont typeface="Monotype Sorts" pitchFamily="2" charset="2"/>
              <a:buChar char="q"/>
            </a:pPr>
            <a:r>
              <a:rPr lang="en-US" altLang="ko-KR" sz="1600"/>
              <a:t> ((A + B) + C) + D  </a:t>
            </a:r>
            <a:r>
              <a:rPr lang="en-US" altLang="ko-KR" sz="1600">
                <a:sym typeface="Wingdings" panose="05000000000000000000" pitchFamily="2" charset="2"/>
              </a:rPr>
              <a:t> (A + B) + (C + D)</a:t>
            </a:r>
          </a:p>
          <a:p>
            <a:pPr algn="l">
              <a:buClr>
                <a:srgbClr val="FF0000"/>
              </a:buClr>
              <a:buSzPct val="80000"/>
              <a:buFont typeface="Monotype Sorts" pitchFamily="2" charset="2"/>
              <a:buChar char="q"/>
            </a:pPr>
            <a:r>
              <a:rPr lang="en-US" altLang="ko-KR" sz="1600">
                <a:sym typeface="Wingdings" panose="05000000000000000000" pitchFamily="2" charset="2"/>
              </a:rPr>
              <a:t> </a:t>
            </a:r>
            <a:r>
              <a:rPr lang="ko-KR" altLang="en-US" sz="1600">
                <a:sym typeface="Wingdings" panose="05000000000000000000" pitchFamily="2" charset="2"/>
              </a:rPr>
              <a:t>트리상의 같은 레벨에 있는 연산을 병렬로 실행하는 경우</a:t>
            </a:r>
            <a:endParaRPr lang="ko-KR" altLang="en-US" sz="1600"/>
          </a:p>
          <a:p>
            <a:pPr algn="l">
              <a:buClr>
                <a:srgbClr val="FF0000"/>
              </a:buClr>
              <a:buSzPct val="80000"/>
              <a:buFont typeface="Monotype Sorts" pitchFamily="2" charset="2"/>
              <a:buNone/>
            </a:pPr>
            <a:r>
              <a:rPr lang="ko-KR" altLang="en-US"/>
              <a:t>   </a:t>
            </a:r>
            <a:r>
              <a:rPr lang="en-US" altLang="ko-KR"/>
              <a:t>- </a:t>
            </a:r>
            <a:r>
              <a:rPr lang="ko-KR" altLang="en-US"/>
              <a:t>연산 단계 줄일 수 있음</a:t>
            </a:r>
          </a:p>
          <a:p>
            <a:pPr algn="l">
              <a:buClr>
                <a:srgbClr val="FF0000"/>
              </a:buClr>
              <a:buSzPct val="80000"/>
              <a:buFont typeface="Monotype Sorts" pitchFamily="2" charset="2"/>
              <a:buNone/>
            </a:pPr>
            <a:r>
              <a:rPr lang="ko-KR" altLang="en-US"/>
              <a:t>   </a:t>
            </a:r>
            <a:r>
              <a:rPr lang="en-US" altLang="ko-KR"/>
              <a:t>- </a:t>
            </a:r>
            <a:r>
              <a:rPr lang="ko-KR" altLang="en-US"/>
              <a:t>프로그램의 실행 시간을 줄일 수 있음</a:t>
            </a:r>
          </a:p>
        </p:txBody>
      </p:sp>
      <p:sp>
        <p:nvSpPr>
          <p:cNvPr id="329761" name="AutoShape 33"/>
          <p:cNvSpPr>
            <a:spLocks noChangeArrowheads="1"/>
          </p:cNvSpPr>
          <p:nvPr/>
        </p:nvSpPr>
        <p:spPr bwMode="auto">
          <a:xfrm>
            <a:off x="3035300" y="5807075"/>
            <a:ext cx="228600" cy="838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546100" y="441324"/>
            <a:ext cx="11176000" cy="5619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병렬성 자동 검출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20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1215</Words>
  <Application>Microsoft Office PowerPoint</Application>
  <PresentationFormat>와이드스크린</PresentationFormat>
  <Paragraphs>229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Monotype Sorts</vt:lpstr>
      <vt:lpstr>굴림</vt:lpstr>
      <vt:lpstr>돋움</vt:lpstr>
      <vt:lpstr>맑은 고딕</vt:lpstr>
      <vt:lpstr>Arial</vt:lpstr>
      <vt:lpstr>Arial Narrow</vt:lpstr>
      <vt:lpstr>Comic Sans MS</vt:lpstr>
      <vt:lpstr>Marlett</vt:lpstr>
      <vt:lpstr>Wingdings</vt:lpstr>
      <vt:lpstr>Office 테마</vt:lpstr>
      <vt:lpstr>병렬처리 프로그래밍</vt:lpstr>
      <vt:lpstr>병렬성 개념</vt:lpstr>
      <vt:lpstr>병렬성 개념</vt:lpstr>
      <vt:lpstr>병렬성 개념</vt:lpstr>
      <vt:lpstr>병렬성 자동 검출 기법</vt:lpstr>
      <vt:lpstr>PowerPoint 프레젠테이션</vt:lpstr>
      <vt:lpstr>PowerPoint 프레젠테이션</vt:lpstr>
      <vt:lpstr>병렬성 자동 검출 기법</vt:lpstr>
      <vt:lpstr>PowerPoint 프레젠테이션</vt:lpstr>
      <vt:lpstr>병렬성 자동 검출 기법</vt:lpstr>
      <vt:lpstr>병렬 프로그래밍을 위한 언어 구조</vt:lpstr>
      <vt:lpstr>PowerPoint 프레젠테이션</vt:lpstr>
      <vt:lpstr>병렬 프로그래밍을 위한 언어 구조</vt:lpstr>
      <vt:lpstr>PowerPoint 프레젠테이션</vt:lpstr>
      <vt:lpstr>병렬 프로그래밍을 위한 언어 구조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bgsung</dc:creator>
  <cp:lastModifiedBy>Sung Baek-Gyoon</cp:lastModifiedBy>
  <cp:revision>42</cp:revision>
  <dcterms:created xsi:type="dcterms:W3CDTF">2014-09-01T02:23:18Z</dcterms:created>
  <dcterms:modified xsi:type="dcterms:W3CDTF">2019-10-01T08:00:38Z</dcterms:modified>
</cp:coreProperties>
</file>