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309" r:id="rId4"/>
    <p:sldId id="257" r:id="rId5"/>
    <p:sldId id="258" r:id="rId7"/>
    <p:sldId id="260" r:id="rId8"/>
    <p:sldId id="261" r:id="rId9"/>
    <p:sldId id="263" r:id="rId10"/>
    <p:sldId id="262" r:id="rId11"/>
    <p:sldId id="264" r:id="rId12"/>
    <p:sldId id="266" r:id="rId13"/>
    <p:sldId id="308" r:id="rId14"/>
    <p:sldId id="268" r:id="rId15"/>
    <p:sldId id="265" r:id="rId16"/>
    <p:sldId id="269" r:id="rId17"/>
    <p:sldId id="307" r:id="rId18"/>
    <p:sldId id="276" r:id="rId19"/>
    <p:sldId id="277" r:id="rId20"/>
    <p:sldId id="279" r:id="rId21"/>
    <p:sldId id="280" r:id="rId22"/>
    <p:sldId id="282" r:id="rId23"/>
    <p:sldId id="283" r:id="rId24"/>
    <p:sldId id="284" r:id="rId25"/>
    <p:sldId id="285" r:id="rId26"/>
    <p:sldId id="286" r:id="rId27"/>
    <p:sldId id="288" r:id="rId28"/>
    <p:sldId id="289" r:id="rId29"/>
    <p:sldId id="287" r:id="rId30"/>
    <p:sldId id="291" r:id="rId31"/>
    <p:sldId id="292" r:id="rId32"/>
    <p:sldId id="293" r:id="rId33"/>
    <p:sldId id="295" r:id="rId34"/>
    <p:sldId id="310" r:id="rId35"/>
    <p:sldId id="343" r:id="rId36"/>
    <p:sldId id="344" r:id="rId37"/>
    <p:sldId id="345" r:id="rId38"/>
    <p:sldId id="346" r:id="rId39"/>
    <p:sldId id="347" r:id="rId40"/>
    <p:sldId id="348" r:id="rId41"/>
    <p:sldId id="34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4590" autoAdjust="0"/>
  </p:normalViewPr>
  <p:slideViewPr>
    <p:cSldViewPr>
      <p:cViewPr varScale="1">
        <p:scale>
          <a:sx n="45" d="100"/>
          <a:sy n="45" d="100"/>
        </p:scale>
        <p:origin x="-141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E4E92-859E-4FD5-91EB-D38900AAD8E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4A075-91E1-4B83-8C4C-3BDE9D3088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Server side scripting</a:t>
            </a:r>
            <a:r>
              <a:rPr lang="en-US" baseline="0" dirty="0" smtClean="0"/>
              <a:t> language where involves employing scripts/code snips on a web server and produce a customized response to the user.</a:t>
            </a:r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 side scripting where in the user's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web browser executes t</a:t>
            </a:r>
            <a:r>
              <a:rPr lang="en-US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script</a:t>
            </a:r>
            <a:endParaRPr lang="en-US" sz="1200" b="0" i="0" u="non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does not need commercial</a:t>
            </a:r>
            <a:r>
              <a:rPr lang="en-US" sz="1200" b="0" i="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license and cross-platform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4A075-91E1-4B83-8C4C-3BDE9D3088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 under which each type is used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 Side - The source code is transferred from the web server to the users computer over the internet and run directly in the browser.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Server side – executed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a web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4A075-91E1-4B83-8C4C-3BDE9D3088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4A075-91E1-4B83-8C4C-3BDE9D3088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4A075-91E1-4B83-8C4C-3BDE9D3088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4A075-91E1-4B83-8C4C-3BDE9D30883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46BE1E4-23C4-4272-B79C-B707F3E2A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E1E4-23C4-4272-B79C-B707F3E2A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E1E4-23C4-4272-B79C-B707F3E2A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46BE1E4-23C4-4272-B79C-B707F3E2A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E1E4-23C4-4272-B79C-B707F3E2AA5B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E1E4-23C4-4272-B79C-B707F3E2A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46BE1E4-23C4-4272-B79C-B707F3E2AA5B}" type="slidenum">
              <a:rPr lang="en-US" smtClean="0"/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E1E4-23C4-4272-B79C-B707F3E2A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E1E4-23C4-4272-B79C-B707F3E2A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E1E4-23C4-4272-B79C-B707F3E2A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E1E4-23C4-4272-B79C-B707F3E2AA5B}" type="slidenum">
              <a:rPr lang="en-US" smtClean="0"/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46BE1E4-23C4-4272-B79C-B707F3E2AA5B}" type="slidenum">
              <a:rPr lang="en-US" smtClean="0"/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PHP: An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&lt;!DOCTYPE html&gt;</a:t>
            </a:r>
            <a:br>
              <a:rPr lang="en-US" dirty="0" smtClean="0"/>
            </a:br>
            <a:r>
              <a:rPr lang="en-US" dirty="0"/>
              <a:t>&lt;html&gt;</a:t>
            </a:r>
            <a:br>
              <a:rPr lang="en-US" dirty="0" smtClean="0"/>
            </a:br>
            <a:r>
              <a:rPr lang="en-US" dirty="0"/>
              <a:t>&lt;body&gt;</a:t>
            </a:r>
            <a:br>
              <a:rPr lang="en-US" dirty="0" smtClean="0"/>
            </a:br>
            <a:br>
              <a:rPr lang="en-US" dirty="0" smtClean="0"/>
            </a:br>
            <a:r>
              <a:rPr lang="en-US" dirty="0"/>
              <a:t>&lt;?</a:t>
            </a:r>
            <a:r>
              <a:rPr lang="en-US" dirty="0" err="1"/>
              <a:t>php</a:t>
            </a:r>
            <a:br>
              <a:rPr lang="en-US" dirty="0"/>
            </a:br>
            <a:r>
              <a:rPr lang="en-US" dirty="0"/>
              <a:t>// This is a single-line comment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 This is also a single-line comment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/*</a:t>
            </a:r>
            <a:br>
              <a:rPr lang="en-US" dirty="0"/>
            </a:br>
            <a:r>
              <a:rPr lang="en-US" dirty="0"/>
              <a:t>This is a multiple-lines comment block</a:t>
            </a:r>
            <a:br>
              <a:rPr lang="en-US" dirty="0"/>
            </a:br>
            <a:r>
              <a:rPr lang="en-US" dirty="0"/>
              <a:t>that spans over multiple</a:t>
            </a:r>
            <a:br>
              <a:rPr lang="en-US" dirty="0"/>
            </a:br>
            <a:r>
              <a:rPr lang="en-US" dirty="0"/>
              <a:t>lines</a:t>
            </a:r>
            <a:br>
              <a:rPr lang="en-US" dirty="0"/>
            </a:br>
            <a:r>
              <a:rPr lang="en-US" dirty="0" smtClean="0"/>
              <a:t>*/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&lt;/body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81000" y="4191000"/>
            <a:ext cx="8458200" cy="122237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PHP: </a:t>
            </a:r>
            <a:r>
              <a:rPr lang="en-US" sz="3200" b="1" dirty="0" err="1" smtClean="0"/>
              <a:t>VaRIaBLE</a:t>
            </a:r>
            <a:r>
              <a:rPr lang="en-US" sz="3200" b="1" dirty="0" smtClean="0"/>
              <a:t>, data types, operators, conditions and iteration</a:t>
            </a:r>
            <a:endParaRPr lang="en-US" sz="3200" b="1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5907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en-US" dirty="0" smtClean="0"/>
              <a:t>In PHP, a variable starts with the $ sign and followed by the name of the variable;</a:t>
            </a:r>
            <a:endParaRPr lang="en-US" dirty="0" smtClean="0"/>
          </a:p>
          <a:p>
            <a:r>
              <a:rPr lang="en-US" dirty="0" smtClean="0"/>
              <a:t>It can </a:t>
            </a:r>
            <a:r>
              <a:rPr lang="en-US" dirty="0"/>
              <a:t>have a short </a:t>
            </a:r>
            <a:r>
              <a:rPr lang="en-US" dirty="0" smtClean="0"/>
              <a:t>name or </a:t>
            </a:r>
            <a:r>
              <a:rPr lang="en-US" dirty="0"/>
              <a:t>a more </a:t>
            </a:r>
            <a:r>
              <a:rPr lang="en-US" dirty="0" smtClean="0"/>
              <a:t>descriptive</a:t>
            </a:r>
            <a:endParaRPr lang="en-US" dirty="0"/>
          </a:p>
          <a:p>
            <a:r>
              <a:rPr lang="en-US" dirty="0"/>
              <a:t>Rules for PHP variables: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variable name must start with a letter or the underscore character</a:t>
            </a:r>
            <a:endParaRPr lang="en-US" dirty="0"/>
          </a:p>
          <a:p>
            <a:pPr lvl="1"/>
            <a:r>
              <a:rPr lang="en-US" dirty="0"/>
              <a:t>A variable name cannot start with a number</a:t>
            </a:r>
            <a:endParaRPr lang="en-US" dirty="0"/>
          </a:p>
          <a:p>
            <a:pPr lvl="1"/>
            <a:r>
              <a:rPr lang="en-US" dirty="0"/>
              <a:t>A variable name can only contain alpha-numeric characters and underscores (A-z, 0-9, and _ )</a:t>
            </a:r>
            <a:endParaRPr lang="en-US" dirty="0"/>
          </a:p>
          <a:p>
            <a:pPr lvl="1"/>
            <a:r>
              <a:rPr lang="en-US" dirty="0"/>
              <a:t>Variable names are case-sensitive ($age and $AGE are two different </a:t>
            </a:r>
            <a:r>
              <a:rPr lang="en-US" dirty="0" smtClean="0"/>
              <a:t>variables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457200" y="3962400"/>
            <a:ext cx="8229600" cy="2362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 marL="342900" lvl="0" indent="-342900">
              <a:spcBef>
                <a:spcPct val="20000"/>
              </a:spcBef>
            </a:pPr>
            <a:br>
              <a:rPr lang="en-US" dirty="0" smtClean="0"/>
            </a:br>
            <a:r>
              <a:rPr lang="en-US" dirty="0" smtClean="0"/>
              <a:t>$string </a:t>
            </a:r>
            <a:r>
              <a:rPr lang="en-US" dirty="0"/>
              <a:t>= "Hello world!";</a:t>
            </a:r>
            <a:br>
              <a:rPr lang="en-US" dirty="0" smtClean="0"/>
            </a:br>
            <a:r>
              <a:rPr lang="en-US" dirty="0"/>
              <a:t>$x = 5;</a:t>
            </a:r>
            <a:br>
              <a:rPr lang="en-US" dirty="0" smtClean="0"/>
            </a:br>
            <a:r>
              <a:rPr lang="en-US" dirty="0"/>
              <a:t>$y = 10.5</a:t>
            </a:r>
            <a:r>
              <a:rPr lang="en-US" dirty="0" smtClean="0"/>
              <a:t>;</a:t>
            </a:r>
            <a:endParaRPr lang="en-US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	echo " &lt;h2&gt;$string&lt;/h2&gt; ";                    //Outputs: Hello World!</a:t>
            </a:r>
            <a:endParaRPr lang="en-US" dirty="0" smtClean="0"/>
          </a:p>
          <a:p>
            <a:pPr marL="342900" lvl="0" indent="-342900">
              <a:spcBef>
                <a:spcPct val="20000"/>
              </a:spcBef>
            </a:pPr>
            <a:r>
              <a:rPr lang="es-ES" dirty="0" smtClean="0"/>
              <a:t>	echo </a:t>
            </a:r>
            <a:r>
              <a:rPr lang="en-US" dirty="0" smtClean="0"/>
              <a:t>" </a:t>
            </a:r>
            <a:r>
              <a:rPr lang="es-ES" dirty="0" smtClean="0"/>
              <a:t>x </a:t>
            </a:r>
            <a:r>
              <a:rPr lang="es-ES" dirty="0"/>
              <a:t>+ </a:t>
            </a:r>
            <a:r>
              <a:rPr lang="es-ES" dirty="0" smtClean="0"/>
              <a:t>y</a:t>
            </a:r>
            <a:r>
              <a:rPr lang="en-US" dirty="0" smtClean="0"/>
              <a:t> = ".$x+$y</a:t>
            </a:r>
            <a:r>
              <a:rPr lang="es-ES" dirty="0" smtClean="0"/>
              <a:t>;                            //Outputs: </a:t>
            </a:r>
            <a:r>
              <a:rPr lang="es-ES" dirty="0" err="1" smtClean="0"/>
              <a:t>x+y</a:t>
            </a:r>
            <a:r>
              <a:rPr lang="es-ES" dirty="0" smtClean="0"/>
              <a:t>=15.5</a:t>
            </a:r>
            <a:endParaRPr lang="es-ES" dirty="0" smtClean="0"/>
          </a:p>
          <a:p>
            <a:pPr marL="342900" lvl="0" indent="-342900">
              <a:spcBef>
                <a:spcPct val="20000"/>
              </a:spcBef>
            </a:pPr>
            <a:endParaRPr lang="es-ES" dirty="0" smtClean="0"/>
          </a:p>
          <a:p>
            <a:pPr marL="342900" lvl="0" indent="-342900">
              <a:spcBef>
                <a:spcPct val="20000"/>
              </a:spcBef>
            </a:pPr>
            <a:r>
              <a:rPr lang="es-ES" dirty="0" smtClean="0"/>
              <a:t>?&gt; </a:t>
            </a:r>
            <a:br>
              <a:rPr lang="en-US" dirty="0" smtClean="0"/>
            </a:b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Single </a:t>
            </a:r>
            <a:r>
              <a:rPr lang="en-US" b="1" dirty="0" err="1" smtClean="0"/>
              <a:t>vs</a:t>
            </a:r>
            <a:r>
              <a:rPr lang="en-US" b="1" dirty="0" smtClean="0"/>
              <a:t> Double Quotes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 smtClean="0"/>
              <a:t>' ' (Single </a:t>
            </a:r>
            <a:r>
              <a:rPr lang="en-US" dirty="0"/>
              <a:t>Q</a:t>
            </a:r>
            <a:r>
              <a:rPr lang="en-US" dirty="0" smtClean="0"/>
              <a:t>uotes) </a:t>
            </a:r>
            <a:endParaRPr lang="en-US" dirty="0" smtClean="0"/>
          </a:p>
          <a:p>
            <a:pPr lvl="1"/>
            <a:r>
              <a:rPr lang="en-US" dirty="0" smtClean="0"/>
              <a:t> Content inside single quotes is evaluated literally. 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$string = 'Single Quotes'; </a:t>
            </a:r>
            <a:endParaRPr lang="en-US" dirty="0" smtClean="0"/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echo '$string';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" " (double quotes) – Variables inside double quotes are evaluated for their values.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$string= " Single Quotes ";</a:t>
            </a:r>
            <a:endParaRPr lang="en-US" dirty="0" smtClean="0"/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smtClean="0"/>
              <a:t>echo " $string ";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It is a loosely type language.</a:t>
            </a:r>
            <a:endParaRPr lang="en-US" dirty="0" smtClean="0"/>
          </a:p>
          <a:p>
            <a:r>
              <a:rPr lang="en-US" dirty="0" smtClean="0"/>
              <a:t>PHP supports 7 data types:</a:t>
            </a:r>
            <a:endParaRPr lang="en-US" dirty="0" smtClean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String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Integer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Float (floating point numbers - also called double)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Boolean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Array</a:t>
            </a:r>
            <a:r>
              <a:rPr lang="en-PH" altLang="en-US" dirty="0"/>
              <a:t> [] 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Object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NULL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Operators are used to perform operations on variables and values.</a:t>
            </a:r>
            <a:endParaRPr lang="en-US" dirty="0" smtClean="0"/>
          </a:p>
          <a:p>
            <a:r>
              <a:rPr lang="en-US" dirty="0" smtClean="0"/>
              <a:t>PHP divides the operators in the following groups:</a:t>
            </a:r>
            <a:endParaRPr lang="en-US" dirty="0" smtClean="0"/>
          </a:p>
          <a:p>
            <a:pPr lvl="1"/>
            <a:r>
              <a:rPr lang="en-US" dirty="0" smtClean="0"/>
              <a:t>Arithmetic</a:t>
            </a:r>
            <a:endParaRPr lang="en-US" dirty="0" smtClean="0"/>
          </a:p>
          <a:p>
            <a:pPr lvl="1"/>
            <a:r>
              <a:rPr lang="en-US" dirty="0" smtClean="0"/>
              <a:t>Relational</a:t>
            </a:r>
            <a:endParaRPr lang="en-US" dirty="0" smtClean="0"/>
          </a:p>
          <a:p>
            <a:pPr lvl="1"/>
            <a:r>
              <a:rPr lang="en-US" dirty="0" smtClean="0"/>
              <a:t>Logical</a:t>
            </a:r>
            <a:endParaRPr lang="en-US" dirty="0" smtClean="0"/>
          </a:p>
          <a:p>
            <a:pPr lvl="1"/>
            <a:r>
              <a:rPr lang="en-US" dirty="0" smtClean="0"/>
              <a:t>String </a:t>
            </a:r>
            <a:endParaRPr lang="en-US" dirty="0" smtClean="0"/>
          </a:p>
          <a:p>
            <a:pPr lvl="1"/>
            <a:r>
              <a:rPr lang="en-US" dirty="0" smtClean="0"/>
              <a:t>Unary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/>
          <p:nvPr/>
        </p:nvGraphicFramePr>
        <p:xfrm>
          <a:off x="533400" y="2362835"/>
          <a:ext cx="8153400" cy="3138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$x=5; $y=3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 marL="94053" marR="94053"/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Addition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$x + $y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94053" marR="94053"/>
                </a:tc>
              </a:tr>
              <a:tr h="31406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Subtraction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$x - $y</a:t>
                      </a:r>
                      <a:endParaRPr lang="en-US" dirty="0" smtClean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2</a:t>
                      </a:r>
                      <a:endParaRPr lang="en-US" dirty="0" smtClean="0"/>
                    </a:p>
                  </a:txBody>
                  <a:tcPr marL="94053" marR="94053"/>
                </a:tc>
              </a:tr>
              <a:tr h="31406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Multiplication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$x * $y</a:t>
                      </a:r>
                      <a:endParaRPr lang="en-US" dirty="0" smtClean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15</a:t>
                      </a:r>
                      <a:endParaRPr lang="en-US" dirty="0" smtClean="0"/>
                    </a:p>
                  </a:txBody>
                  <a:tcPr marL="94053" marR="94053"/>
                </a:tc>
              </a:tr>
              <a:tr h="31406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Division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$x / $y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(int) (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$x/$y)</a:t>
                      </a:r>
                      <a:endParaRPr lang="en-US" dirty="0" smtClean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1.67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</a:t>
                      </a:r>
                      <a:endParaRPr lang="en-US" dirty="0" smtClean="0"/>
                    </a:p>
                  </a:txBody>
                  <a:tcPr marL="94053" marR="94053"/>
                </a:tc>
              </a:tr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Modulo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$x % $y</a:t>
                      </a:r>
                      <a:endParaRPr lang="en-US" dirty="0" smtClean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2</a:t>
                      </a:r>
                      <a:endParaRPr lang="en-US" dirty="0" smtClean="0"/>
                    </a:p>
                  </a:txBody>
                  <a:tcPr marL="94053" marR="94053"/>
                </a:tc>
              </a:tr>
              <a:tr h="39593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Exponentiation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$x **$y</a:t>
                      </a:r>
                      <a:endParaRPr lang="en-US" dirty="0" smtClean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125</a:t>
                      </a:r>
                      <a:endParaRPr lang="en-US" dirty="0" smtClean="0"/>
                    </a:p>
                  </a:txBody>
                  <a:tcPr marL="94053" marR="9405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/>
          <p:nvPr/>
        </p:nvGraphicFramePr>
        <p:xfrm>
          <a:off x="533400" y="2362200"/>
          <a:ext cx="8153400" cy="3139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395938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$x=5; $y=3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 marL="94053" marR="94053"/>
                </a:tc>
              </a:tr>
              <a:tr h="31406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Equality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$x ==$y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marL="94053" marR="94053"/>
                </a:tc>
              </a:tr>
              <a:tr h="31406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!=, &lt;&gt;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Inequality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$x !=$y</a:t>
                      </a:r>
                      <a:endParaRPr lang="en-US" dirty="0" smtClean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true</a:t>
                      </a:r>
                      <a:endParaRPr lang="en-US" dirty="0" smtClean="0"/>
                    </a:p>
                  </a:txBody>
                  <a:tcPr marL="94053" marR="94053"/>
                </a:tc>
              </a:tr>
              <a:tr h="31406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$x &gt; $y</a:t>
                      </a:r>
                      <a:endParaRPr lang="en-US" dirty="0" smtClean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true</a:t>
                      </a:r>
                      <a:endParaRPr lang="en-US" dirty="0" smtClean="0"/>
                    </a:p>
                  </a:txBody>
                  <a:tcPr marL="94053" marR="94053"/>
                </a:tc>
              </a:tr>
              <a:tr h="31406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$x &lt; $y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false</a:t>
                      </a:r>
                      <a:endParaRPr lang="en-US" dirty="0" smtClean="0"/>
                    </a:p>
                  </a:txBody>
                  <a:tcPr marL="94053" marR="94053"/>
                </a:tc>
              </a:tr>
              <a:tr h="31406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Greater than or Equal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$x &gt;= $y</a:t>
                      </a:r>
                      <a:endParaRPr lang="en-US" dirty="0" smtClean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true</a:t>
                      </a:r>
                      <a:endParaRPr lang="en-US" dirty="0" smtClean="0"/>
                    </a:p>
                  </a:txBody>
                  <a:tcPr marL="94053" marR="94053"/>
                </a:tc>
              </a:tr>
              <a:tr h="39593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Less than or equal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$x &lt;=$y</a:t>
                      </a:r>
                      <a:endParaRPr lang="en-US" dirty="0" smtClean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false</a:t>
                      </a:r>
                      <a:endParaRPr lang="en-US" dirty="0" smtClean="0"/>
                    </a:p>
                  </a:txBody>
                  <a:tcPr marL="94053" marR="9405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/>
          <p:nvPr/>
        </p:nvGraphicFramePr>
        <p:xfrm>
          <a:off x="533400" y="2362200"/>
          <a:ext cx="8153400" cy="2316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350"/>
                <a:gridCol w="2038350"/>
                <a:gridCol w="2038350"/>
                <a:gridCol w="2038350"/>
              </a:tblGrid>
              <a:tr h="395938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 marL="94053" marR="94053"/>
                </a:tc>
              </a:tr>
              <a:tr h="31406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&amp;&amp;/and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$x &amp;&amp;$y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 if both $x and $y are true</a:t>
                      </a:r>
                      <a:endParaRPr lang="en-US" dirty="0"/>
                    </a:p>
                  </a:txBody>
                  <a:tcPr marL="94053" marR="94053"/>
                </a:tc>
              </a:tr>
              <a:tr h="31406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||/or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Or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$x ||$y</a:t>
                      </a:r>
                      <a:endParaRPr lang="en-US" dirty="0" smtClean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 if $x or $y are true</a:t>
                      </a:r>
                      <a:endParaRPr lang="en-US" dirty="0" smtClean="0"/>
                    </a:p>
                  </a:txBody>
                  <a:tcPr marL="94053" marR="94053"/>
                </a:tc>
              </a:tr>
              <a:tr h="314065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!$x</a:t>
                      </a:r>
                      <a:endParaRPr lang="en-US" dirty="0" smtClean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True if $x is not true</a:t>
                      </a:r>
                      <a:endParaRPr lang="en-US" dirty="0" smtClean="0"/>
                    </a:p>
                  </a:txBody>
                  <a:tcPr marL="94053" marR="9405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/>
          <p:nvPr/>
        </p:nvGraphicFramePr>
        <p:xfrm>
          <a:off x="533400" y="2362200"/>
          <a:ext cx="8305800" cy="3504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/>
                <a:gridCol w="2768600"/>
                <a:gridCol w="2768600"/>
              </a:tblGrid>
              <a:tr h="395938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Sames</a:t>
                      </a:r>
                      <a:r>
                        <a:rPr lang="en-US" dirty="0" smtClean="0"/>
                        <a:t> as …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marL="94053" marR="94053"/>
                </a:tc>
              </a:tr>
              <a:tr h="31406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$x </a:t>
                      </a:r>
                      <a:r>
                        <a:rPr lang="en-US" dirty="0"/>
                        <a:t>= </a:t>
                      </a:r>
                      <a:r>
                        <a:rPr lang="en-US" dirty="0" smtClean="0"/>
                        <a:t>$y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x = y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The left operand gets set to the value of the expression on the right</a:t>
                      </a:r>
                      <a:endParaRPr lang="en-US"/>
                    </a:p>
                  </a:txBody>
                  <a:tcPr marL="76200" marR="76200" marT="76200" marB="76200"/>
                </a:tc>
              </a:tr>
              <a:tr h="31406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$x </a:t>
                      </a:r>
                      <a:r>
                        <a:rPr lang="en-US" dirty="0"/>
                        <a:t>+= </a:t>
                      </a:r>
                      <a:r>
                        <a:rPr lang="en-US" dirty="0" smtClean="0"/>
                        <a:t>$y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x = x + y</a:t>
                      </a:r>
                      <a:endParaRPr lang="en-US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Addition</a:t>
                      </a:r>
                      <a:endParaRPr lang="en-US"/>
                    </a:p>
                  </a:txBody>
                  <a:tcPr marL="76200" marR="76200" marT="76200" marB="76200"/>
                </a:tc>
              </a:tr>
              <a:tr h="31406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$x </a:t>
                      </a:r>
                      <a:r>
                        <a:rPr lang="en-US" dirty="0"/>
                        <a:t>-= </a:t>
                      </a:r>
                      <a:r>
                        <a:rPr lang="en-US" dirty="0" smtClean="0"/>
                        <a:t>$y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x = x - y</a:t>
                      </a:r>
                      <a:endParaRPr lang="en-US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Subtraction</a:t>
                      </a:r>
                      <a:endParaRPr lang="en-US"/>
                    </a:p>
                  </a:txBody>
                  <a:tcPr marL="76200" marR="76200" marT="76200" marB="76200"/>
                </a:tc>
              </a:tr>
              <a:tr h="31406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$x </a:t>
                      </a:r>
                      <a:r>
                        <a:rPr lang="en-US" dirty="0"/>
                        <a:t>*= </a:t>
                      </a:r>
                      <a:r>
                        <a:rPr lang="en-US" dirty="0" smtClean="0"/>
                        <a:t>$y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x = x * y</a:t>
                      </a:r>
                      <a:endParaRPr lang="en-US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Multiplication</a:t>
                      </a:r>
                      <a:endParaRPr lang="en-US"/>
                    </a:p>
                  </a:txBody>
                  <a:tcPr marL="76200" marR="76200" marT="76200" marB="76200"/>
                </a:tc>
              </a:tr>
              <a:tr h="31406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$x </a:t>
                      </a:r>
                      <a:r>
                        <a:rPr lang="en-US" dirty="0"/>
                        <a:t>/= </a:t>
                      </a:r>
                      <a:r>
                        <a:rPr lang="en-US" dirty="0" smtClean="0"/>
                        <a:t>$y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x = x / y</a:t>
                      </a:r>
                      <a:endParaRPr lang="en-US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Division</a:t>
                      </a:r>
                      <a:endParaRPr lang="en-US"/>
                    </a:p>
                  </a:txBody>
                  <a:tcPr marL="76200" marR="76200" marT="76200" marB="76200"/>
                </a:tc>
              </a:tr>
              <a:tr h="31406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$x </a:t>
                      </a:r>
                      <a:r>
                        <a:rPr lang="en-US" dirty="0"/>
                        <a:t>%= </a:t>
                      </a:r>
                      <a:r>
                        <a:rPr lang="en-US" dirty="0" smtClean="0"/>
                        <a:t>$y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x = x % y</a:t>
                      </a:r>
                      <a:endParaRPr lang="en-US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Modulus</a:t>
                      </a:r>
                      <a:endParaRPr lang="en-US" dirty="0"/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Understand how to install and configure XAMPP </a:t>
            </a:r>
            <a:endParaRPr lang="en-US"/>
          </a:p>
          <a:p>
            <a:r>
              <a:rPr lang="en-US"/>
              <a:t>Understand the use of variables, and data types. </a:t>
            </a:r>
            <a:endParaRPr lang="en-US"/>
          </a:p>
          <a:p>
            <a:r>
              <a:rPr lang="en-US"/>
              <a:t>Understand best practices in building mathematical expressions in PHP programs</a:t>
            </a:r>
            <a:endParaRPr lang="en-US"/>
          </a:p>
          <a:p>
            <a:r>
              <a:rPr lang="en-US"/>
              <a:t>Understand/Demonstrate conditional and looping statements</a:t>
            </a:r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754563"/>
          </a:xfrm>
        </p:spPr>
        <p:txBody>
          <a:bodyPr/>
          <a:lstStyle/>
          <a:p>
            <a:r>
              <a:rPr lang="en-US" dirty="0" smtClean="0"/>
              <a:t>String Operators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Unary Operators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/>
          <p:nvPr/>
        </p:nvGraphicFramePr>
        <p:xfrm>
          <a:off x="1143000" y="1828800"/>
          <a:ext cx="6522720" cy="1798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680"/>
                <a:gridCol w="1630680"/>
                <a:gridCol w="1630680"/>
                <a:gridCol w="1630680"/>
              </a:tblGrid>
              <a:tr h="395938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/>
                        <a:t>Name</a:t>
                      </a:r>
                      <a:endParaRPr lang="en-US" dirty="0" smtClean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 marL="94053" marR="94053"/>
                </a:tc>
              </a:tr>
              <a:tr h="31406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.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Concatenation</a:t>
                      </a:r>
                      <a:endParaRPr lang="en-US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$x </a:t>
                      </a:r>
                      <a:r>
                        <a:rPr lang="en-US" dirty="0"/>
                        <a:t>. </a:t>
                      </a:r>
                      <a:r>
                        <a:rPr lang="en-US" dirty="0" smtClean="0"/>
                        <a:t>$y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Concatenation of </a:t>
                      </a:r>
                      <a:r>
                        <a:rPr lang="en-US" dirty="0" smtClean="0"/>
                        <a:t>$x </a:t>
                      </a:r>
                      <a:r>
                        <a:rPr lang="en-US" dirty="0"/>
                        <a:t>and </a:t>
                      </a:r>
                      <a:r>
                        <a:rPr lang="en-US" dirty="0" smtClean="0"/>
                        <a:t>$y</a:t>
                      </a:r>
                      <a:endParaRPr lang="en-US" dirty="0"/>
                    </a:p>
                  </a:txBody>
                  <a:tcPr marL="76200" marR="76200" marT="76200" marB="76200"/>
                </a:tc>
              </a:tr>
              <a:tr h="314065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.=</a:t>
                      </a:r>
                      <a:endParaRPr lang="en-US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Concatenation assignment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$x.= $y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Appends </a:t>
                      </a:r>
                      <a:r>
                        <a:rPr lang="en-US" dirty="0" smtClean="0"/>
                        <a:t>$str2 </a:t>
                      </a:r>
                      <a:r>
                        <a:rPr lang="en-US" dirty="0"/>
                        <a:t>to </a:t>
                      </a:r>
                      <a:r>
                        <a:rPr lang="en-US" dirty="0" smtClean="0"/>
                        <a:t>$str1</a:t>
                      </a:r>
                      <a:endParaRPr lang="en-US" dirty="0"/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/>
          <p:nvPr/>
        </p:nvGraphicFramePr>
        <p:xfrm>
          <a:off x="1143000" y="4572000"/>
          <a:ext cx="6522720" cy="1249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680"/>
                <a:gridCol w="1630680"/>
                <a:gridCol w="1630680"/>
                <a:gridCol w="1630680"/>
              </a:tblGrid>
              <a:tr h="395938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 marL="94053" marR="94053"/>
                </a:tc>
              </a:tr>
              <a:tr h="31406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Increment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$x++;  ++$x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/>
                    </a:p>
                  </a:txBody>
                  <a:tcPr marL="76200" marR="76200" marT="76200" marB="76200"/>
                </a:tc>
              </a:tr>
              <a:tr h="31406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Decrement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/>
                        <a:t>$x--;  </a:t>
                      </a:r>
                      <a:r>
                        <a:rPr lang="en-US" baseline="0" dirty="0" smtClean="0"/>
                        <a:t> --$x</a:t>
                      </a:r>
                      <a:endParaRPr lang="en-US" dirty="0"/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/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Structures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dirty="0"/>
              <a:t>In PHP we have the following conditional statements:</a:t>
            </a:r>
            <a:endParaRPr lang="en-US" dirty="0"/>
          </a:p>
          <a:p>
            <a:pPr lvl="1"/>
            <a:r>
              <a:rPr lang="en-US" b="1" dirty="0"/>
              <a:t>if statement</a:t>
            </a:r>
            <a:r>
              <a:rPr lang="en-US" dirty="0"/>
              <a:t> - executes some code only if a specified condition is true</a:t>
            </a:r>
            <a:endParaRPr lang="en-US" dirty="0"/>
          </a:p>
          <a:p>
            <a:pPr lvl="1"/>
            <a:r>
              <a:rPr lang="en-US" b="1" dirty="0"/>
              <a:t>if...else statement</a:t>
            </a:r>
            <a:r>
              <a:rPr lang="en-US" dirty="0"/>
              <a:t> - executes some code if a condition is true and another code if the condition is false</a:t>
            </a:r>
            <a:endParaRPr lang="en-US" dirty="0"/>
          </a:p>
          <a:p>
            <a:pPr lvl="1"/>
            <a:r>
              <a:rPr lang="en-US" b="1" dirty="0"/>
              <a:t>if...</a:t>
            </a:r>
            <a:r>
              <a:rPr lang="en-US" b="1" dirty="0" err="1"/>
              <a:t>elseif</a:t>
            </a:r>
            <a:r>
              <a:rPr lang="en-US" b="1" dirty="0"/>
              <a:t>....else statement</a:t>
            </a:r>
            <a:r>
              <a:rPr lang="en-US" dirty="0"/>
              <a:t> - specifies a new condition to test, if the first condition is false</a:t>
            </a:r>
            <a:endParaRPr lang="en-US" dirty="0"/>
          </a:p>
          <a:p>
            <a:pPr lvl="1"/>
            <a:r>
              <a:rPr lang="en-US" b="1" dirty="0"/>
              <a:t>switch statement</a:t>
            </a:r>
            <a:r>
              <a:rPr lang="en-US" dirty="0"/>
              <a:t> - selects one of many blocks of code to be executed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382000" cy="2514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1600" dirty="0"/>
              <a:t>&lt;?</a:t>
            </a:r>
            <a:r>
              <a:rPr lang="en-US" sz="1600" dirty="0" err="1"/>
              <a:t>php</a:t>
            </a:r>
            <a:endParaRPr lang="en-US" sz="1600" dirty="0"/>
          </a:p>
          <a:p>
            <a:pPr fontAlgn="base">
              <a:buNone/>
            </a:pPr>
            <a:r>
              <a:rPr lang="en-US" sz="1600" dirty="0" smtClean="0"/>
              <a:t>$d1 = new </a:t>
            </a:r>
            <a:r>
              <a:rPr lang="en-US" sz="1600" dirty="0" err="1" smtClean="0"/>
              <a:t>DateTime</a:t>
            </a:r>
            <a:r>
              <a:rPr lang="en-US" sz="1600" dirty="0" smtClean="0"/>
              <a:t>("2013-12-09");</a:t>
            </a:r>
            <a:endParaRPr lang="en-US" sz="1600" dirty="0" smtClean="0"/>
          </a:p>
          <a:p>
            <a:pPr fontAlgn="base">
              <a:buNone/>
            </a:pPr>
            <a:r>
              <a:rPr lang="en-US" sz="1600" dirty="0" smtClean="0"/>
              <a:t>$d2 = new </a:t>
            </a:r>
            <a:r>
              <a:rPr lang="en-US" sz="1600" dirty="0" err="1" smtClean="0"/>
              <a:t>DateTime</a:t>
            </a:r>
            <a:r>
              <a:rPr lang="en-US" sz="1600" dirty="0" smtClean="0"/>
              <a:t>("2014-03-17");</a:t>
            </a:r>
            <a:endParaRPr lang="en-US" sz="1600" dirty="0" smtClean="0"/>
          </a:p>
          <a:p>
            <a:pPr fontAlgn="base">
              <a:buNone/>
            </a:pPr>
            <a:r>
              <a:rPr lang="en-US" sz="1600" dirty="0" smtClean="0"/>
              <a:t>$difference=$d1-&gt;diff($d2)-&gt;days;</a:t>
            </a:r>
            <a:endParaRPr lang="en-US" sz="1600" dirty="0" smtClean="0"/>
          </a:p>
          <a:p>
            <a:pPr fontAlgn="base">
              <a:buNone/>
            </a:pPr>
            <a:r>
              <a:rPr lang="en-US" sz="1600" dirty="0" smtClean="0"/>
              <a:t>if ($difference&lt;100){</a:t>
            </a:r>
            <a:endParaRPr lang="en-US" sz="1600" dirty="0" smtClean="0"/>
          </a:p>
          <a:p>
            <a:pPr fontAlgn="base">
              <a:buNone/>
            </a:pPr>
            <a:r>
              <a:rPr lang="en-US" sz="1600" dirty="0" smtClean="0"/>
              <a:t>echo 100-$difference." left before 100 days";}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?&gt;</a:t>
            </a:r>
            <a:endParaRPr lang="en-US" sz="1600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457200" y="1371600"/>
            <a:ext cx="8382000" cy="220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(expression) {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code to execute if the expression evaluates to true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</a:t>
            </a:r>
            <a:r>
              <a:rPr lang="en-US" b="1" dirty="0" smtClean="0"/>
              <a:t>f..else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382000" cy="2209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&lt;?</a:t>
            </a:r>
            <a:r>
              <a:rPr lang="en-US" dirty="0" err="1" smtClean="0"/>
              <a:t>php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$mood = "sad</a:t>
            </a:r>
            <a:r>
              <a:rPr lang="en-US" dirty="0" smtClean="0"/>
              <a:t>";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if ($mood == "happy") {</a:t>
            </a:r>
            <a:endParaRPr lang="en-US" dirty="0"/>
          </a:p>
          <a:p>
            <a:pPr>
              <a:buNone/>
            </a:pPr>
            <a:r>
              <a:rPr lang="en-US" dirty="0" smtClean="0"/>
              <a:t>echo </a:t>
            </a:r>
            <a:r>
              <a:rPr lang="en-US" dirty="0"/>
              <a:t>" </a:t>
            </a:r>
            <a:r>
              <a:rPr lang="en-US" dirty="0" err="1"/>
              <a:t>Yehey</a:t>
            </a:r>
            <a:r>
              <a:rPr lang="en-US" dirty="0"/>
              <a:t>, Masaya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 smtClean="0"/>
              <a:t>nasa</a:t>
            </a:r>
            <a:r>
              <a:rPr lang="en-US" dirty="0" smtClean="0"/>
              <a:t> </a:t>
            </a:r>
            <a:r>
              <a:rPr lang="en-US" dirty="0"/>
              <a:t>mood </a:t>
            </a:r>
            <a:r>
              <a:rPr lang="en-US" dirty="0" err="1"/>
              <a:t>ako</a:t>
            </a:r>
            <a:r>
              <a:rPr lang="en-US" dirty="0"/>
              <a:t>";</a:t>
            </a:r>
            <a:endParaRPr lang="en-US" dirty="0"/>
          </a:p>
          <a:p>
            <a:pPr>
              <a:buNone/>
            </a:pPr>
            <a:r>
              <a:rPr lang="en-US" dirty="0" smtClean="0"/>
              <a:t>}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else </a:t>
            </a: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it-IT" dirty="0" smtClean="0"/>
              <a:t>echo </a:t>
            </a:r>
            <a:r>
              <a:rPr lang="it-IT" dirty="0"/>
              <a:t>"Di Masaya kaya malungkot</a:t>
            </a:r>
            <a:r>
              <a:rPr lang="it-IT" dirty="0" smtClean="0"/>
              <a:t>";</a:t>
            </a:r>
            <a:endParaRPr lang="it-IT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457200" y="1371600"/>
            <a:ext cx="8382000" cy="220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lang="en-US" dirty="0"/>
              <a:t>if (expression) {</a:t>
            </a:r>
            <a:endParaRPr lang="en-US" dirty="0"/>
          </a:p>
          <a:p>
            <a:pPr lvl="1"/>
            <a:r>
              <a:rPr lang="en-US" dirty="0"/>
              <a:t>// code to execute if the expression evaluates to true</a:t>
            </a:r>
            <a:endParaRPr lang="en-US" dirty="0"/>
          </a:p>
          <a:p>
            <a:pPr lvl="1"/>
            <a:r>
              <a:rPr lang="en-US" dirty="0"/>
              <a:t>} else {</a:t>
            </a:r>
            <a:endParaRPr lang="en-US" dirty="0"/>
          </a:p>
          <a:p>
            <a:pPr lvl="1"/>
            <a:r>
              <a:rPr lang="en-US" dirty="0"/>
              <a:t>// code to execute in all other cases</a:t>
            </a:r>
            <a:endParaRPr lang="en-US" dirty="0"/>
          </a:p>
          <a:p>
            <a:pPr lvl="1"/>
            <a:r>
              <a:rPr lang="en-US" dirty="0"/>
              <a:t>}</a:t>
            </a:r>
            <a:endParaRPr kumimoji="0" lang="en-US" sz="6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</a:t>
            </a:r>
            <a:r>
              <a:rPr lang="en-US" b="1" dirty="0" smtClean="0"/>
              <a:t>f..</a:t>
            </a:r>
            <a:r>
              <a:rPr lang="en-US" b="1" dirty="0" err="1" smtClean="0"/>
              <a:t>elseif</a:t>
            </a:r>
            <a:r>
              <a:rPr lang="en-US" b="1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382000" cy="2209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>
              <a:buNone/>
            </a:pPr>
            <a:r>
              <a:rPr lang="en-US" dirty="0" smtClean="0"/>
              <a:t>$mood </a:t>
            </a:r>
            <a:r>
              <a:rPr lang="en-US" dirty="0"/>
              <a:t>= "sad";</a:t>
            </a:r>
            <a:endParaRPr lang="en-US" dirty="0"/>
          </a:p>
          <a:p>
            <a:pPr>
              <a:buNone/>
            </a:pPr>
            <a:r>
              <a:rPr lang="en-US" dirty="0" smtClean="0"/>
              <a:t>if </a:t>
            </a:r>
            <a:r>
              <a:rPr lang="en-US" dirty="0"/>
              <a:t>($mood == "happy") {</a:t>
            </a:r>
            <a:endParaRPr lang="en-US" dirty="0"/>
          </a:p>
          <a:p>
            <a:pPr>
              <a:buNone/>
            </a:pPr>
            <a:r>
              <a:rPr lang="en-US" dirty="0" smtClean="0"/>
              <a:t>echo </a:t>
            </a:r>
            <a:r>
              <a:rPr lang="en-US" dirty="0"/>
              <a:t>"</a:t>
            </a:r>
            <a:r>
              <a:rPr lang="en-US" dirty="0" err="1"/>
              <a:t>Yehey</a:t>
            </a:r>
            <a:r>
              <a:rPr lang="en-US" dirty="0"/>
              <a:t>, Masaya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 smtClean="0"/>
              <a:t>nasa</a:t>
            </a:r>
            <a:r>
              <a:rPr lang="en-US" dirty="0" smtClean="0"/>
              <a:t> </a:t>
            </a:r>
            <a:r>
              <a:rPr lang="en-US" dirty="0"/>
              <a:t>mood </a:t>
            </a:r>
            <a:r>
              <a:rPr lang="en-US" dirty="0" err="1"/>
              <a:t>ako</a:t>
            </a:r>
            <a:r>
              <a:rPr lang="en-US" dirty="0"/>
              <a:t>";</a:t>
            </a:r>
            <a:endParaRPr lang="en-US" dirty="0"/>
          </a:p>
          <a:p>
            <a:pPr>
              <a:buNone/>
            </a:pPr>
            <a:r>
              <a:rPr lang="en-US" dirty="0" smtClean="0"/>
              <a:t>} </a:t>
            </a:r>
            <a:r>
              <a:rPr lang="en-US" dirty="0" err="1"/>
              <a:t>elseif</a:t>
            </a:r>
            <a:r>
              <a:rPr lang="en-US" dirty="0"/>
              <a:t> ($mood == "sad") {</a:t>
            </a:r>
            <a:endParaRPr lang="en-US" dirty="0"/>
          </a:p>
          <a:p>
            <a:pPr>
              <a:buNone/>
            </a:pPr>
            <a:r>
              <a:rPr lang="it-IT" dirty="0" smtClean="0"/>
              <a:t>echo </a:t>
            </a:r>
            <a:r>
              <a:rPr lang="it-IT" dirty="0"/>
              <a:t>"Di Masaya kaya malungkot”;</a:t>
            </a:r>
            <a:endParaRPr lang="it-IT" dirty="0"/>
          </a:p>
          <a:p>
            <a:pPr>
              <a:buNone/>
            </a:pPr>
            <a:r>
              <a:rPr lang="en-US" dirty="0" smtClean="0"/>
              <a:t>} </a:t>
            </a:r>
            <a:r>
              <a:rPr lang="en-US" dirty="0"/>
              <a:t>else {</a:t>
            </a:r>
            <a:endParaRPr lang="en-US" dirty="0"/>
          </a:p>
          <a:p>
            <a:pPr>
              <a:buNone/>
            </a:pPr>
            <a:r>
              <a:rPr lang="pt-BR" dirty="0" smtClean="0"/>
              <a:t> </a:t>
            </a:r>
            <a:r>
              <a:rPr lang="pt-BR" dirty="0"/>
              <a:t>echo "Masaya b o malungkot?";</a:t>
            </a:r>
            <a:endParaRPr lang="pt-BR"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}</a:t>
            </a:r>
            <a:endParaRPr lang="en-US" dirty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/>
              <a:t>?&gt;</a:t>
            </a:r>
            <a:endParaRPr 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457200" y="1371600"/>
            <a:ext cx="8382000" cy="220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lang="en-US" dirty="0"/>
              <a:t>if (expression) {</a:t>
            </a:r>
            <a:endParaRPr lang="en-US" dirty="0"/>
          </a:p>
          <a:p>
            <a:pPr lvl="1"/>
            <a:r>
              <a:rPr lang="en-US" dirty="0"/>
              <a:t>// code to execute if the expression evaluates to true</a:t>
            </a:r>
            <a:endParaRPr lang="en-US" dirty="0"/>
          </a:p>
          <a:p>
            <a:pPr lvl="1"/>
            <a:r>
              <a:rPr lang="en-US" dirty="0"/>
              <a:t>} else if (another expression) {</a:t>
            </a:r>
            <a:endParaRPr lang="en-US" dirty="0"/>
          </a:p>
          <a:p>
            <a:pPr lvl="1"/>
            <a:r>
              <a:rPr lang="en-US" dirty="0"/>
              <a:t>// code to execute if the previous expression failed</a:t>
            </a:r>
            <a:endParaRPr lang="en-US" dirty="0"/>
          </a:p>
          <a:p>
            <a:pPr lvl="1"/>
            <a:r>
              <a:rPr lang="en-US" dirty="0"/>
              <a:t>// and this one evaluates to true</a:t>
            </a:r>
            <a:endParaRPr lang="en-US" dirty="0"/>
          </a:p>
          <a:p>
            <a:pPr lvl="1"/>
            <a:r>
              <a:rPr lang="en-US" dirty="0"/>
              <a:t>} else {</a:t>
            </a:r>
            <a:endParaRPr lang="en-US" dirty="0"/>
          </a:p>
          <a:p>
            <a:pPr lvl="1"/>
            <a:r>
              <a:rPr lang="en-US" dirty="0"/>
              <a:t>// code to execute in all other cases</a:t>
            </a:r>
            <a:endParaRPr lang="en-US" dirty="0"/>
          </a:p>
          <a:p>
            <a:pPr lvl="1"/>
            <a:r>
              <a:rPr lang="en-US" dirty="0"/>
              <a:t>}</a:t>
            </a:r>
            <a:endParaRPr kumimoji="0" lang="en-US" sz="9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b="1" dirty="0" smtClean="0"/>
              <a:t>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382000" cy="2209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>
              <a:buNone/>
            </a:pPr>
            <a:r>
              <a:rPr lang="en-US" dirty="0" smtClean="0"/>
              <a:t>$mood </a:t>
            </a:r>
            <a:r>
              <a:rPr lang="en-US" dirty="0"/>
              <a:t>= "sad";</a:t>
            </a:r>
            <a:endParaRPr lang="en-US" dirty="0"/>
          </a:p>
          <a:p>
            <a:pPr>
              <a:buNone/>
            </a:pPr>
            <a:r>
              <a:rPr lang="en-US" dirty="0" smtClean="0"/>
              <a:t>switch </a:t>
            </a:r>
            <a:r>
              <a:rPr lang="en-US" dirty="0"/>
              <a:t>($mood) {</a:t>
            </a:r>
            <a:endParaRPr lang="en-US" dirty="0"/>
          </a:p>
          <a:p>
            <a:pPr>
              <a:buNone/>
            </a:pPr>
            <a:r>
              <a:rPr lang="en-US" dirty="0" smtClean="0"/>
              <a:t>case </a:t>
            </a:r>
            <a:r>
              <a:rPr lang="en-US" dirty="0"/>
              <a:t>"happy":</a:t>
            </a:r>
            <a:endParaRPr lang="en-US" dirty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/>
              <a:t>echo "</a:t>
            </a:r>
            <a:r>
              <a:rPr lang="en-US" dirty="0" err="1"/>
              <a:t>Yehey</a:t>
            </a:r>
            <a:r>
              <a:rPr lang="en-US" dirty="0"/>
              <a:t>, Masaya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nansa</a:t>
            </a:r>
            <a:r>
              <a:rPr lang="en-US" dirty="0"/>
              <a:t> mood </a:t>
            </a:r>
            <a:r>
              <a:rPr lang="en-US" dirty="0" err="1"/>
              <a:t>ako</a:t>
            </a:r>
            <a:r>
              <a:rPr lang="en-US" dirty="0"/>
              <a:t>";</a:t>
            </a:r>
            <a:endParaRPr lang="en-US" dirty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/>
              <a:t>break;</a:t>
            </a:r>
            <a:endParaRPr lang="en-US" dirty="0"/>
          </a:p>
          <a:p>
            <a:pPr>
              <a:buNone/>
            </a:pPr>
            <a:r>
              <a:rPr lang="en-US" dirty="0" smtClean="0"/>
              <a:t>case </a:t>
            </a:r>
            <a:r>
              <a:rPr lang="en-US" dirty="0"/>
              <a:t>"sad":</a:t>
            </a:r>
            <a:endParaRPr lang="en-US" dirty="0"/>
          </a:p>
          <a:p>
            <a:pPr>
              <a:buNone/>
            </a:pPr>
            <a:r>
              <a:rPr lang="it-IT" dirty="0" smtClean="0"/>
              <a:t>  </a:t>
            </a:r>
            <a:r>
              <a:rPr lang="it-IT" dirty="0"/>
              <a:t>echo " Di Masaya kaya malungkot”;</a:t>
            </a:r>
            <a:endParaRPr lang="it-IT" dirty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/>
              <a:t>break;</a:t>
            </a:r>
            <a:endParaRPr lang="en-US" dirty="0"/>
          </a:p>
          <a:p>
            <a:pPr>
              <a:buNone/>
            </a:pPr>
            <a:r>
              <a:rPr lang="en-US" dirty="0" smtClean="0"/>
              <a:t>default</a:t>
            </a:r>
            <a:r>
              <a:rPr lang="en-US" dirty="0"/>
              <a:t>:</a:t>
            </a:r>
            <a:endParaRPr lang="en-US" dirty="0"/>
          </a:p>
          <a:p>
            <a:pPr>
              <a:buNone/>
            </a:pPr>
            <a:r>
              <a:rPr lang="pt-BR" dirty="0" smtClean="0"/>
              <a:t>  </a:t>
            </a:r>
            <a:r>
              <a:rPr lang="pt-BR" dirty="0"/>
              <a:t>echo "Masaya b o malungkot?";</a:t>
            </a:r>
            <a:endParaRPr lang="pt-BR" dirty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/>
              <a:t>break;</a:t>
            </a:r>
            <a:endParaRPr lang="en-US" dirty="0"/>
          </a:p>
          <a:p>
            <a:pPr>
              <a:buNone/>
            </a:pPr>
            <a:r>
              <a:rPr lang="en-US" dirty="0" smtClean="0"/>
              <a:t> 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457200" y="1371600"/>
            <a:ext cx="8382000" cy="220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lang="en-US" dirty="0"/>
              <a:t>switch (expression) {</a:t>
            </a:r>
            <a:endParaRPr lang="en-US" dirty="0"/>
          </a:p>
          <a:p>
            <a:pPr lvl="1"/>
            <a:r>
              <a:rPr lang="en-US" dirty="0"/>
              <a:t>case result1:</a:t>
            </a:r>
            <a:endParaRPr lang="en-US" dirty="0"/>
          </a:p>
          <a:p>
            <a:pPr lvl="1"/>
            <a:r>
              <a:rPr lang="en-US" dirty="0"/>
              <a:t>// execute this if expression results in result1</a:t>
            </a:r>
            <a:endParaRPr lang="en-US" dirty="0"/>
          </a:p>
          <a:p>
            <a:pPr lvl="1"/>
            <a:r>
              <a:rPr lang="en-US" dirty="0"/>
              <a:t>break;</a:t>
            </a:r>
            <a:endParaRPr lang="en-US" dirty="0"/>
          </a:p>
          <a:p>
            <a:pPr lvl="1"/>
            <a:r>
              <a:rPr lang="en-US" dirty="0"/>
              <a:t>case result2:</a:t>
            </a:r>
            <a:endParaRPr lang="en-US" dirty="0"/>
          </a:p>
          <a:p>
            <a:pPr lvl="1"/>
            <a:r>
              <a:rPr lang="en-US" dirty="0"/>
              <a:t>// execute this if expression results in result2</a:t>
            </a:r>
            <a:endParaRPr lang="en-US" dirty="0"/>
          </a:p>
          <a:p>
            <a:pPr lvl="1"/>
            <a:r>
              <a:rPr lang="en-US" dirty="0"/>
              <a:t>break;</a:t>
            </a:r>
            <a:endParaRPr lang="en-US" dirty="0"/>
          </a:p>
          <a:p>
            <a:pPr lvl="1"/>
            <a:r>
              <a:rPr lang="en-US" dirty="0"/>
              <a:t>default:</a:t>
            </a:r>
            <a:endParaRPr lang="en-US" dirty="0"/>
          </a:p>
          <a:p>
            <a:pPr lvl="1"/>
            <a:r>
              <a:rPr lang="en-US" dirty="0"/>
              <a:t>// execute this if no break statement</a:t>
            </a:r>
            <a:endParaRPr lang="en-US" dirty="0"/>
          </a:p>
          <a:p>
            <a:pPr lvl="1"/>
            <a:r>
              <a:rPr lang="en-US" dirty="0"/>
              <a:t>// has been encountered hitherto</a:t>
            </a:r>
            <a:endParaRPr lang="en-US" dirty="0"/>
          </a:p>
          <a:p>
            <a:pPr lvl="1"/>
            <a:r>
              <a:rPr lang="en-US" dirty="0"/>
              <a:t>}</a:t>
            </a:r>
            <a:endParaRPr kumimoji="0" lang="en-US" sz="9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Looping Statement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382000" cy="2209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>
              <a:buNone/>
            </a:pPr>
            <a:r>
              <a:rPr lang="en-US" dirty="0" smtClean="0"/>
              <a:t>$counter </a:t>
            </a:r>
            <a:r>
              <a:rPr lang="en-US" dirty="0"/>
              <a:t>= 1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$total=0;</a:t>
            </a:r>
            <a:endParaRPr lang="en-US" dirty="0"/>
          </a:p>
          <a:p>
            <a:pPr>
              <a:buNone/>
            </a:pPr>
            <a:r>
              <a:rPr lang="en-US" dirty="0" smtClean="0"/>
              <a:t>while </a:t>
            </a:r>
            <a:r>
              <a:rPr lang="en-US" dirty="0"/>
              <a:t>($counter &lt;= 12) {</a:t>
            </a:r>
            <a:endParaRPr lang="en-US" dirty="0"/>
          </a:p>
          <a:p>
            <a:pPr>
              <a:buNone/>
            </a:pPr>
            <a:r>
              <a:rPr lang="en-US" dirty="0" smtClean="0"/>
              <a:t>echo </a:t>
            </a:r>
            <a:r>
              <a:rPr lang="en-US" dirty="0"/>
              <a:t>"$counter times 2 is ".($counter * 2)."&lt;</a:t>
            </a:r>
            <a:r>
              <a:rPr lang="en-US" dirty="0" err="1"/>
              <a:t>br/</a:t>
            </a:r>
            <a:r>
              <a:rPr lang="en-US" dirty="0" smtClean="0"/>
              <a:t>&gt;";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$total+=$counter*2;</a:t>
            </a:r>
            <a:endParaRPr lang="en-US" dirty="0"/>
          </a:p>
          <a:p>
            <a:pPr>
              <a:buNone/>
            </a:pPr>
            <a:r>
              <a:rPr lang="en-US" dirty="0" smtClean="0"/>
              <a:t>$counter</a:t>
            </a:r>
            <a:r>
              <a:rPr lang="en-US" dirty="0"/>
              <a:t>++;</a:t>
            </a:r>
            <a:endParaRPr lang="en-US" dirty="0"/>
          </a:p>
          <a:p>
            <a:pPr>
              <a:buNone/>
            </a:pPr>
            <a:r>
              <a:rPr lang="en-US" dirty="0" smtClean="0"/>
              <a:t> 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echo “The total of the numbers is ”. $total;</a:t>
            </a:r>
            <a:endParaRPr lang="en-US" dirty="0"/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457200" y="1371600"/>
            <a:ext cx="8382000" cy="220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lang="en-US" sz="2800" dirty="0"/>
              <a:t>while (expression) {</a:t>
            </a:r>
            <a:endParaRPr lang="en-US" sz="2800" dirty="0"/>
          </a:p>
          <a:p>
            <a:pPr lvl="1"/>
            <a:r>
              <a:rPr lang="en-US" sz="2800" dirty="0"/>
              <a:t>// do something</a:t>
            </a:r>
            <a:endParaRPr lang="en-US" sz="2800" dirty="0"/>
          </a:p>
          <a:p>
            <a:pPr lvl="1"/>
            <a:r>
              <a:rPr lang="en-US" sz="2800" dirty="0"/>
              <a:t>}</a:t>
            </a:r>
            <a:endParaRPr kumimoji="0" lang="en-US" sz="8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while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382000" cy="2209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>
              <a:buNone/>
            </a:pPr>
            <a:r>
              <a:rPr lang="en-US" dirty="0" smtClean="0"/>
              <a:t>$counter </a:t>
            </a:r>
            <a:r>
              <a:rPr lang="en-US" dirty="0"/>
              <a:t>= 1</a:t>
            </a:r>
            <a:r>
              <a:rPr lang="en-US" dirty="0" smtClean="0"/>
              <a:t>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$total=0;</a:t>
            </a:r>
            <a:endParaRPr lang="en-US" dirty="0"/>
          </a:p>
          <a:p>
            <a:pPr>
              <a:buNone/>
            </a:pPr>
            <a:r>
              <a:rPr lang="en-US" dirty="0" smtClean="0"/>
              <a:t>while </a:t>
            </a:r>
            <a:r>
              <a:rPr lang="en-US" dirty="0"/>
              <a:t>($counter &lt;= 12) {</a:t>
            </a:r>
            <a:endParaRPr lang="en-US" dirty="0"/>
          </a:p>
          <a:p>
            <a:pPr>
              <a:buNone/>
            </a:pPr>
            <a:r>
              <a:rPr lang="en-US" dirty="0" smtClean="0"/>
              <a:t>echo </a:t>
            </a:r>
            <a:r>
              <a:rPr lang="en-US" dirty="0"/>
              <a:t>"$counter times 2 is ".($counter * 2)."&lt;</a:t>
            </a:r>
            <a:r>
              <a:rPr lang="en-US" dirty="0" err="1" smtClean="0"/>
              <a:t>br</a:t>
            </a:r>
            <a:r>
              <a:rPr lang="en-US" dirty="0" smtClean="0"/>
              <a:t>/&gt;";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$total+=$counter*2;</a:t>
            </a:r>
            <a:endParaRPr lang="en-US" dirty="0"/>
          </a:p>
          <a:p>
            <a:pPr>
              <a:buNone/>
            </a:pPr>
            <a:r>
              <a:rPr lang="en-US" dirty="0" smtClean="0"/>
              <a:t>$counter</a:t>
            </a:r>
            <a:r>
              <a:rPr lang="en-US" dirty="0"/>
              <a:t>++;</a:t>
            </a:r>
            <a:endParaRPr lang="en-US" dirty="0"/>
          </a:p>
          <a:p>
            <a:pPr>
              <a:buNone/>
            </a:pPr>
            <a:r>
              <a:rPr lang="en-US" dirty="0" smtClean="0"/>
              <a:t> }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echo “The total of the numbers is ”. $total;</a:t>
            </a:r>
            <a:endParaRPr lang="en-US" dirty="0"/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457200" y="1371600"/>
            <a:ext cx="8382000" cy="220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lang="en-US" sz="2800" dirty="0"/>
              <a:t>while (expression) {</a:t>
            </a:r>
            <a:endParaRPr lang="en-US" sz="2800" dirty="0"/>
          </a:p>
          <a:p>
            <a:pPr lvl="1"/>
            <a:r>
              <a:rPr lang="en-US" sz="2800" dirty="0"/>
              <a:t>// do something</a:t>
            </a:r>
            <a:endParaRPr lang="en-US" sz="2800" dirty="0"/>
          </a:p>
          <a:p>
            <a:pPr lvl="1"/>
            <a:r>
              <a:rPr lang="en-US" sz="2800" dirty="0"/>
              <a:t>}</a:t>
            </a:r>
            <a:endParaRPr kumimoji="0" lang="en-US" sz="8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PHP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>
                <a:sym typeface="+mn-ea"/>
              </a:rPr>
              <a:t>It is an open-source, cross-platform, interpreted, and server-side scripting language that is used to create web applications/sites</a:t>
            </a:r>
            <a:endParaRPr lang="en-US" dirty="0" smtClean="0"/>
          </a:p>
          <a:p>
            <a:r>
              <a:rPr lang="en-US" dirty="0" smtClean="0"/>
              <a:t>Written by </a:t>
            </a:r>
            <a:r>
              <a:rPr lang="en-US" dirty="0" err="1" smtClean="0"/>
              <a:t>Rasmus</a:t>
            </a:r>
            <a:r>
              <a:rPr lang="en-US" dirty="0" smtClean="0"/>
              <a:t> </a:t>
            </a:r>
            <a:r>
              <a:rPr lang="en-US" dirty="0" err="1" smtClean="0"/>
              <a:t>Lerdorf</a:t>
            </a:r>
            <a:r>
              <a:rPr lang="en-US" dirty="0" smtClean="0"/>
              <a:t> and originally known as Personal Homepage/Forms Interpreter</a:t>
            </a:r>
            <a:endParaRPr lang="en-US" dirty="0" smtClean="0"/>
          </a:p>
          <a:p>
            <a:r>
              <a:rPr lang="en-US" dirty="0" smtClean="0"/>
              <a:t>Now stands for the recursive acronym “PHP: Hypertext Preprocessor “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US" b="1" dirty="0" smtClean="0"/>
              <a:t>o..while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382000" cy="2209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2500" lnSpcReduction="20000"/>
          </a:bodyPr>
          <a:lstStyle/>
          <a:p>
            <a:pPr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>
              <a:buNone/>
            </a:pPr>
            <a:r>
              <a:rPr lang="en-US" dirty="0" smtClean="0"/>
              <a:t>$num </a:t>
            </a:r>
            <a:r>
              <a:rPr lang="en-US" dirty="0"/>
              <a:t>= 1;</a:t>
            </a:r>
            <a:endParaRPr lang="en-US" dirty="0"/>
          </a:p>
          <a:p>
            <a:pPr>
              <a:buNone/>
            </a:pPr>
            <a:r>
              <a:rPr lang="en-US" dirty="0" smtClean="0"/>
              <a:t>do </a:t>
            </a:r>
            <a:r>
              <a:rPr lang="en-US" dirty="0"/>
              <a:t>{</a:t>
            </a:r>
            <a:endParaRPr lang="en-US" dirty="0"/>
          </a:p>
          <a:p>
            <a:pPr>
              <a:buNone/>
            </a:pPr>
            <a:r>
              <a:rPr lang="en-US" dirty="0" smtClean="0"/>
              <a:t>echo </a:t>
            </a:r>
            <a:r>
              <a:rPr lang="en-US" dirty="0"/>
              <a:t>"The number is: $</a:t>
            </a:r>
            <a:r>
              <a:rPr lang="en-US" dirty="0" smtClean="0"/>
              <a:t>num&lt;</a:t>
            </a:r>
            <a:r>
              <a:rPr lang="en-US" dirty="0" err="1" smtClean="0"/>
              <a:t>br</a:t>
            </a:r>
            <a:r>
              <a:rPr lang="en-US" dirty="0" smtClean="0"/>
              <a:t>&gt;";</a:t>
            </a:r>
            <a:endParaRPr lang="en-US" dirty="0"/>
          </a:p>
          <a:p>
            <a:pPr>
              <a:buNone/>
            </a:pPr>
            <a:r>
              <a:rPr lang="en-US" dirty="0" smtClean="0"/>
              <a:t>$num</a:t>
            </a:r>
            <a:r>
              <a:rPr lang="en-US" dirty="0"/>
              <a:t>++;</a:t>
            </a:r>
            <a:endParaRPr lang="en-US" dirty="0"/>
          </a:p>
          <a:p>
            <a:pPr>
              <a:buNone/>
            </a:pPr>
            <a:r>
              <a:rPr lang="pt-BR" dirty="0" smtClean="0"/>
              <a:t>} </a:t>
            </a:r>
            <a:r>
              <a:rPr lang="pt-BR" dirty="0"/>
              <a:t>while ((</a:t>
            </a:r>
            <a:r>
              <a:rPr lang="en-US" altLang="pt-BR" dirty="0"/>
              <a:t>$</a:t>
            </a:r>
            <a:r>
              <a:rPr lang="pt-BR" dirty="0"/>
              <a:t>num &gt; 200) &amp;&amp; ($num &lt; 400));</a:t>
            </a:r>
            <a:r>
              <a:rPr lang="en-US" dirty="0" smtClean="0"/>
              <a:t>?&gt;</a:t>
            </a:r>
            <a:endParaRPr lang="pt-BR" dirty="0"/>
          </a:p>
          <a:p>
            <a:pPr>
              <a:buNone/>
            </a:pPr>
            <a:endParaRPr lang="pt-BR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457200" y="1371600"/>
            <a:ext cx="8382000" cy="220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lang="en-US" sz="2800" dirty="0" smtClean="0"/>
              <a:t>do {</a:t>
            </a:r>
            <a:endParaRPr lang="en-US" sz="2800" dirty="0"/>
          </a:p>
          <a:p>
            <a:pPr lvl="1"/>
            <a:r>
              <a:rPr lang="en-US" sz="2800" dirty="0"/>
              <a:t>// do something</a:t>
            </a:r>
            <a:endParaRPr lang="en-US" sz="2800" dirty="0"/>
          </a:p>
          <a:p>
            <a:pPr lvl="1"/>
            <a:r>
              <a:rPr lang="en-US" sz="2800" dirty="0" smtClean="0"/>
              <a:t>}while (expression);</a:t>
            </a:r>
            <a:endParaRPr kumimoji="0" lang="en-US" sz="8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for..loop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62400"/>
            <a:ext cx="8382000" cy="2209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/>
              <a:t>($counter=1; $counter&lt;=12; $counter++) {</a:t>
            </a:r>
            <a:endParaRPr lang="en-US" dirty="0"/>
          </a:p>
          <a:p>
            <a:pPr>
              <a:buNone/>
            </a:pPr>
            <a:r>
              <a:rPr lang="en-US" dirty="0" smtClean="0"/>
              <a:t>echo </a:t>
            </a:r>
            <a:r>
              <a:rPr lang="en-US" dirty="0"/>
              <a:t>"$counter times 2 is ".($counter * 2)."&lt;</a:t>
            </a:r>
            <a:r>
              <a:rPr lang="en-US" dirty="0" err="1" smtClean="0"/>
              <a:t>br</a:t>
            </a:r>
            <a:r>
              <a:rPr lang="en-US" dirty="0" smtClean="0"/>
              <a:t>/&gt;";</a:t>
            </a:r>
            <a:endParaRPr lang="en-US" dirty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  <a:p>
            <a:pPr>
              <a:buNone/>
            </a:pPr>
            <a:r>
              <a:rPr lang="en-US" dirty="0" smtClean="0"/>
              <a:t>?&gt;</a:t>
            </a:r>
            <a:endParaRPr 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457200" y="1371600"/>
            <a:ext cx="8382000" cy="220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/>
            <a:r>
              <a:rPr lang="en-US" sz="2800" dirty="0"/>
              <a:t>for (initialization expression; test expression; modification</a:t>
            </a:r>
            <a:endParaRPr lang="en-US" sz="2800" dirty="0"/>
          </a:p>
          <a:p>
            <a:pPr lvl="1"/>
            <a:r>
              <a:rPr lang="en-US" sz="2800" dirty="0"/>
              <a:t>expression) {</a:t>
            </a:r>
            <a:endParaRPr lang="en-US" sz="2800" dirty="0"/>
          </a:p>
          <a:p>
            <a:pPr lvl="1"/>
            <a:r>
              <a:rPr lang="en-US" sz="2800" dirty="0"/>
              <a:t>// code to be executed</a:t>
            </a:r>
            <a:endParaRPr lang="en-US" sz="2800" dirty="0"/>
          </a:p>
          <a:p>
            <a:pPr lvl="1"/>
            <a:r>
              <a:rPr lang="en-US" sz="2800" dirty="0"/>
              <a:t>}</a:t>
            </a:r>
            <a:endParaRPr kumimoji="0" lang="en-US" sz="16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Gosselin, D. (2011). Php with MySQL.</a:t>
            </a:r>
            <a:endParaRPr lang="en-US" dirty="0" smtClean="0"/>
          </a:p>
          <a:p>
            <a:r>
              <a:rPr lang="en-US" dirty="0" smtClean="0"/>
              <a:t>Pomperada, J. R. (2015). Php with MySQL : A Web programming language. php.net</a:t>
            </a:r>
            <a:endParaRPr lang="en-US" dirty="0" smtClean="0"/>
          </a:p>
          <a:p>
            <a:r>
              <a:rPr lang="en-US" dirty="0" smtClean="0"/>
              <a:t>tutorialrepublic.com/</a:t>
            </a:r>
            <a:r>
              <a:rPr lang="en-US" dirty="0" err="1" smtClean="0"/>
              <a:t>php</a:t>
            </a:r>
            <a:r>
              <a:rPr lang="en-US" dirty="0" smtClean="0"/>
              <a:t>-tutorial</a:t>
            </a:r>
            <a:endParaRPr lang="en-US" dirty="0" smtClean="0"/>
          </a:p>
          <a:p>
            <a:r>
              <a:rPr lang="en-US" dirty="0" smtClean="0"/>
              <a:t>tutorialspoint.com/</a:t>
            </a:r>
            <a:r>
              <a:rPr lang="en-US" dirty="0" err="1" smtClean="0"/>
              <a:t>php</a:t>
            </a:r>
            <a:r>
              <a:rPr lang="en-US" dirty="0" smtClean="0"/>
              <a:t>/index.html</a:t>
            </a:r>
            <a:endParaRPr lang="en-US" dirty="0" smtClean="0"/>
          </a:p>
          <a:p>
            <a:r>
              <a:rPr lang="en-US" dirty="0" smtClean="0"/>
              <a:t>w3schools.com/</a:t>
            </a:r>
            <a:r>
              <a:rPr lang="en-US" dirty="0" err="1" smtClean="0"/>
              <a:t>php</a:t>
            </a:r>
            <a:endParaRPr lang="en-US" smtClean="0"/>
          </a:p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 Handling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$_GET Predefined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3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The </a:t>
            </a:r>
            <a:r>
              <a:rPr lang="en-US" dirty="0"/>
              <a:t>$_GET variable is an array of variable names and values sent by the HTTP </a:t>
            </a:r>
            <a:r>
              <a:rPr lang="en-US" dirty="0" smtClean="0"/>
              <a:t>GET method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The $_GET variable is used to collect values from a form with method="get".</a:t>
            </a:r>
            <a:endParaRPr lang="en-US" dirty="0"/>
          </a:p>
          <a:p>
            <a:pPr lvl="1"/>
            <a:r>
              <a:rPr lang="en-US" dirty="0"/>
              <a:t>Information sent from a form with the GET method is visible to everyone (it will </a:t>
            </a:r>
            <a:r>
              <a:rPr lang="en-US" dirty="0" smtClean="0"/>
              <a:t>be displayed </a:t>
            </a:r>
            <a:r>
              <a:rPr lang="en-US" dirty="0"/>
              <a:t>in the browser's address bar) and it has limits on the amount </a:t>
            </a:r>
            <a:r>
              <a:rPr lang="en-US" dirty="0" smtClean="0"/>
              <a:t>of information </a:t>
            </a:r>
            <a:r>
              <a:rPr lang="en-US" dirty="0"/>
              <a:t>to send (max. 100 characters).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1143000" y="4953000"/>
            <a:ext cx="7772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</a:pPr>
            <a:endParaRPr lang="en-US" dirty="0" smtClean="0"/>
          </a:p>
          <a:p>
            <a:pPr marL="342900" lvl="0" indent="-342900">
              <a:spcBef>
                <a:spcPct val="20000"/>
              </a:spcBef>
            </a:pPr>
            <a:endParaRPr lang="en-US" dirty="0"/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http://localhost/form.php?name=Peter&amp;age=37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$_POST Predefined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/>
            <a:r>
              <a:rPr lang="en-US" sz="3200" dirty="0" smtClean="0"/>
              <a:t>The </a:t>
            </a:r>
            <a:r>
              <a:rPr lang="en-US" sz="3200" dirty="0"/>
              <a:t>$_POST variable is an array of variable names and values sent by the </a:t>
            </a:r>
            <a:r>
              <a:rPr lang="en-US" sz="3200" dirty="0" smtClean="0"/>
              <a:t>HTTP POST </a:t>
            </a:r>
            <a:r>
              <a:rPr lang="en-US" sz="3200" dirty="0"/>
              <a:t>method.</a:t>
            </a:r>
            <a:endParaRPr lang="en-US" sz="3200" dirty="0"/>
          </a:p>
          <a:p>
            <a:pPr lvl="1"/>
            <a:r>
              <a:rPr lang="en-US" sz="3200" dirty="0"/>
              <a:t>The $_POST variable is used to collect values from a form with method="post".</a:t>
            </a:r>
            <a:endParaRPr lang="en-US" sz="3200" dirty="0"/>
          </a:p>
          <a:p>
            <a:pPr lvl="1"/>
            <a:r>
              <a:rPr lang="en-US" sz="3200" dirty="0"/>
              <a:t>Information sent from a form with the POST method is invisible to others and has </a:t>
            </a:r>
            <a:r>
              <a:rPr lang="en-US" sz="3200" dirty="0" smtClean="0"/>
              <a:t>no limits </a:t>
            </a:r>
            <a:r>
              <a:rPr lang="en-US" sz="3200" dirty="0"/>
              <a:t>on the amount of information to send.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$_REQUEST Predefined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The PHP $_REQUEST variable contains the contents of both GET, POST methods.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</a:t>
            </a:r>
            <a:r>
              <a:rPr lang="en-US" dirty="0" err="1" smtClean="0"/>
              <a:t>Multivalue</a:t>
            </a:r>
            <a:r>
              <a:rPr lang="en-US" dirty="0" smtClean="0"/>
              <a:t>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Example</a:t>
            </a:r>
            <a:endParaRPr lang="en-US" sz="2800" dirty="0" smtClean="0"/>
          </a:p>
          <a:p>
            <a:pPr lvl="1">
              <a:buNone/>
            </a:pPr>
            <a:r>
              <a:rPr lang="en-US" sz="2400" dirty="0" smtClean="0"/>
              <a:t>&lt;input type= "checkbox" name=“number[]" value= "1" /&gt;1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&lt;input type= "checkbox" name=“number[]" value= "2" /&gt;2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&lt;input type= "checkbox" name=“number[]" value</a:t>
            </a:r>
            <a:r>
              <a:rPr lang="en-US" sz="2400" smtClean="0"/>
              <a:t>= "3</a:t>
            </a:r>
            <a:r>
              <a:rPr lang="en-US" sz="2400" dirty="0" smtClean="0"/>
              <a:t>" /&gt;3</a:t>
            </a: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PHP Variables in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 hidden field is a special type of input element that can store and send a string value, however, it is not displayed, its value cannot be change by the user;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$name="John Smith";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&lt;input type="hidden" name="name"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value="&lt;?</a:t>
            </a:r>
            <a:r>
              <a:rPr lang="en-US" dirty="0" err="1" smtClean="0"/>
              <a:t>php</a:t>
            </a:r>
            <a:r>
              <a:rPr lang="en-US" dirty="0" smtClean="0"/>
              <a:t> echo $name?&gt; " 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Redirecting after a Form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header( “Location: thanks.html”);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header('Refresh: 10; URL=home.php');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Client Side </a:t>
            </a:r>
            <a:r>
              <a:rPr lang="en-US" b="1" dirty="0" err="1" smtClean="0"/>
              <a:t>vs</a:t>
            </a:r>
            <a:r>
              <a:rPr lang="en-US" b="1" dirty="0" smtClean="0"/>
              <a:t> Server Side Scripting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554163"/>
          <a:ext cx="86868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Client-Side</a:t>
                      </a:r>
                      <a:endParaRPr lang="en-US" sz="28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Server-Side</a:t>
                      </a:r>
                      <a:endParaRPr lang="en-US" sz="2800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1. Executed on the client side.</a:t>
                      </a:r>
                      <a:endParaRPr lang="en-US" sz="28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1. Runs on a web server.</a:t>
                      </a:r>
                      <a:endParaRPr lang="en-US" sz="2800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2. 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User has access to all the code received by the client.</a:t>
                      </a:r>
                      <a:endParaRPr lang="en-US" sz="28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2. Source code is hidden.</a:t>
                      </a:r>
                      <a:endParaRPr lang="en-US" sz="2800" dirty="0"/>
                    </a:p>
                  </a:txBody>
                  <a:tcPr marL="96520" marR="965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3. 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 not require additional software on the server </a:t>
                      </a:r>
                      <a:endParaRPr lang="en-US" sz="2800" dirty="0"/>
                    </a:p>
                  </a:txBody>
                  <a:tcPr marL="96520" marR="96520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3. 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Require that their language's </a:t>
                      </a:r>
                      <a:r>
                        <a:rPr lang="en-US" sz="2800" b="0" i="0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interpreter</a:t>
                      </a:r>
                      <a:r>
                        <a:rPr lang="en-US" sz="2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be installed on the server</a:t>
                      </a:r>
                      <a:endParaRPr lang="en-US" sz="2800" dirty="0"/>
                    </a:p>
                  </a:txBody>
                  <a:tcPr marL="96520" marR="9652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128002"/>
          <a:ext cx="8229600" cy="4891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533397">
                <a:tc>
                  <a:txBody>
                    <a:bodyPr/>
                    <a:lstStyle/>
                    <a:p>
                      <a:r>
                        <a:rPr lang="en-US" sz="3600" dirty="0" smtClean="0"/>
                        <a:t>What do I need to run my PHP script?</a:t>
                      </a:r>
                      <a:endParaRPr lang="en-US" sz="3600" dirty="0"/>
                    </a:p>
                  </a:txBody>
                  <a:tcPr/>
                </a:tc>
              </a:tr>
              <a:tr h="685558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Linux or Windows or any OS</a:t>
                      </a:r>
                      <a:endParaRPr lang="en-US" sz="1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Linux provides the base operating system (OS) and server environment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140889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Apache or IIS (HTTP Server)</a:t>
                      </a:r>
                      <a:endParaRPr lang="en-US" sz="1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Apache web server intercepts HTTP request and either serves them directly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 passes them on to the PHP interpreter for execution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1140889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RDBMS serves as the data storage engine, accepting connections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the PHP layer and inserting, modifying, or retrieving data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1168824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 Package (Authoring tool)</a:t>
                      </a:r>
                      <a:endParaRPr lang="en-US" sz="1800" b="1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PHP interpreter parses and executes PHP code, and returns the results to the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 server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PHP 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 l="21669" t="30208" r="20937" b="15625"/>
          <a:stretch>
            <a:fillRect/>
          </a:stretch>
        </p:blipFill>
        <p:spPr bwMode="auto">
          <a:xfrm>
            <a:off x="609600" y="1828800"/>
            <a:ext cx="7467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PHP Script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&lt;!</a:t>
            </a:r>
            <a:r>
              <a:rPr lang="en-US" dirty="0"/>
              <a:t>DOCTYPE html&gt;</a:t>
            </a:r>
            <a:br>
              <a:rPr lang="en-US" dirty="0" smtClean="0"/>
            </a:br>
            <a:r>
              <a:rPr lang="en-US" dirty="0"/>
              <a:t>&lt;html</a:t>
            </a:r>
            <a:r>
              <a:rPr lang="en-US" dirty="0" smtClean="0"/>
              <a:t>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&lt;head&gt;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&lt;/head&gt;</a:t>
            </a:r>
            <a:br>
              <a:rPr lang="en-US" dirty="0" smtClean="0"/>
            </a:br>
            <a:r>
              <a:rPr lang="en-US" dirty="0"/>
              <a:t>&lt;body&gt;</a:t>
            </a:r>
            <a:br>
              <a:rPr lang="en-US" dirty="0" smtClean="0"/>
            </a:br>
            <a:br>
              <a:rPr lang="en-US" dirty="0" smtClean="0"/>
            </a:br>
            <a:r>
              <a:rPr lang="en-US" dirty="0"/>
              <a:t>&lt;?</a:t>
            </a:r>
            <a:r>
              <a:rPr lang="en-US" dirty="0" err="1"/>
              <a:t>php</a:t>
            </a:r>
            <a:br>
              <a:rPr lang="en-US" dirty="0"/>
            </a:br>
            <a:r>
              <a:rPr lang="en-US" dirty="0"/>
              <a:t>echo </a:t>
            </a:r>
            <a:r>
              <a:rPr lang="en-US" dirty="0" smtClean="0"/>
              <a:t>"Hello World!";</a:t>
            </a:r>
            <a:br>
              <a:rPr lang="en-US" dirty="0"/>
            </a:br>
            <a:r>
              <a:rPr lang="en-US" dirty="0"/>
              <a:t>?&gt;</a:t>
            </a:r>
            <a:br>
              <a:rPr lang="en-US" dirty="0" smtClean="0"/>
            </a:br>
            <a:br>
              <a:rPr lang="en-US" dirty="0" smtClean="0"/>
            </a:br>
            <a:r>
              <a:rPr lang="en-US" dirty="0"/>
              <a:t>&lt;/body&gt;</a:t>
            </a:r>
            <a:br>
              <a:rPr lang="en-US" dirty="0" smtClean="0"/>
            </a:br>
            <a:r>
              <a:rPr lang="en-US" dirty="0"/>
              <a:t>&lt;/html&gt;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 PHP in HTML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Four Rules in Coding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Every block of PHP starts with </a:t>
            </a:r>
            <a:r>
              <a:rPr lang="en-US" b="1" dirty="0"/>
              <a:t>&lt;?</a:t>
            </a:r>
            <a:r>
              <a:rPr lang="en-US" b="1" dirty="0" err="1"/>
              <a:t>php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dirty="0"/>
              <a:t>ends with </a:t>
            </a:r>
            <a:r>
              <a:rPr lang="en-US" b="1" dirty="0"/>
              <a:t>?&gt;</a:t>
            </a:r>
            <a:endParaRPr lang="en-US" b="1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PHP statements end with a semicolon (;)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Text </a:t>
            </a:r>
            <a:r>
              <a:rPr lang="en-US" dirty="0"/>
              <a:t>that is not a command must be put in </a:t>
            </a:r>
            <a:r>
              <a:rPr lang="en-US" dirty="0" smtClean="0"/>
              <a:t>quotes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Any </a:t>
            </a:r>
            <a:r>
              <a:rPr lang="en-US" dirty="0"/>
              <a:t>time you have a curly bracket or parenthesis, you should have a matching </a:t>
            </a:r>
            <a:r>
              <a:rPr lang="en-US" dirty="0" smtClean="0"/>
              <a:t>end bracket </a:t>
            </a:r>
            <a:r>
              <a:rPr lang="en-US" dirty="0"/>
              <a:t>or parenthesis.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Embedding PHP within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001000" cy="32765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/>
              <a:t>&lt;!DOCTYPE html&gt;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&lt;html&gt;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&lt;</a:t>
            </a:r>
            <a:r>
              <a:rPr lang="en-US" sz="1600" dirty="0"/>
              <a:t>head&gt;&lt;</a:t>
            </a:r>
            <a:r>
              <a:rPr lang="en-US" sz="1600" dirty="0" smtClean="0"/>
              <a:t>title&gt;My First PHP Code&lt;/</a:t>
            </a:r>
            <a:r>
              <a:rPr lang="en-US" sz="1600" dirty="0"/>
              <a:t>title&gt;</a:t>
            </a:r>
            <a:endParaRPr lang="en-US" sz="1600" dirty="0"/>
          </a:p>
          <a:p>
            <a:pPr>
              <a:buNone/>
            </a:pPr>
            <a:r>
              <a:rPr lang="en-US" sz="1600" dirty="0" smtClean="0"/>
              <a:t>&lt;/</a:t>
            </a:r>
            <a:r>
              <a:rPr lang="en-US" sz="1600" dirty="0"/>
              <a:t>head</a:t>
            </a:r>
            <a:r>
              <a:rPr lang="en-US" sz="1600" dirty="0" smtClean="0"/>
              <a:t>&gt;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&lt;body&gt;</a:t>
            </a: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	&lt;</a:t>
            </a:r>
            <a:r>
              <a:rPr lang="en-US" sz="1600" dirty="0"/>
              <a:t>h2&gt;This creature can change color or to blend in with </a:t>
            </a:r>
            <a:r>
              <a:rPr lang="en-US" sz="1600" dirty="0" smtClean="0"/>
              <a:t>its </a:t>
            </a:r>
            <a:r>
              <a:rPr lang="en-US" sz="1600" dirty="0"/>
              <a:t>surrounding. What is its name?&lt;/h2&gt;</a:t>
            </a:r>
            <a:endParaRPr lang="en-US" sz="1600" dirty="0"/>
          </a:p>
          <a:p>
            <a:pPr>
              <a:buNone/>
            </a:pPr>
            <a:r>
              <a:rPr lang="en-US" sz="1600" dirty="0" smtClean="0"/>
              <a:t>&lt;?</a:t>
            </a:r>
            <a:r>
              <a:rPr lang="en-US" sz="1600" dirty="0" err="1"/>
              <a:t>php</a:t>
            </a:r>
            <a:endParaRPr lang="en-US" sz="1600" dirty="0"/>
          </a:p>
          <a:p>
            <a:pPr>
              <a:buNone/>
            </a:pPr>
            <a:r>
              <a:rPr lang="en-US" sz="1600" dirty="0" smtClean="0"/>
              <a:t>//</a:t>
            </a:r>
            <a:r>
              <a:rPr lang="en-US" sz="1600" dirty="0"/>
              <a:t>display output</a:t>
            </a:r>
            <a:endParaRPr lang="en-US" sz="1600" dirty="0"/>
          </a:p>
          <a:p>
            <a:pPr>
              <a:buNone/>
            </a:pPr>
            <a:r>
              <a:rPr lang="pt-BR" sz="1600" dirty="0" smtClean="0"/>
              <a:t>echo “&lt;</a:t>
            </a:r>
            <a:r>
              <a:rPr lang="pt-BR" sz="1600" dirty="0"/>
              <a:t>h2&gt;A Chameleon&lt;/h2&gt;”;</a:t>
            </a:r>
            <a:endParaRPr lang="pt-BR" sz="1600" dirty="0"/>
          </a:p>
          <a:p>
            <a:pPr>
              <a:buNone/>
            </a:pPr>
            <a:r>
              <a:rPr lang="en-US" sz="1600" dirty="0" smtClean="0"/>
              <a:t>?&gt;</a:t>
            </a:r>
            <a:endParaRPr lang="en-US" sz="1600" dirty="0"/>
          </a:p>
          <a:p>
            <a:pPr>
              <a:buNone/>
            </a:pPr>
            <a:r>
              <a:rPr lang="en-US" sz="1600" dirty="0" smtClean="0"/>
              <a:t>&lt;/</a:t>
            </a:r>
            <a:r>
              <a:rPr lang="en-US" sz="1600" dirty="0"/>
              <a:t>body&gt;</a:t>
            </a:r>
            <a:endParaRPr lang="en-US" sz="1600" dirty="0"/>
          </a:p>
          <a:p>
            <a:pPr>
              <a:buNone/>
            </a:pPr>
            <a:r>
              <a:rPr lang="en-US" sz="1600" dirty="0" smtClean="0"/>
              <a:t>&lt;/</a:t>
            </a:r>
            <a:r>
              <a:rPr lang="en-US" sz="1600" dirty="0"/>
              <a:t>html&gt;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 l="16398" t="44792" r="11567" b="11458"/>
          <a:stretch>
            <a:fillRect/>
          </a:stretch>
        </p:blipFill>
        <p:spPr bwMode="auto">
          <a:xfrm>
            <a:off x="2133600" y="4495800"/>
            <a:ext cx="6858000" cy="2341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267200" y="1295400"/>
            <a:ext cx="4572000" cy="1200329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You can insert the PHP scripts in any portions of the HTML tags. Also you can embed HTML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tags in PHP statements however it will be treated as text.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9206</Words>
  <Application>WPS Presentation</Application>
  <PresentationFormat>On-screen Show (4:3)</PresentationFormat>
  <Paragraphs>623</Paragraphs>
  <Slides>39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Arial</vt:lpstr>
      <vt:lpstr>SimSun</vt:lpstr>
      <vt:lpstr>Wingdings</vt:lpstr>
      <vt:lpstr>Wingdings 2</vt:lpstr>
      <vt:lpstr>Franklin Gothic Book</vt:lpstr>
      <vt:lpstr>Franklin Gothic Medium</vt:lpstr>
      <vt:lpstr>Microsoft YaHei</vt:lpstr>
      <vt:lpstr>Arial Unicode MS</vt:lpstr>
      <vt:lpstr>Calibri</vt:lpstr>
      <vt:lpstr>Trek</vt:lpstr>
      <vt:lpstr>PHP: An Introduction</vt:lpstr>
      <vt:lpstr>objectives</vt:lpstr>
      <vt:lpstr>PHP</vt:lpstr>
      <vt:lpstr>Client Side vs Server Side Scripting</vt:lpstr>
      <vt:lpstr>PowerPoint 演示文稿</vt:lpstr>
      <vt:lpstr>PHP Architecture</vt:lpstr>
      <vt:lpstr>PHP Script</vt:lpstr>
      <vt:lpstr>Insert PHP in HTML tags</vt:lpstr>
      <vt:lpstr>Embedding PHP within HTML</vt:lpstr>
      <vt:lpstr>Comments</vt:lpstr>
      <vt:lpstr>PHP: VaRIaBLE, data types, operators, conditions and iteration</vt:lpstr>
      <vt:lpstr>Variable</vt:lpstr>
      <vt:lpstr>Single vs Double Quotes</vt:lpstr>
      <vt:lpstr>Data Types</vt:lpstr>
      <vt:lpstr>PHP Operators</vt:lpstr>
      <vt:lpstr>Arithmetic Operators</vt:lpstr>
      <vt:lpstr>Relational Operators</vt:lpstr>
      <vt:lpstr>Logical Operators</vt:lpstr>
      <vt:lpstr>Assignment Operators</vt:lpstr>
      <vt:lpstr>PowerPoint 演示文稿</vt:lpstr>
      <vt:lpstr>Control Structures</vt:lpstr>
      <vt:lpstr>Conditional Statements</vt:lpstr>
      <vt:lpstr>if statement</vt:lpstr>
      <vt:lpstr>if..else statement</vt:lpstr>
      <vt:lpstr>if..elseif statement</vt:lpstr>
      <vt:lpstr>switch statement</vt:lpstr>
      <vt:lpstr>Looping Statement</vt:lpstr>
      <vt:lpstr>while statement</vt:lpstr>
      <vt:lpstr>while statement</vt:lpstr>
      <vt:lpstr>do..while statement</vt:lpstr>
      <vt:lpstr>for..loop statement</vt:lpstr>
      <vt:lpstr>references</vt:lpstr>
      <vt:lpstr>Form Handling </vt:lpstr>
      <vt:lpstr>$_GET Predefined Variable</vt:lpstr>
      <vt:lpstr>$_POST Predefined Variable</vt:lpstr>
      <vt:lpstr>$_REQUEST Predefined Variable</vt:lpstr>
      <vt:lpstr>Dealing with Multivalue Field</vt:lpstr>
      <vt:lpstr>Storing PHP Variables in Forms</vt:lpstr>
      <vt:lpstr>Redirecting after a Form Submission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PHP: An Introduction</dc:title>
  <dc:creator>LENOVO</dc:creator>
  <cp:lastModifiedBy>Mike-PC</cp:lastModifiedBy>
  <cp:revision>55</cp:revision>
  <dcterms:created xsi:type="dcterms:W3CDTF">2016-01-03T02:56:00Z</dcterms:created>
  <dcterms:modified xsi:type="dcterms:W3CDTF">2023-08-29T02:58:39Z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1033-12.2.0.13110</vt:lpwstr>
  </property>
  <property fmtid="{D5CDD505-2E9C-101B-9397-08002B2CF9AE}" pid="3" name="ICV">
    <vt:lpwstr>B70120A850CE42B9AF10DFDECD268A72</vt:lpwstr>
  </property>
</Properties>
</file>