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7" r:id="rId1"/>
  </p:sldMasterIdLst>
  <p:notesMasterIdLst>
    <p:notesMasterId r:id="rId46"/>
  </p:notesMasterIdLst>
  <p:sldIdLst>
    <p:sldId id="256" r:id="rId2"/>
    <p:sldId id="378" r:id="rId3"/>
    <p:sldId id="415" r:id="rId4"/>
    <p:sldId id="416" r:id="rId5"/>
    <p:sldId id="419" r:id="rId6"/>
    <p:sldId id="418" r:id="rId7"/>
    <p:sldId id="420" r:id="rId8"/>
    <p:sldId id="421" r:id="rId9"/>
    <p:sldId id="422" r:id="rId10"/>
    <p:sldId id="423" r:id="rId11"/>
    <p:sldId id="424" r:id="rId12"/>
    <p:sldId id="425" r:id="rId13"/>
    <p:sldId id="426" r:id="rId14"/>
    <p:sldId id="427" r:id="rId15"/>
    <p:sldId id="429" r:id="rId16"/>
    <p:sldId id="430" r:id="rId17"/>
    <p:sldId id="428" r:id="rId18"/>
    <p:sldId id="431" r:id="rId19"/>
    <p:sldId id="432" r:id="rId20"/>
    <p:sldId id="433" r:id="rId21"/>
    <p:sldId id="434" r:id="rId22"/>
    <p:sldId id="435" r:id="rId23"/>
    <p:sldId id="436" r:id="rId24"/>
    <p:sldId id="437" r:id="rId25"/>
    <p:sldId id="438" r:id="rId26"/>
    <p:sldId id="439" r:id="rId27"/>
    <p:sldId id="440" r:id="rId28"/>
    <p:sldId id="441" r:id="rId29"/>
    <p:sldId id="442" r:id="rId30"/>
    <p:sldId id="391" r:id="rId31"/>
    <p:sldId id="443" r:id="rId32"/>
    <p:sldId id="444" r:id="rId33"/>
    <p:sldId id="445" r:id="rId34"/>
    <p:sldId id="446" r:id="rId35"/>
    <p:sldId id="447" r:id="rId36"/>
    <p:sldId id="449" r:id="rId37"/>
    <p:sldId id="448" r:id="rId38"/>
    <p:sldId id="450" r:id="rId39"/>
    <p:sldId id="451" r:id="rId40"/>
    <p:sldId id="453" r:id="rId41"/>
    <p:sldId id="454" r:id="rId42"/>
    <p:sldId id="452" r:id="rId43"/>
    <p:sldId id="455" r:id="rId44"/>
    <p:sldId id="383" r:id="rId45"/>
  </p:sldIdLst>
  <p:sldSz cx="9144000" cy="5143500" type="screen16x9"/>
  <p:notesSz cx="6888163" cy="10021888"/>
  <p:embeddedFontLst>
    <p:embeddedFont>
      <p:font typeface="Arvo" panose="020B0604020202020204" charset="0"/>
      <p:regular r:id="rId47"/>
      <p:bold r:id="rId48"/>
      <p:italic r:id="rId49"/>
      <p:boldItalic r:id="rId50"/>
    </p:embeddedFont>
    <p:embeddedFont>
      <p:font typeface="Poppins" panose="00000500000000000000" pitchFamily="2" charset="0"/>
      <p:regular r:id="rId51"/>
      <p:bold r:id="rId52"/>
      <p:italic r:id="rId53"/>
      <p:boldItalic r:id="rId54"/>
    </p:embeddedFont>
    <p:embeddedFont>
      <p:font typeface="Roboto" panose="02000000000000000000" pitchFamily="2" charset="0"/>
      <p:regular r:id="rId55"/>
      <p:bold r:id="rId56"/>
      <p:italic r:id="rId57"/>
      <p:boldItalic r:id="rId58"/>
    </p:embeddedFont>
    <p:embeddedFont>
      <p:font typeface="Roboto Condensed" panose="02000000000000000000" pitchFamily="2" charset="0"/>
      <p:regular r:id="rId59"/>
      <p:bold r:id="rId60"/>
      <p:italic r:id="rId61"/>
      <p:boldItalic r:id="rId62"/>
    </p:embeddedFont>
    <p:embeddedFont>
      <p:font typeface="Roboto Condensed Light" panose="02000000000000000000" pitchFamily="2" charset="0"/>
      <p:regular r:id="rId63"/>
      <p:bold r:id="rId64"/>
      <p:italic r:id="rId65"/>
      <p:boldItalic r:id="rId6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F53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ABCECF0-BC6E-4C31-8B2B-C5C850B73E07}">
  <a:tblStyle styleId="{8ABCECF0-BC6E-4C31-8B2B-C5C850B73E07}"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70" autoAdjust="0"/>
    <p:restoredTop sz="81752" autoAdjust="0"/>
  </p:normalViewPr>
  <p:slideViewPr>
    <p:cSldViewPr snapToGrid="0">
      <p:cViewPr varScale="1">
        <p:scale>
          <a:sx n="78" d="100"/>
          <a:sy n="78" d="100"/>
        </p:scale>
        <p:origin x="99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1.fntdata"/><Relationship Id="rId50" Type="http://schemas.openxmlformats.org/officeDocument/2006/relationships/font" Target="fonts/font4.fntdata"/><Relationship Id="rId55" Type="http://schemas.openxmlformats.org/officeDocument/2006/relationships/font" Target="fonts/font9.fntdata"/><Relationship Id="rId63" Type="http://schemas.openxmlformats.org/officeDocument/2006/relationships/font" Target="fonts/font17.fntdata"/><Relationship Id="rId68"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7.fntdata"/><Relationship Id="rId58" Type="http://schemas.openxmlformats.org/officeDocument/2006/relationships/font" Target="fonts/font12.fntdata"/><Relationship Id="rId66" Type="http://schemas.openxmlformats.org/officeDocument/2006/relationships/font" Target="fonts/font2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3.fntdata"/><Relationship Id="rId57" Type="http://schemas.openxmlformats.org/officeDocument/2006/relationships/font" Target="fonts/font11.fntdata"/><Relationship Id="rId61" Type="http://schemas.openxmlformats.org/officeDocument/2006/relationships/font" Target="fonts/font15.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6.fntdata"/><Relationship Id="rId60" Type="http://schemas.openxmlformats.org/officeDocument/2006/relationships/font" Target="fonts/font14.fntdata"/><Relationship Id="rId65" Type="http://schemas.openxmlformats.org/officeDocument/2006/relationships/font" Target="fonts/font1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2.fntdata"/><Relationship Id="rId56" Type="http://schemas.openxmlformats.org/officeDocument/2006/relationships/font" Target="fonts/font10.fntdata"/><Relationship Id="rId64" Type="http://schemas.openxmlformats.org/officeDocument/2006/relationships/font" Target="fonts/font18.fntdata"/><Relationship Id="rId69"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font" Target="fonts/font5.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59" Type="http://schemas.openxmlformats.org/officeDocument/2006/relationships/font" Target="fonts/font13.fntdata"/><Relationship Id="rId6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8.fntdata"/><Relationship Id="rId62" Type="http://schemas.openxmlformats.org/officeDocument/2006/relationships/font" Target="fonts/font16.fntdata"/><Relationship Id="rId7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8817" y="4760397"/>
            <a:ext cx="5510530" cy="4509850"/>
          </a:xfrm>
          <a:prstGeom prst="rect">
            <a:avLst/>
          </a:prstGeom>
          <a:noFill/>
          <a:ln>
            <a:noFill/>
          </a:ln>
        </p:spPr>
        <p:txBody>
          <a:bodyPr spcFirstLastPara="1" wrap="square" lIns="96608" tIns="96608" rIns="96608" bIns="96608" anchor="t" anchorCtr="0"/>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g35f391192_00:notes"/>
          <p:cNvSpPr>
            <a:spLocks noGrp="1" noRot="1" noChangeAspect="1"/>
          </p:cNvSpPr>
          <p:nvPr>
            <p:ph type="sldImg" idx="2"/>
          </p:nvPr>
        </p:nvSpPr>
        <p:spPr>
          <a:xfrm>
            <a:off x="104775" y="752475"/>
            <a:ext cx="6678613" cy="3757613"/>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2" name="Google Shape;182;g35f391192_00:notes"/>
          <p:cNvSpPr txBox="1">
            <a:spLocks noGrp="1"/>
          </p:cNvSpPr>
          <p:nvPr>
            <p:ph type="body" idx="1"/>
          </p:nvPr>
        </p:nvSpPr>
        <p:spPr>
          <a:xfrm>
            <a:off x="688817" y="4760397"/>
            <a:ext cx="5510530" cy="4509850"/>
          </a:xfrm>
          <a:prstGeom prst="rect">
            <a:avLst/>
          </a:prstGeom>
        </p:spPr>
        <p:txBody>
          <a:bodyPr spcFirstLastPara="1" wrap="square" lIns="96608" tIns="96608" rIns="96608" bIns="96608" anchor="t" anchorCtr="0">
            <a:noAutofit/>
          </a:bodyPr>
          <a:lstStyle/>
          <a:p>
            <a:pPr marL="0" indent="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sp>
        <p:nvSpPr>
          <p:cNvPr id="10" name="Google Shape;10;p2"/>
          <p:cNvSpPr/>
          <p:nvPr/>
        </p:nvSpPr>
        <p:spPr>
          <a:xfrm>
            <a:off x="7544483" y="657775"/>
            <a:ext cx="1299300" cy="4329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11" name="Google Shape;11;p2"/>
          <p:cNvGrpSpPr/>
          <p:nvPr/>
        </p:nvGrpSpPr>
        <p:grpSpPr>
          <a:xfrm>
            <a:off x="0" y="-7088"/>
            <a:ext cx="8661398" cy="5150588"/>
            <a:chOff x="0" y="-7088"/>
            <a:chExt cx="8661398" cy="5150588"/>
          </a:xfrm>
        </p:grpSpPr>
        <p:sp>
          <p:nvSpPr>
            <p:cNvPr id="12" name="Google Shape;12;p2"/>
            <p:cNvSpPr/>
            <p:nvPr/>
          </p:nvSpPr>
          <p:spPr>
            <a:xfrm>
              <a:off x="0" y="0"/>
              <a:ext cx="3525000" cy="5143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flipH="1">
              <a:off x="3517898" y="-7088"/>
              <a:ext cx="5143500" cy="5143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4" name="Google Shape;14;p2"/>
          <p:cNvGrpSpPr/>
          <p:nvPr/>
        </p:nvGrpSpPr>
        <p:grpSpPr>
          <a:xfrm rot="10800000" flipH="1">
            <a:off x="1" y="1090763"/>
            <a:ext cx="8847502" cy="2961975"/>
            <a:chOff x="-8178042" y="-4493254"/>
            <a:chExt cx="19483598" cy="6522736"/>
          </a:xfrm>
        </p:grpSpPr>
        <p:sp>
          <p:nvSpPr>
            <p:cNvPr id="15" name="Google Shape;15;p2"/>
            <p:cNvSpPr/>
            <p:nvPr/>
          </p:nvSpPr>
          <p:spPr>
            <a:xfrm>
              <a:off x="-8178042" y="-4493118"/>
              <a:ext cx="12968400" cy="65226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16" name="Google Shape;16;p2"/>
            <p:cNvSpPr/>
            <p:nvPr/>
          </p:nvSpPr>
          <p:spPr>
            <a:xfrm>
              <a:off x="4782955" y="-4493254"/>
              <a:ext cx="6522600" cy="65226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17" name="Google Shape;17;p2"/>
          <p:cNvGrpSpPr/>
          <p:nvPr/>
        </p:nvGrpSpPr>
        <p:grpSpPr>
          <a:xfrm>
            <a:off x="3677236" y="4278349"/>
            <a:ext cx="5480829" cy="432996"/>
            <a:chOff x="5582265" y="4646738"/>
            <a:chExt cx="5480829" cy="432996"/>
          </a:xfrm>
        </p:grpSpPr>
        <p:sp>
          <p:nvSpPr>
            <p:cNvPr id="18" name="Google Shape;18;p2"/>
            <p:cNvSpPr/>
            <p:nvPr/>
          </p:nvSpPr>
          <p:spPr>
            <a:xfrm rot="10800000">
              <a:off x="5582265"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 name="Google Shape;19;p2"/>
            <p:cNvGrpSpPr/>
            <p:nvPr/>
          </p:nvGrpSpPr>
          <p:grpSpPr>
            <a:xfrm flipH="1">
              <a:off x="5585232" y="4646738"/>
              <a:ext cx="5477861" cy="304551"/>
              <a:chOff x="-24158748" y="330075"/>
              <a:chExt cx="30568423" cy="1699506"/>
            </a:xfrm>
          </p:grpSpPr>
          <p:sp>
            <p:nvSpPr>
              <p:cNvPr id="20" name="Google Shape;20;p2"/>
              <p:cNvSpPr/>
              <p:nvPr/>
            </p:nvSpPr>
            <p:spPr>
              <a:xfrm>
                <a:off x="-24158748" y="330081"/>
                <a:ext cx="289080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4710175"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2" name="Google Shape;22;p2"/>
          <p:cNvSpPr txBox="1">
            <a:spLocks noGrp="1"/>
          </p:cNvSpPr>
          <p:nvPr>
            <p:ph type="ctrTitle"/>
          </p:nvPr>
        </p:nvSpPr>
        <p:spPr>
          <a:xfrm>
            <a:off x="685800" y="1090750"/>
            <a:ext cx="5367900" cy="2961900"/>
          </a:xfrm>
          <a:prstGeom prst="rect">
            <a:avLst/>
          </a:prstGeom>
        </p:spPr>
        <p:txBody>
          <a:bodyPr spcFirstLastPara="1" wrap="square" lIns="91425" tIns="91425" rIns="91425" bIns="91425" anchor="ctr" anchorCtr="0"/>
          <a:lstStyle>
            <a:lvl1pPr lvl="0">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61"/>
        <p:cNvGrpSpPr/>
        <p:nvPr/>
      </p:nvGrpSpPr>
      <p:grpSpPr>
        <a:xfrm>
          <a:off x="0" y="0"/>
          <a:ext cx="0" cy="0"/>
          <a:chOff x="0" y="0"/>
          <a:chExt cx="0" cy="0"/>
        </a:xfrm>
      </p:grpSpPr>
      <p:grpSp>
        <p:nvGrpSpPr>
          <p:cNvPr id="62" name="Google Shape;62;p5"/>
          <p:cNvGrpSpPr/>
          <p:nvPr/>
        </p:nvGrpSpPr>
        <p:grpSpPr>
          <a:xfrm>
            <a:off x="-4" y="40"/>
            <a:ext cx="7072430" cy="1327315"/>
            <a:chOff x="-4" y="40"/>
            <a:chExt cx="7072430" cy="1327315"/>
          </a:xfrm>
        </p:grpSpPr>
        <p:sp>
          <p:nvSpPr>
            <p:cNvPr id="63" name="Google Shape;63;p5"/>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64" name="Google Shape;64;p5"/>
            <p:cNvGrpSpPr/>
            <p:nvPr/>
          </p:nvGrpSpPr>
          <p:grpSpPr>
            <a:xfrm rot="10800000" flipH="1">
              <a:off x="3" y="40"/>
              <a:ext cx="6756168" cy="1327315"/>
              <a:chOff x="-2168138" y="330075"/>
              <a:chExt cx="8650663" cy="1699506"/>
            </a:xfrm>
          </p:grpSpPr>
          <p:sp>
            <p:nvSpPr>
              <p:cNvPr id="65" name="Google Shape;65;p5"/>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6" name="Google Shape;66;p5"/>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67" name="Google Shape;67;p5"/>
            <p:cNvGrpSpPr/>
            <p:nvPr/>
          </p:nvGrpSpPr>
          <p:grpSpPr>
            <a:xfrm rot="10800000" flipH="1">
              <a:off x="-4" y="381007"/>
              <a:ext cx="7072430" cy="771744"/>
              <a:chOff x="-9092084" y="330075"/>
              <a:chExt cx="15574609" cy="1699501"/>
            </a:xfrm>
          </p:grpSpPr>
          <p:sp>
            <p:nvSpPr>
              <p:cNvPr id="68" name="Google Shape;68;p5"/>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69" name="Google Shape;69;p5"/>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70" name="Google Shape;70;p5"/>
          <p:cNvGrpSpPr/>
          <p:nvPr/>
        </p:nvGrpSpPr>
        <p:grpSpPr>
          <a:xfrm>
            <a:off x="6946842" y="4472723"/>
            <a:ext cx="2202830" cy="670795"/>
            <a:chOff x="5575242" y="4472723"/>
            <a:chExt cx="2202830" cy="670795"/>
          </a:xfrm>
        </p:grpSpPr>
        <p:sp>
          <p:nvSpPr>
            <p:cNvPr id="71" name="Google Shape;71;p5"/>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2" name="Google Shape;72;p5"/>
            <p:cNvGrpSpPr/>
            <p:nvPr/>
          </p:nvGrpSpPr>
          <p:grpSpPr>
            <a:xfrm flipH="1">
              <a:off x="5734850" y="4472723"/>
              <a:ext cx="2040837" cy="670795"/>
              <a:chOff x="1297954" y="330075"/>
              <a:chExt cx="5169293" cy="1699506"/>
            </a:xfrm>
          </p:grpSpPr>
          <p:sp>
            <p:nvSpPr>
              <p:cNvPr id="73" name="Google Shape;73;p5"/>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5"/>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 name="Google Shape;75;p5"/>
            <p:cNvGrpSpPr/>
            <p:nvPr/>
          </p:nvGrpSpPr>
          <p:grpSpPr>
            <a:xfrm flipH="1">
              <a:off x="5578209" y="4646738"/>
              <a:ext cx="2199863" cy="304563"/>
              <a:chOff x="-5827153" y="330075"/>
              <a:chExt cx="12276019" cy="1699569"/>
            </a:xfrm>
          </p:grpSpPr>
          <p:sp>
            <p:nvSpPr>
              <p:cNvPr id="76" name="Google Shape;76;p5"/>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5"/>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8" name="Google Shape;78;p5"/>
          <p:cNvSpPr txBox="1">
            <a:spLocks noGrp="1"/>
          </p:cNvSpPr>
          <p:nvPr>
            <p:ph type="title"/>
          </p:nvPr>
        </p:nvSpPr>
        <p:spPr>
          <a:xfrm>
            <a:off x="814275" y="392575"/>
            <a:ext cx="5492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79" name="Google Shape;79;p5"/>
          <p:cNvSpPr txBox="1">
            <a:spLocks noGrp="1"/>
          </p:cNvSpPr>
          <p:nvPr>
            <p:ph type="body" idx="1"/>
          </p:nvPr>
        </p:nvSpPr>
        <p:spPr>
          <a:xfrm>
            <a:off x="814275" y="1327350"/>
            <a:ext cx="6132600" cy="3145500"/>
          </a:xfrm>
          <a:prstGeom prst="rect">
            <a:avLst/>
          </a:prstGeom>
        </p:spPr>
        <p:txBody>
          <a:bodyPr spcFirstLastPara="1" wrap="square" lIns="91425" tIns="91425" rIns="91425" bIns="91425" anchor="ctr" anchorCtr="0"/>
          <a:lstStyle>
            <a:lvl1pPr marL="457200" lvl="0" indent="-381000">
              <a:spcBef>
                <a:spcPts val="600"/>
              </a:spcBef>
              <a:spcAft>
                <a:spcPts val="0"/>
              </a:spcAft>
              <a:buSzPts val="2400"/>
              <a:buChar char="▰"/>
              <a:defRPr/>
            </a:lvl1pPr>
            <a:lvl2pPr marL="914400" lvl="1" indent="-381000">
              <a:spcBef>
                <a:spcPts val="1000"/>
              </a:spcBef>
              <a:spcAft>
                <a:spcPts val="0"/>
              </a:spcAft>
              <a:buSzPts val="2400"/>
              <a:buChar char="▻"/>
              <a:defRPr/>
            </a:lvl2pPr>
            <a:lvl3pPr marL="1371600" lvl="2" indent="-381000">
              <a:spcBef>
                <a:spcPts val="1000"/>
              </a:spcBef>
              <a:spcAft>
                <a:spcPts val="0"/>
              </a:spcAft>
              <a:buSzPts val="2400"/>
              <a:buChar char="▻"/>
              <a:defRPr/>
            </a:lvl3pPr>
            <a:lvl4pPr marL="1828800" lvl="3" indent="-381000">
              <a:spcBef>
                <a:spcPts val="1000"/>
              </a:spcBef>
              <a:spcAft>
                <a:spcPts val="0"/>
              </a:spcAft>
              <a:buSzPts val="2400"/>
              <a:buChar char="▻"/>
              <a:defRPr/>
            </a:lvl4pPr>
            <a:lvl5pPr marL="2286000" lvl="4" indent="-381000">
              <a:spcBef>
                <a:spcPts val="1000"/>
              </a:spcBef>
              <a:spcAft>
                <a:spcPts val="0"/>
              </a:spcAft>
              <a:buSzPts val="2400"/>
              <a:buChar char="▻"/>
              <a:defRPr/>
            </a:lvl5pPr>
            <a:lvl6pPr marL="2743200" lvl="5" indent="-381000">
              <a:spcBef>
                <a:spcPts val="1000"/>
              </a:spcBef>
              <a:spcAft>
                <a:spcPts val="0"/>
              </a:spcAft>
              <a:buSzPts val="2400"/>
              <a:buChar char="▻"/>
              <a:defRPr/>
            </a:lvl6pPr>
            <a:lvl7pPr marL="3200400" lvl="6" indent="-381000">
              <a:spcBef>
                <a:spcPts val="1000"/>
              </a:spcBef>
              <a:spcAft>
                <a:spcPts val="0"/>
              </a:spcAft>
              <a:buSzPts val="2400"/>
              <a:buChar char="▻"/>
              <a:defRPr/>
            </a:lvl7pPr>
            <a:lvl8pPr marL="3657600" lvl="7" indent="-381000">
              <a:spcBef>
                <a:spcPts val="1000"/>
              </a:spcBef>
              <a:spcAft>
                <a:spcPts val="0"/>
              </a:spcAft>
              <a:buSzPts val="2400"/>
              <a:buChar char="▻"/>
              <a:defRPr/>
            </a:lvl8pPr>
            <a:lvl9pPr marL="4114800" lvl="8" indent="-381000">
              <a:spcBef>
                <a:spcPts val="1000"/>
              </a:spcBef>
              <a:spcAft>
                <a:spcPts val="1000"/>
              </a:spcAft>
              <a:buSzPts val="2400"/>
              <a:buChar char="▻"/>
              <a:defRPr/>
            </a:lvl9pPr>
          </a:lstStyle>
          <a:p>
            <a:endParaRPr/>
          </a:p>
        </p:txBody>
      </p:sp>
      <p:sp>
        <p:nvSpPr>
          <p:cNvPr id="80" name="Google Shape;80;p5"/>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81"/>
        <p:cNvGrpSpPr/>
        <p:nvPr/>
      </p:nvGrpSpPr>
      <p:grpSpPr>
        <a:xfrm>
          <a:off x="0" y="0"/>
          <a:ext cx="0" cy="0"/>
          <a:chOff x="0" y="0"/>
          <a:chExt cx="0" cy="0"/>
        </a:xfrm>
      </p:grpSpPr>
      <p:grpSp>
        <p:nvGrpSpPr>
          <p:cNvPr id="82" name="Google Shape;82;p6"/>
          <p:cNvGrpSpPr/>
          <p:nvPr/>
        </p:nvGrpSpPr>
        <p:grpSpPr>
          <a:xfrm>
            <a:off x="-4" y="40"/>
            <a:ext cx="7072430" cy="1327315"/>
            <a:chOff x="-4" y="40"/>
            <a:chExt cx="7072430" cy="1327315"/>
          </a:xfrm>
        </p:grpSpPr>
        <p:sp>
          <p:nvSpPr>
            <p:cNvPr id="83" name="Google Shape;83;p6"/>
            <p:cNvSpPr/>
            <p:nvPr/>
          </p:nvSpPr>
          <p:spPr>
            <a:xfrm>
              <a:off x="6292649" y="126425"/>
              <a:ext cx="779700" cy="259800"/>
            </a:xfrm>
            <a:prstGeom prst="triangle">
              <a:avLst>
                <a:gd name="adj" fmla="val 32425"/>
              </a:avLst>
            </a:prstGeom>
            <a:solidFill>
              <a:srgbClr val="2632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nvGrpSpPr>
            <p:cNvPr id="84" name="Google Shape;84;p6"/>
            <p:cNvGrpSpPr/>
            <p:nvPr/>
          </p:nvGrpSpPr>
          <p:grpSpPr>
            <a:xfrm rot="10800000" flipH="1">
              <a:off x="3" y="40"/>
              <a:ext cx="6756168" cy="1327315"/>
              <a:chOff x="-2168138" y="330075"/>
              <a:chExt cx="8650663" cy="1699506"/>
            </a:xfrm>
          </p:grpSpPr>
          <p:sp>
            <p:nvSpPr>
              <p:cNvPr id="85" name="Google Shape;85;p6"/>
              <p:cNvSpPr/>
              <p:nvPr/>
            </p:nvSpPr>
            <p:spPr>
              <a:xfrm>
                <a:off x="-2168138" y="330081"/>
                <a:ext cx="69582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6" name="Google Shape;86;p6"/>
              <p:cNvSpPr/>
              <p:nvPr/>
            </p:nvSpPr>
            <p:spPr>
              <a:xfrm>
                <a:off x="4783025"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nvGrpSpPr>
            <p:cNvPr id="87" name="Google Shape;87;p6"/>
            <p:cNvGrpSpPr/>
            <p:nvPr/>
          </p:nvGrpSpPr>
          <p:grpSpPr>
            <a:xfrm rot="10800000" flipH="1">
              <a:off x="-4" y="381007"/>
              <a:ext cx="7072430" cy="771744"/>
              <a:chOff x="-9092084" y="330075"/>
              <a:chExt cx="15574609" cy="1699501"/>
            </a:xfrm>
          </p:grpSpPr>
          <p:sp>
            <p:nvSpPr>
              <p:cNvPr id="88" name="Google Shape;88;p6"/>
              <p:cNvSpPr/>
              <p:nvPr/>
            </p:nvSpPr>
            <p:spPr>
              <a:xfrm>
                <a:off x="-9092084" y="330076"/>
                <a:ext cx="13882200" cy="1699500"/>
              </a:xfrm>
              <a:prstGeom prst="rect">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sp>
            <p:nvSpPr>
              <p:cNvPr id="89" name="Google Shape;89;p6"/>
              <p:cNvSpPr/>
              <p:nvPr/>
            </p:nvSpPr>
            <p:spPr>
              <a:xfrm>
                <a:off x="4783025" y="330075"/>
                <a:ext cx="1699500" cy="1699500"/>
              </a:xfrm>
              <a:prstGeom prst="rtTriangle">
                <a:avLst/>
              </a:prstGeom>
              <a:solidFill>
                <a:srgbClr val="3F537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latin typeface="Arvo"/>
                  <a:ea typeface="Arvo"/>
                  <a:cs typeface="Arvo"/>
                  <a:sym typeface="Arvo"/>
                </a:endParaRPr>
              </a:p>
            </p:txBody>
          </p:sp>
        </p:grpSp>
      </p:grpSp>
      <p:grpSp>
        <p:nvGrpSpPr>
          <p:cNvPr id="90" name="Google Shape;90;p6"/>
          <p:cNvGrpSpPr/>
          <p:nvPr/>
        </p:nvGrpSpPr>
        <p:grpSpPr>
          <a:xfrm>
            <a:off x="6946842" y="4472723"/>
            <a:ext cx="2202830" cy="670795"/>
            <a:chOff x="5575242" y="4472723"/>
            <a:chExt cx="2202830" cy="670795"/>
          </a:xfrm>
        </p:grpSpPr>
        <p:sp>
          <p:nvSpPr>
            <p:cNvPr id="91" name="Google Shape;91;p6"/>
            <p:cNvSpPr/>
            <p:nvPr/>
          </p:nvSpPr>
          <p:spPr>
            <a:xfrm rot="10800000">
              <a:off x="5575242" y="4948334"/>
              <a:ext cx="394200" cy="131400"/>
            </a:xfrm>
            <a:prstGeom prst="triangle">
              <a:avLst>
                <a:gd name="adj" fmla="val 32425"/>
              </a:avLst>
            </a:prstGeom>
            <a:solidFill>
              <a:srgbClr val="D26F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2" name="Google Shape;92;p6"/>
            <p:cNvGrpSpPr/>
            <p:nvPr/>
          </p:nvGrpSpPr>
          <p:grpSpPr>
            <a:xfrm flipH="1">
              <a:off x="5734850" y="4472723"/>
              <a:ext cx="2040837" cy="670795"/>
              <a:chOff x="1297954" y="330075"/>
              <a:chExt cx="5169293" cy="1699506"/>
            </a:xfrm>
          </p:grpSpPr>
          <p:sp>
            <p:nvSpPr>
              <p:cNvPr id="93" name="Google Shape;93;p6"/>
              <p:cNvSpPr/>
              <p:nvPr/>
            </p:nvSpPr>
            <p:spPr>
              <a:xfrm>
                <a:off x="1297954" y="330081"/>
                <a:ext cx="3476700" cy="1699500"/>
              </a:xfrm>
              <a:prstGeom prst="rect">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6"/>
              <p:cNvSpPr/>
              <p:nvPr/>
            </p:nvSpPr>
            <p:spPr>
              <a:xfrm>
                <a:off x="4767747" y="330075"/>
                <a:ext cx="1699500" cy="1699500"/>
              </a:xfrm>
              <a:prstGeom prst="rtTriangle">
                <a:avLst/>
              </a:prstGeom>
              <a:solidFill>
                <a:srgbClr val="C7D3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 name="Google Shape;95;p6"/>
            <p:cNvGrpSpPr/>
            <p:nvPr/>
          </p:nvGrpSpPr>
          <p:grpSpPr>
            <a:xfrm flipH="1">
              <a:off x="5578209" y="4646738"/>
              <a:ext cx="2199863" cy="304563"/>
              <a:chOff x="-5827153" y="330075"/>
              <a:chExt cx="12276019" cy="1699569"/>
            </a:xfrm>
          </p:grpSpPr>
          <p:sp>
            <p:nvSpPr>
              <p:cNvPr id="96" name="Google Shape;96;p6"/>
              <p:cNvSpPr/>
              <p:nvPr/>
            </p:nvSpPr>
            <p:spPr>
              <a:xfrm>
                <a:off x="-5827153" y="330144"/>
                <a:ext cx="10612200" cy="1699500"/>
              </a:xfrm>
              <a:prstGeom prst="rect">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6"/>
              <p:cNvSpPr/>
              <p:nvPr/>
            </p:nvSpPr>
            <p:spPr>
              <a:xfrm>
                <a:off x="4749366" y="330075"/>
                <a:ext cx="1699500" cy="1699500"/>
              </a:xfrm>
              <a:prstGeom prst="rtTriangle">
                <a:avLst/>
              </a:prstGeom>
              <a:solidFill>
                <a:srgbClr val="FF98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8" name="Google Shape;98;p6"/>
          <p:cNvSpPr txBox="1">
            <a:spLocks noGrp="1"/>
          </p:cNvSpPr>
          <p:nvPr>
            <p:ph type="title"/>
          </p:nvPr>
        </p:nvSpPr>
        <p:spPr>
          <a:xfrm>
            <a:off x="814275" y="392575"/>
            <a:ext cx="5258400" cy="766200"/>
          </a:xfrm>
          <a:prstGeom prst="rect">
            <a:avLst/>
          </a:prstGeom>
        </p:spPr>
        <p:txBody>
          <a:bodyPr spcFirstLastPara="1" wrap="square" lIns="91425" tIns="91425" rIns="91425" bIns="91425" anchor="ctr" anchorCtr="0"/>
          <a:lstStyle>
            <a:lvl1pPr lvl="0">
              <a:spcBef>
                <a:spcPts val="0"/>
              </a:spcBef>
              <a:spcAft>
                <a:spcPts val="0"/>
              </a:spcAft>
              <a:buSzPts val="2000"/>
              <a:buNone/>
              <a:defRPr/>
            </a:lvl1pPr>
            <a:lvl2pPr lvl="1">
              <a:spcBef>
                <a:spcPts val="0"/>
              </a:spcBef>
              <a:spcAft>
                <a:spcPts val="0"/>
              </a:spcAft>
              <a:buSzPts val="2000"/>
              <a:buNone/>
              <a:defRPr/>
            </a:lvl2pPr>
            <a:lvl3pPr lvl="2">
              <a:spcBef>
                <a:spcPts val="0"/>
              </a:spcBef>
              <a:spcAft>
                <a:spcPts val="0"/>
              </a:spcAft>
              <a:buSzPts val="2000"/>
              <a:buNone/>
              <a:defRPr/>
            </a:lvl3pPr>
            <a:lvl4pPr lvl="3">
              <a:spcBef>
                <a:spcPts val="0"/>
              </a:spcBef>
              <a:spcAft>
                <a:spcPts val="0"/>
              </a:spcAft>
              <a:buSzPts val="2000"/>
              <a:buNone/>
              <a:defRPr/>
            </a:lvl4pPr>
            <a:lvl5pPr lvl="4">
              <a:spcBef>
                <a:spcPts val="0"/>
              </a:spcBef>
              <a:spcAft>
                <a:spcPts val="0"/>
              </a:spcAft>
              <a:buSzPts val="2000"/>
              <a:buNone/>
              <a:defRPr/>
            </a:lvl5pPr>
            <a:lvl6pPr lvl="5">
              <a:spcBef>
                <a:spcPts val="0"/>
              </a:spcBef>
              <a:spcAft>
                <a:spcPts val="0"/>
              </a:spcAft>
              <a:buSzPts val="2000"/>
              <a:buNone/>
              <a:defRPr/>
            </a:lvl6pPr>
            <a:lvl7pPr lvl="6">
              <a:spcBef>
                <a:spcPts val="0"/>
              </a:spcBef>
              <a:spcAft>
                <a:spcPts val="0"/>
              </a:spcAft>
              <a:buSzPts val="2000"/>
              <a:buNone/>
              <a:defRPr/>
            </a:lvl7pPr>
            <a:lvl8pPr lvl="7">
              <a:spcBef>
                <a:spcPts val="0"/>
              </a:spcBef>
              <a:spcAft>
                <a:spcPts val="0"/>
              </a:spcAft>
              <a:buSzPts val="2000"/>
              <a:buNone/>
              <a:defRPr/>
            </a:lvl8pPr>
            <a:lvl9pPr lvl="8">
              <a:spcBef>
                <a:spcPts val="0"/>
              </a:spcBef>
              <a:spcAft>
                <a:spcPts val="0"/>
              </a:spcAft>
              <a:buSzPts val="2000"/>
              <a:buNone/>
              <a:defRPr/>
            </a:lvl9pPr>
          </a:lstStyle>
          <a:p>
            <a:endParaRPr/>
          </a:p>
        </p:txBody>
      </p:sp>
      <p:sp>
        <p:nvSpPr>
          <p:cNvPr id="99" name="Google Shape;99;p6"/>
          <p:cNvSpPr txBox="1">
            <a:spLocks noGrp="1"/>
          </p:cNvSpPr>
          <p:nvPr>
            <p:ph type="body" idx="1"/>
          </p:nvPr>
        </p:nvSpPr>
        <p:spPr>
          <a:xfrm>
            <a:off x="814275"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0" name="Google Shape;100;p6"/>
          <p:cNvSpPr txBox="1">
            <a:spLocks noGrp="1"/>
          </p:cNvSpPr>
          <p:nvPr>
            <p:ph type="body" idx="2"/>
          </p:nvPr>
        </p:nvSpPr>
        <p:spPr>
          <a:xfrm>
            <a:off x="4396123" y="1537988"/>
            <a:ext cx="3378300" cy="2724300"/>
          </a:xfrm>
          <a:prstGeom prst="rect">
            <a:avLst/>
          </a:prstGeom>
        </p:spPr>
        <p:txBody>
          <a:bodyPr spcFirstLastPara="1" wrap="square" lIns="91425" tIns="91425" rIns="91425" bIns="91425" anchor="t" anchorCtr="0"/>
          <a:lstStyle>
            <a:lvl1pPr marL="457200" lvl="0" indent="-355600">
              <a:spcBef>
                <a:spcPts val="600"/>
              </a:spcBef>
              <a:spcAft>
                <a:spcPts val="0"/>
              </a:spcAft>
              <a:buSzPts val="2000"/>
              <a:buChar char="▰"/>
              <a:defRPr sz="2000"/>
            </a:lvl1pPr>
            <a:lvl2pPr marL="914400" lvl="1" indent="-355600">
              <a:spcBef>
                <a:spcPts val="1000"/>
              </a:spcBef>
              <a:spcAft>
                <a:spcPts val="0"/>
              </a:spcAft>
              <a:buSzPts val="2000"/>
              <a:buChar char="▻"/>
              <a:defRPr sz="2000"/>
            </a:lvl2pPr>
            <a:lvl3pPr marL="1371600" lvl="2" indent="-355600">
              <a:spcBef>
                <a:spcPts val="1000"/>
              </a:spcBef>
              <a:spcAft>
                <a:spcPts val="0"/>
              </a:spcAft>
              <a:buSzPts val="2000"/>
              <a:buChar char="▻"/>
              <a:defRPr sz="2000"/>
            </a:lvl3pPr>
            <a:lvl4pPr marL="1828800" lvl="3" indent="-355600">
              <a:spcBef>
                <a:spcPts val="1000"/>
              </a:spcBef>
              <a:spcAft>
                <a:spcPts val="0"/>
              </a:spcAft>
              <a:buSzPts val="2000"/>
              <a:buChar char="▻"/>
              <a:defRPr sz="2000"/>
            </a:lvl4pPr>
            <a:lvl5pPr marL="2286000" lvl="4" indent="-355600">
              <a:spcBef>
                <a:spcPts val="1000"/>
              </a:spcBef>
              <a:spcAft>
                <a:spcPts val="0"/>
              </a:spcAft>
              <a:buSzPts val="2000"/>
              <a:buChar char="▻"/>
              <a:defRPr sz="2000"/>
            </a:lvl5pPr>
            <a:lvl6pPr marL="2743200" lvl="5" indent="-355600">
              <a:spcBef>
                <a:spcPts val="1000"/>
              </a:spcBef>
              <a:spcAft>
                <a:spcPts val="0"/>
              </a:spcAft>
              <a:buSzPts val="2000"/>
              <a:buChar char="▻"/>
              <a:defRPr sz="2000"/>
            </a:lvl6pPr>
            <a:lvl7pPr marL="3200400" lvl="6" indent="-355600">
              <a:spcBef>
                <a:spcPts val="1000"/>
              </a:spcBef>
              <a:spcAft>
                <a:spcPts val="0"/>
              </a:spcAft>
              <a:buSzPts val="2000"/>
              <a:buChar char="▻"/>
              <a:defRPr sz="2000"/>
            </a:lvl7pPr>
            <a:lvl8pPr marL="3657600" lvl="7" indent="-355600">
              <a:spcBef>
                <a:spcPts val="1000"/>
              </a:spcBef>
              <a:spcAft>
                <a:spcPts val="0"/>
              </a:spcAft>
              <a:buSzPts val="2000"/>
              <a:buChar char="▻"/>
              <a:defRPr sz="2000"/>
            </a:lvl8pPr>
            <a:lvl9pPr marL="4114800" lvl="8" indent="-355600">
              <a:spcBef>
                <a:spcPts val="1000"/>
              </a:spcBef>
              <a:spcAft>
                <a:spcPts val="1000"/>
              </a:spcAft>
              <a:buSzPts val="2000"/>
              <a:buChar char="▻"/>
              <a:defRPr sz="2000"/>
            </a:lvl9pPr>
          </a:lstStyle>
          <a:p>
            <a:endParaRPr/>
          </a:p>
        </p:txBody>
      </p:sp>
      <p:sp>
        <p:nvSpPr>
          <p:cNvPr id="101" name="Google Shape;101;p6"/>
          <p:cNvSpPr txBox="1">
            <a:spLocks noGrp="1"/>
          </p:cNvSpPr>
          <p:nvPr>
            <p:ph type="sldNum" idx="12"/>
          </p:nvPr>
        </p:nvSpPr>
        <p:spPr>
          <a:xfrm>
            <a:off x="7618000" y="4636500"/>
            <a:ext cx="1487400" cy="315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4275" y="392575"/>
            <a:ext cx="5258400" cy="766200"/>
          </a:xfrm>
          <a:prstGeom prst="rect">
            <a:avLst/>
          </a:prstGeom>
          <a:noFill/>
          <a:ln>
            <a:noFill/>
          </a:ln>
        </p:spPr>
        <p:txBody>
          <a:bodyPr spcFirstLastPara="1" wrap="square" lIns="91425" tIns="91425" rIns="91425" bIns="91425" anchor="ctr" anchorCtr="0"/>
          <a:lstStyle>
            <a:lvl1pPr lvl="0">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1pPr>
            <a:lvl2pPr lvl="1">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2pPr>
            <a:lvl3pPr lvl="2">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3pPr>
            <a:lvl4pPr lvl="3">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4pPr>
            <a:lvl5pPr lvl="4">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5pPr>
            <a:lvl6pPr lvl="5">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6pPr>
            <a:lvl7pPr lvl="6">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7pPr>
            <a:lvl8pPr lvl="7">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8pPr>
            <a:lvl9pPr lvl="8">
              <a:spcBef>
                <a:spcPts val="0"/>
              </a:spcBef>
              <a:spcAft>
                <a:spcPts val="0"/>
              </a:spcAft>
              <a:buClr>
                <a:srgbClr val="FFFFFF"/>
              </a:buClr>
              <a:buSzPts val="2000"/>
              <a:buFont typeface="Roboto Condensed"/>
              <a:buNone/>
              <a:defRPr sz="2000" b="1">
                <a:solidFill>
                  <a:srgbClr val="FFFFFF"/>
                </a:solidFill>
                <a:latin typeface="Roboto Condensed"/>
                <a:ea typeface="Roboto Condensed"/>
                <a:cs typeface="Roboto Condensed"/>
                <a:sym typeface="Roboto Condensed"/>
              </a:defRPr>
            </a:lvl9pPr>
          </a:lstStyle>
          <a:p>
            <a:endParaRPr/>
          </a:p>
        </p:txBody>
      </p:sp>
      <p:sp>
        <p:nvSpPr>
          <p:cNvPr id="7" name="Google Shape;7;p1"/>
          <p:cNvSpPr txBox="1">
            <a:spLocks noGrp="1"/>
          </p:cNvSpPr>
          <p:nvPr>
            <p:ph type="body" idx="1"/>
          </p:nvPr>
        </p:nvSpPr>
        <p:spPr>
          <a:xfrm>
            <a:off x="814275" y="1327350"/>
            <a:ext cx="6132600" cy="3145500"/>
          </a:xfrm>
          <a:prstGeom prst="rect">
            <a:avLst/>
          </a:prstGeom>
          <a:noFill/>
          <a:ln>
            <a:noFill/>
          </a:ln>
        </p:spPr>
        <p:txBody>
          <a:bodyPr spcFirstLastPara="1" wrap="square" lIns="91425" tIns="91425" rIns="91425" bIns="91425" anchor="ctr" anchorCtr="0"/>
          <a:lstStyle>
            <a:lvl1pPr marL="457200" lvl="0" indent="-381000">
              <a:spcBef>
                <a:spcPts val="6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1pPr>
            <a:lvl2pPr marL="914400" lvl="1"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2pPr>
            <a:lvl3pPr marL="1371600" lvl="2"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3pPr>
            <a:lvl4pPr marL="1828800" lvl="3"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4pPr>
            <a:lvl5pPr marL="2286000" lvl="4"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5pPr>
            <a:lvl6pPr marL="2743200" lvl="5"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6pPr>
            <a:lvl7pPr marL="3200400" lvl="6"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7pPr>
            <a:lvl8pPr marL="3657600" lvl="7" indent="-381000">
              <a:spcBef>
                <a:spcPts val="1000"/>
              </a:spcBef>
              <a:spcAft>
                <a:spcPts val="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8pPr>
            <a:lvl9pPr marL="4114800" lvl="8" indent="-381000">
              <a:spcBef>
                <a:spcPts val="1000"/>
              </a:spcBef>
              <a:spcAft>
                <a:spcPts val="1000"/>
              </a:spcAft>
              <a:buClr>
                <a:srgbClr val="C7D3E6"/>
              </a:buClr>
              <a:buSzPts val="2400"/>
              <a:buFont typeface="Roboto Condensed Light"/>
              <a:buChar char="▻"/>
              <a:defRPr sz="2400">
                <a:solidFill>
                  <a:srgbClr val="263248"/>
                </a:solidFill>
                <a:latin typeface="Roboto Condensed Light"/>
                <a:ea typeface="Roboto Condensed Light"/>
                <a:cs typeface="Roboto Condensed Light"/>
                <a:sym typeface="Roboto Condensed Light"/>
              </a:defRPr>
            </a:lvl9pPr>
          </a:lstStyle>
          <a:p>
            <a:endParaRPr/>
          </a:p>
        </p:txBody>
      </p:sp>
      <p:sp>
        <p:nvSpPr>
          <p:cNvPr id="8" name="Google Shape;8;p1"/>
          <p:cNvSpPr txBox="1">
            <a:spLocks noGrp="1"/>
          </p:cNvSpPr>
          <p:nvPr>
            <p:ph type="sldNum" idx="12"/>
          </p:nvPr>
        </p:nvSpPr>
        <p:spPr>
          <a:xfrm>
            <a:off x="7618000" y="4636500"/>
            <a:ext cx="1487400" cy="315600"/>
          </a:xfrm>
          <a:prstGeom prst="rect">
            <a:avLst/>
          </a:prstGeom>
          <a:noFill/>
          <a:ln>
            <a:noFill/>
          </a:ln>
        </p:spPr>
        <p:txBody>
          <a:bodyPr spcFirstLastPara="1" wrap="square" lIns="91425" tIns="91425" rIns="91425" bIns="91425" anchor="ctr" anchorCtr="0">
            <a:noAutofit/>
          </a:bodyPr>
          <a:lstStyle>
            <a:lvl1pPr lvl="0" algn="r">
              <a:buNone/>
              <a:defRPr sz="1200" b="1">
                <a:solidFill>
                  <a:srgbClr val="FFFFFF"/>
                </a:solidFill>
                <a:latin typeface="Roboto Condensed"/>
                <a:ea typeface="Roboto Condensed"/>
                <a:cs typeface="Roboto Condensed"/>
                <a:sym typeface="Roboto Condensed"/>
              </a:defRPr>
            </a:lvl1pPr>
            <a:lvl2pPr lvl="1" algn="r">
              <a:buNone/>
              <a:defRPr sz="1200" b="1">
                <a:solidFill>
                  <a:srgbClr val="FFFFFF"/>
                </a:solidFill>
                <a:latin typeface="Roboto Condensed"/>
                <a:ea typeface="Roboto Condensed"/>
                <a:cs typeface="Roboto Condensed"/>
                <a:sym typeface="Roboto Condensed"/>
              </a:defRPr>
            </a:lvl2pPr>
            <a:lvl3pPr lvl="2" algn="r">
              <a:buNone/>
              <a:defRPr sz="1200" b="1">
                <a:solidFill>
                  <a:srgbClr val="FFFFFF"/>
                </a:solidFill>
                <a:latin typeface="Roboto Condensed"/>
                <a:ea typeface="Roboto Condensed"/>
                <a:cs typeface="Roboto Condensed"/>
                <a:sym typeface="Roboto Condensed"/>
              </a:defRPr>
            </a:lvl3pPr>
            <a:lvl4pPr lvl="3" algn="r">
              <a:buNone/>
              <a:defRPr sz="1200" b="1">
                <a:solidFill>
                  <a:srgbClr val="FFFFFF"/>
                </a:solidFill>
                <a:latin typeface="Roboto Condensed"/>
                <a:ea typeface="Roboto Condensed"/>
                <a:cs typeface="Roboto Condensed"/>
                <a:sym typeface="Roboto Condensed"/>
              </a:defRPr>
            </a:lvl4pPr>
            <a:lvl5pPr lvl="4" algn="r">
              <a:buNone/>
              <a:defRPr sz="1200" b="1">
                <a:solidFill>
                  <a:srgbClr val="FFFFFF"/>
                </a:solidFill>
                <a:latin typeface="Roboto Condensed"/>
                <a:ea typeface="Roboto Condensed"/>
                <a:cs typeface="Roboto Condensed"/>
                <a:sym typeface="Roboto Condensed"/>
              </a:defRPr>
            </a:lvl5pPr>
            <a:lvl6pPr lvl="5" algn="r">
              <a:buNone/>
              <a:defRPr sz="1200" b="1">
                <a:solidFill>
                  <a:srgbClr val="FFFFFF"/>
                </a:solidFill>
                <a:latin typeface="Roboto Condensed"/>
                <a:ea typeface="Roboto Condensed"/>
                <a:cs typeface="Roboto Condensed"/>
                <a:sym typeface="Roboto Condensed"/>
              </a:defRPr>
            </a:lvl6pPr>
            <a:lvl7pPr lvl="6" algn="r">
              <a:buNone/>
              <a:defRPr sz="1200" b="1">
                <a:solidFill>
                  <a:srgbClr val="FFFFFF"/>
                </a:solidFill>
                <a:latin typeface="Roboto Condensed"/>
                <a:ea typeface="Roboto Condensed"/>
                <a:cs typeface="Roboto Condensed"/>
                <a:sym typeface="Roboto Condensed"/>
              </a:defRPr>
            </a:lvl7pPr>
            <a:lvl8pPr lvl="7" algn="r">
              <a:buNone/>
              <a:defRPr sz="1200" b="1">
                <a:solidFill>
                  <a:srgbClr val="FFFFFF"/>
                </a:solidFill>
                <a:latin typeface="Roboto Condensed"/>
                <a:ea typeface="Roboto Condensed"/>
                <a:cs typeface="Roboto Condensed"/>
                <a:sym typeface="Roboto Condensed"/>
              </a:defRPr>
            </a:lvl8pPr>
            <a:lvl9pPr lvl="8" algn="r">
              <a:buNone/>
              <a:defRPr sz="1200" b="1">
                <a:solidFill>
                  <a:srgbClr val="FFFFFF"/>
                </a:solidFill>
                <a:latin typeface="Roboto Condensed"/>
                <a:ea typeface="Roboto Condensed"/>
                <a:cs typeface="Roboto Condensed"/>
                <a:sym typeface="Roboto Condensed"/>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hyperlink" Target="https://www.php.net/manual/en/function.dl.php" TargetMode="Externa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11"/>
          <p:cNvSpPr txBox="1">
            <a:spLocks noGrp="1"/>
          </p:cNvSpPr>
          <p:nvPr>
            <p:ph type="ctrTitle"/>
          </p:nvPr>
        </p:nvSpPr>
        <p:spPr>
          <a:xfrm>
            <a:off x="210015" y="1102471"/>
            <a:ext cx="7053146" cy="2938557"/>
          </a:xfrm>
          <a:prstGeom prst="rect">
            <a:avLst/>
          </a:prstGeom>
        </p:spPr>
        <p:txBody>
          <a:bodyPr spcFirstLastPara="1" wrap="square" lIns="91425" tIns="91425" rIns="91425" bIns="91425" anchor="ctr" anchorCtr="0">
            <a:noAutofit/>
          </a:bodyPr>
          <a:lstStyle/>
          <a:p>
            <a:pPr lvl="0"/>
            <a:r>
              <a:rPr lang="en-US" sz="7200" dirty="0">
                <a:solidFill>
                  <a:schemeClr val="bg1"/>
                </a:solidFill>
              </a:rPr>
              <a:t>Exception</a:t>
            </a:r>
            <a:br>
              <a:rPr lang="en-US" sz="7200" dirty="0">
                <a:solidFill>
                  <a:schemeClr val="bg1"/>
                </a:solidFill>
              </a:rPr>
            </a:br>
            <a:r>
              <a:rPr lang="en-US" sz="7200" dirty="0">
                <a:solidFill>
                  <a:schemeClr val="bg1"/>
                </a:solidFill>
              </a:rPr>
              <a:t>Handling</a:t>
            </a:r>
            <a:endParaRPr sz="7200" dirty="0">
              <a:solidFill>
                <a:schemeClr val="bg1"/>
              </a:solidFill>
            </a:endParaRPr>
          </a:p>
        </p:txBody>
      </p:sp>
      <p:sp>
        <p:nvSpPr>
          <p:cNvPr id="2" name="Rectangle 1">
            <a:extLst>
              <a:ext uri="{FF2B5EF4-FFF2-40B4-BE49-F238E27FC236}">
                <a16:creationId xmlns:a16="http://schemas.microsoft.com/office/drawing/2014/main" id="{AA146DD7-282B-4D52-9993-549542BCCD52}"/>
              </a:ext>
            </a:extLst>
          </p:cNvPr>
          <p:cNvSpPr/>
          <p:nvPr/>
        </p:nvSpPr>
        <p:spPr>
          <a:xfrm>
            <a:off x="210015" y="4243018"/>
            <a:ext cx="4572000" cy="400110"/>
          </a:xfrm>
          <a:prstGeom prst="rect">
            <a:avLst/>
          </a:prstGeom>
        </p:spPr>
        <p:txBody>
          <a:bodyPr>
            <a:spAutoFit/>
          </a:bodyPr>
          <a:lstStyle/>
          <a:p>
            <a:r>
              <a:rPr lang="en-US" sz="2000" dirty="0"/>
              <a:t>Leo Gabriel Villanueva</a:t>
            </a:r>
          </a:p>
        </p:txBody>
      </p:sp>
      <p:pic>
        <p:nvPicPr>
          <p:cNvPr id="4" name="Picture 3" descr="A group of people posing for the camera&#10;&#10;Description automatically generated">
            <a:extLst>
              <a:ext uri="{FF2B5EF4-FFF2-40B4-BE49-F238E27FC236}">
                <a16:creationId xmlns:a16="http://schemas.microsoft.com/office/drawing/2014/main" id="{14AAA213-C81F-4984-A314-1F6F2A97E1A3}"/>
              </a:ext>
            </a:extLst>
          </p:cNvPr>
          <p:cNvPicPr>
            <a:picLocks noChangeAspect="1"/>
          </p:cNvPicPr>
          <p:nvPr/>
        </p:nvPicPr>
        <p:blipFill>
          <a:blip r:embed="rId3"/>
          <a:stretch>
            <a:fillRect/>
          </a:stretch>
        </p:blipFill>
        <p:spPr>
          <a:xfrm>
            <a:off x="0" y="0"/>
            <a:ext cx="9144000" cy="5143500"/>
          </a:xfrm>
          <a:prstGeom prst="rect">
            <a:avLst/>
          </a:prstGeom>
        </p:spPr>
      </p:pic>
      <p:sp>
        <p:nvSpPr>
          <p:cNvPr id="5" name="TextBox 4">
            <a:extLst>
              <a:ext uri="{FF2B5EF4-FFF2-40B4-BE49-F238E27FC236}">
                <a16:creationId xmlns:a16="http://schemas.microsoft.com/office/drawing/2014/main" id="{BC8AB511-B07D-497A-B304-D6279397218C}"/>
              </a:ext>
            </a:extLst>
          </p:cNvPr>
          <p:cNvSpPr txBox="1"/>
          <p:nvPr/>
        </p:nvSpPr>
        <p:spPr>
          <a:xfrm>
            <a:off x="3510673" y="2307701"/>
            <a:ext cx="2093843" cy="446276"/>
          </a:xfrm>
          <a:prstGeom prst="rect">
            <a:avLst/>
          </a:prstGeom>
          <a:noFill/>
        </p:spPr>
        <p:txBody>
          <a:bodyPr wrap="none" rtlCol="0">
            <a:spAutoFit/>
          </a:bodyPr>
          <a:lstStyle/>
          <a:p>
            <a:r>
              <a:rPr lang="en-PH" sz="2300" b="1" dirty="0">
                <a:solidFill>
                  <a:schemeClr val="bg1"/>
                </a:solidFill>
                <a:latin typeface="Roboto Condensed" panose="020B0604020202020204" charset="0"/>
                <a:ea typeface="Roboto Condensed" panose="020B0604020202020204" charset="0"/>
              </a:rPr>
              <a:t>PHP DATABASE</a:t>
            </a:r>
          </a:p>
        </p:txBody>
      </p:sp>
      <p:sp>
        <p:nvSpPr>
          <p:cNvPr id="6" name="Rectangle: Rounded Corners 5">
            <a:extLst>
              <a:ext uri="{FF2B5EF4-FFF2-40B4-BE49-F238E27FC236}">
                <a16:creationId xmlns:a16="http://schemas.microsoft.com/office/drawing/2014/main" id="{53244EBC-CA2F-437B-A088-D1BB545C2B43}"/>
              </a:ext>
            </a:extLst>
          </p:cNvPr>
          <p:cNvSpPr/>
          <p:nvPr/>
        </p:nvSpPr>
        <p:spPr>
          <a:xfrm>
            <a:off x="2636595" y="2850650"/>
            <a:ext cx="4072269" cy="578781"/>
          </a:xfrm>
          <a:prstGeom prst="round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buFont typeface="Wingdings" panose="05000000000000000000" pitchFamily="2" charset="2"/>
              <a:buNone/>
            </a:pPr>
            <a:r>
              <a:rPr lang="en-US" altLang="en-US" dirty="0"/>
              <a:t>LEO GABRIEL V. VILLANUEVA, MIT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1800" i="0" dirty="0">
                <a:solidFill>
                  <a:schemeClr val="bg1">
                    <a:lumMod val="95000"/>
                  </a:schemeClr>
                </a:solidFill>
                <a:effectLst/>
                <a:latin typeface="Poppins" panose="00000500000000000000" pitchFamily="2" charset="0"/>
                <a:cs typeface="Poppins" panose="00000500000000000000" pitchFamily="2" charset="0"/>
              </a:rPr>
              <a:t>MYSQL CONNECT(</a:t>
            </a:r>
            <a:r>
              <a:rPr lang="en-PH" sz="1800" b="0" i="0" dirty="0" err="1">
                <a:solidFill>
                  <a:schemeClr val="bg1">
                    <a:lumMod val="95000"/>
                  </a:schemeClr>
                </a:solidFill>
                <a:effectLst/>
                <a:latin typeface="Poppins" panose="00000500000000000000" pitchFamily="2" charset="0"/>
                <a:cs typeface="Poppins" panose="00000500000000000000" pitchFamily="2" charset="0"/>
              </a:rPr>
              <a:t>MySQLi</a:t>
            </a:r>
            <a:r>
              <a:rPr lang="en-PH" sz="1800" b="0" i="0" dirty="0">
                <a:solidFill>
                  <a:schemeClr val="bg1">
                    <a:lumMod val="95000"/>
                  </a:schemeClr>
                </a:solidFill>
                <a:effectLst/>
                <a:latin typeface="Poppins" panose="00000500000000000000" pitchFamily="2" charset="0"/>
                <a:cs typeface="Poppins" panose="00000500000000000000" pitchFamily="2" charset="0"/>
              </a:rPr>
              <a:t> Object-Oriented</a:t>
            </a:r>
            <a:r>
              <a:rPr lang="en-PH" sz="1800" i="0" dirty="0">
                <a:solidFill>
                  <a:schemeClr val="bg1">
                    <a:lumMod val="95000"/>
                  </a:schemeClr>
                </a:solidFill>
                <a:effectLst/>
                <a:latin typeface="Poppins" panose="00000500000000000000" pitchFamily="2" charset="0"/>
                <a:cs typeface="Poppins" panose="00000500000000000000" pitchFamily="2" charset="0"/>
              </a:rPr>
              <a:t>)</a:t>
            </a:r>
          </a:p>
        </p:txBody>
      </p:sp>
      <p:sp>
        <p:nvSpPr>
          <p:cNvPr id="3" name="Text Placeholder 2"/>
          <p:cNvSpPr>
            <a:spLocks noGrp="1"/>
          </p:cNvSpPr>
          <p:nvPr>
            <p:ph type="body" idx="1"/>
          </p:nvPr>
        </p:nvSpPr>
        <p:spPr>
          <a:xfrm>
            <a:off x="107172" y="1238541"/>
            <a:ext cx="8616697" cy="3017809"/>
          </a:xfrm>
        </p:spPr>
        <p:txBody>
          <a:bodyPr/>
          <a:lstStyle/>
          <a:p>
            <a:pPr algn="l"/>
            <a:r>
              <a:rPr lang="en-PH" sz="1600" b="0" i="0" dirty="0">
                <a:solidFill>
                  <a:srgbClr val="FF0000"/>
                </a:solidFill>
                <a:effectLst/>
                <a:latin typeface="Poppins" panose="00000500000000000000" pitchFamily="2" charset="0"/>
                <a:cs typeface="Poppins" panose="00000500000000000000" pitchFamily="2" charset="0"/>
              </a:rPr>
              <a:t>&lt;?</a:t>
            </a:r>
            <a:r>
              <a:rPr lang="en-PH" sz="1600" b="0" i="0" dirty="0" err="1">
                <a:solidFill>
                  <a:srgbClr val="FF0000"/>
                </a:solidFill>
                <a:effectLst/>
                <a:latin typeface="Poppins" panose="00000500000000000000" pitchFamily="2" charset="0"/>
                <a:cs typeface="Poppins" panose="00000500000000000000" pitchFamily="2" charset="0"/>
              </a:rPr>
              <a:t>php</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servername</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a:solidFill>
                  <a:srgbClr val="A52A2A"/>
                </a:solidFill>
                <a:effectLst/>
                <a:latin typeface="Poppins" panose="00000500000000000000" pitchFamily="2" charset="0"/>
                <a:cs typeface="Poppins" panose="00000500000000000000" pitchFamily="2" charset="0"/>
              </a:rPr>
              <a:t>"localhost"</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$username = </a:t>
            </a:r>
            <a:r>
              <a:rPr lang="en-PH" sz="1600" b="0" i="0" dirty="0">
                <a:solidFill>
                  <a:srgbClr val="A52A2A"/>
                </a:solidFill>
                <a:effectLst/>
                <a:latin typeface="Poppins" panose="00000500000000000000" pitchFamily="2" charset="0"/>
                <a:cs typeface="Poppins" panose="00000500000000000000" pitchFamily="2" charset="0"/>
              </a:rPr>
              <a:t>"username"</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$password = </a:t>
            </a:r>
            <a:r>
              <a:rPr lang="en-PH" sz="1600" b="0" i="0" dirty="0">
                <a:solidFill>
                  <a:srgbClr val="A52A2A"/>
                </a:solidFill>
                <a:effectLst/>
                <a:latin typeface="Poppins" panose="00000500000000000000" pitchFamily="2" charset="0"/>
                <a:cs typeface="Poppins" panose="00000500000000000000" pitchFamily="2" charset="0"/>
              </a:rPr>
              <a:t>"password"</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br>
              <a:rPr lang="en-PH" sz="1600" dirty="0">
                <a:latin typeface="Poppins" panose="00000500000000000000" pitchFamily="2" charset="0"/>
                <a:cs typeface="Poppins" panose="00000500000000000000" pitchFamily="2" charset="0"/>
              </a:rPr>
            </a:br>
            <a:r>
              <a:rPr lang="en-PH" sz="1600" b="0" i="0" dirty="0">
                <a:solidFill>
                  <a:srgbClr val="008000"/>
                </a:solidFill>
                <a:effectLst/>
                <a:latin typeface="Poppins" panose="00000500000000000000" pitchFamily="2" charset="0"/>
                <a:cs typeface="Poppins" panose="00000500000000000000" pitchFamily="2" charset="0"/>
              </a:rPr>
              <a:t>// Create connection</a:t>
            </a:r>
            <a:br>
              <a:rPr lang="en-PH" sz="1600" b="0" i="0" dirty="0">
                <a:solidFill>
                  <a:srgbClr val="008000"/>
                </a:solidFill>
                <a:effectLst/>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$conn = </a:t>
            </a:r>
            <a:r>
              <a:rPr lang="en-PH" sz="1600" b="0" i="0" dirty="0">
                <a:solidFill>
                  <a:srgbClr val="0000CD"/>
                </a:solidFill>
                <a:effectLst/>
                <a:latin typeface="Poppins" panose="00000500000000000000" pitchFamily="2" charset="0"/>
                <a:cs typeface="Poppins" panose="00000500000000000000" pitchFamily="2" charset="0"/>
              </a:rPr>
              <a:t>new</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err="1">
                <a:solidFill>
                  <a:srgbClr val="000000"/>
                </a:solidFill>
                <a:effectLst/>
                <a:latin typeface="Poppins" panose="00000500000000000000" pitchFamily="2" charset="0"/>
                <a:cs typeface="Poppins" panose="00000500000000000000" pitchFamily="2" charset="0"/>
              </a:rPr>
              <a:t>mysqli</a:t>
            </a:r>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servername</a:t>
            </a:r>
            <a:r>
              <a:rPr lang="en-PH" sz="1600" b="0" i="0" dirty="0">
                <a:solidFill>
                  <a:srgbClr val="000000"/>
                </a:solidFill>
                <a:effectLst/>
                <a:latin typeface="Poppins" panose="00000500000000000000" pitchFamily="2" charset="0"/>
                <a:cs typeface="Poppins" panose="00000500000000000000" pitchFamily="2" charset="0"/>
              </a:rPr>
              <a:t>, $username, $password);</a:t>
            </a:r>
            <a:br>
              <a:rPr lang="en-PH" sz="1600" dirty="0">
                <a:latin typeface="Poppins" panose="00000500000000000000" pitchFamily="2" charset="0"/>
                <a:cs typeface="Poppins" panose="00000500000000000000" pitchFamily="2" charset="0"/>
              </a:rPr>
            </a:br>
            <a:br>
              <a:rPr lang="en-PH" sz="1600" dirty="0">
                <a:latin typeface="Poppins" panose="00000500000000000000" pitchFamily="2" charset="0"/>
                <a:cs typeface="Poppins" panose="00000500000000000000" pitchFamily="2" charset="0"/>
              </a:rPr>
            </a:br>
            <a:r>
              <a:rPr lang="en-PH" sz="1600" b="0" i="0" dirty="0">
                <a:solidFill>
                  <a:srgbClr val="008000"/>
                </a:solidFill>
                <a:effectLst/>
                <a:latin typeface="Poppins" panose="00000500000000000000" pitchFamily="2" charset="0"/>
                <a:cs typeface="Poppins" panose="00000500000000000000" pitchFamily="2" charset="0"/>
              </a:rPr>
              <a:t>// Check connection</a:t>
            </a:r>
            <a:br>
              <a:rPr lang="en-PH" sz="1600" b="0" i="0" dirty="0">
                <a:solidFill>
                  <a:srgbClr val="008000"/>
                </a:solidFill>
                <a:effectLst/>
                <a:latin typeface="Poppins" panose="00000500000000000000" pitchFamily="2" charset="0"/>
                <a:cs typeface="Poppins" panose="00000500000000000000" pitchFamily="2" charset="0"/>
              </a:rPr>
            </a:br>
            <a:r>
              <a:rPr lang="en-PH" sz="1600" b="0" i="0" dirty="0">
                <a:solidFill>
                  <a:srgbClr val="0000CD"/>
                </a:solidFill>
                <a:effectLst/>
                <a:latin typeface="Poppins" panose="00000500000000000000" pitchFamily="2" charset="0"/>
                <a:cs typeface="Poppins" panose="00000500000000000000" pitchFamily="2" charset="0"/>
              </a:rPr>
              <a:t>if</a:t>
            </a:r>
            <a:r>
              <a:rPr lang="en-PH" sz="1600" b="0" i="0" dirty="0">
                <a:solidFill>
                  <a:srgbClr val="000000"/>
                </a:solidFill>
                <a:effectLst/>
                <a:latin typeface="Poppins" panose="00000500000000000000" pitchFamily="2" charset="0"/>
                <a:cs typeface="Poppins" panose="00000500000000000000" pitchFamily="2" charset="0"/>
              </a:rPr>
              <a:t> ($conn-&gt;</a:t>
            </a:r>
            <a:r>
              <a:rPr lang="en-PH" sz="1600" b="0" i="0" dirty="0" err="1">
                <a:solidFill>
                  <a:srgbClr val="000000"/>
                </a:solidFill>
                <a:effectLst/>
                <a:latin typeface="Poppins" panose="00000500000000000000" pitchFamily="2" charset="0"/>
                <a:cs typeface="Poppins" panose="00000500000000000000" pitchFamily="2" charset="0"/>
              </a:rPr>
              <a:t>connect_error</a:t>
            </a:r>
            <a:r>
              <a:rPr lang="en-PH" sz="1600" b="0" i="0" dirty="0">
                <a:solidFill>
                  <a:srgbClr val="000000"/>
                </a:solidFill>
                <a:effectLst/>
                <a:latin typeface="Poppins" panose="00000500000000000000" pitchFamily="2" charset="0"/>
                <a:cs typeface="Poppins" panose="00000500000000000000" pitchFamily="2" charset="0"/>
              </a:rPr>
              <a:t>) {</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die</a:t>
            </a:r>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a:solidFill>
                  <a:srgbClr val="A52A2A"/>
                </a:solidFill>
                <a:effectLst/>
                <a:latin typeface="Poppins" panose="00000500000000000000" pitchFamily="2" charset="0"/>
                <a:cs typeface="Poppins" panose="00000500000000000000" pitchFamily="2" charset="0"/>
              </a:rPr>
              <a:t>"Connection failed: "</a:t>
            </a:r>
            <a:r>
              <a:rPr lang="en-PH" sz="1600" b="0" i="0" dirty="0">
                <a:solidFill>
                  <a:srgbClr val="000000"/>
                </a:solidFill>
                <a:effectLst/>
                <a:latin typeface="Poppins" panose="00000500000000000000" pitchFamily="2" charset="0"/>
                <a:cs typeface="Poppins" panose="00000500000000000000" pitchFamily="2" charset="0"/>
              </a:rPr>
              <a:t> . $conn-&gt;</a:t>
            </a:r>
            <a:r>
              <a:rPr lang="en-PH" sz="1600" b="0" i="0" dirty="0" err="1">
                <a:solidFill>
                  <a:srgbClr val="000000"/>
                </a:solidFill>
                <a:effectLst/>
                <a:latin typeface="Poppins" panose="00000500000000000000" pitchFamily="2" charset="0"/>
                <a:cs typeface="Poppins" panose="00000500000000000000" pitchFamily="2" charset="0"/>
              </a:rPr>
              <a:t>connect_error</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CD"/>
                </a:solidFill>
                <a:effectLst/>
                <a:latin typeface="Poppins" panose="00000500000000000000" pitchFamily="2" charset="0"/>
                <a:cs typeface="Poppins" panose="00000500000000000000" pitchFamily="2" charset="0"/>
              </a:rPr>
              <a:t>echo</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"Connected successfully"</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FF0000"/>
                </a:solidFill>
                <a:effectLst/>
                <a:latin typeface="Poppins" panose="00000500000000000000" pitchFamily="2" charset="0"/>
                <a:cs typeface="Poppins" panose="00000500000000000000" pitchFamily="2" charset="0"/>
              </a:rPr>
              <a:t>?&gt;</a:t>
            </a:r>
            <a:endParaRPr lang="en-US" sz="1200" dirty="0">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33108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1800" i="0" dirty="0">
                <a:solidFill>
                  <a:schemeClr val="bg1">
                    <a:lumMod val="95000"/>
                  </a:schemeClr>
                </a:solidFill>
                <a:effectLst/>
                <a:latin typeface="Poppins" panose="00000500000000000000" pitchFamily="2" charset="0"/>
                <a:cs typeface="Poppins" panose="00000500000000000000" pitchFamily="2" charset="0"/>
              </a:rPr>
              <a:t>MYSQL CONNECT(</a:t>
            </a:r>
            <a:r>
              <a:rPr lang="en-PH" sz="1800" b="0" i="0" dirty="0" err="1">
                <a:solidFill>
                  <a:schemeClr val="bg1">
                    <a:lumMod val="95000"/>
                  </a:schemeClr>
                </a:solidFill>
                <a:effectLst/>
                <a:latin typeface="Poppins" panose="00000500000000000000" pitchFamily="2" charset="0"/>
                <a:cs typeface="Poppins" panose="00000500000000000000" pitchFamily="2" charset="0"/>
              </a:rPr>
              <a:t>MySQLi</a:t>
            </a:r>
            <a:r>
              <a:rPr lang="en-PH" sz="1800" b="0" i="0" dirty="0">
                <a:solidFill>
                  <a:schemeClr val="bg1">
                    <a:lumMod val="95000"/>
                  </a:schemeClr>
                </a:solidFill>
                <a:effectLst/>
                <a:latin typeface="Poppins" panose="00000500000000000000" pitchFamily="2" charset="0"/>
                <a:cs typeface="Poppins" panose="00000500000000000000" pitchFamily="2" charset="0"/>
              </a:rPr>
              <a:t> Object-Oriented</a:t>
            </a:r>
            <a:r>
              <a:rPr lang="en-PH" sz="1800" i="0" dirty="0">
                <a:solidFill>
                  <a:schemeClr val="bg1">
                    <a:lumMod val="95000"/>
                  </a:schemeClr>
                </a:solidFill>
                <a:effectLst/>
                <a:latin typeface="Poppins" panose="00000500000000000000" pitchFamily="2" charset="0"/>
                <a:cs typeface="Poppins" panose="00000500000000000000" pitchFamily="2" charset="0"/>
              </a:rPr>
              <a:t>)</a:t>
            </a:r>
          </a:p>
        </p:txBody>
      </p:sp>
      <p:sp>
        <p:nvSpPr>
          <p:cNvPr id="3" name="Text Placeholder 2"/>
          <p:cNvSpPr>
            <a:spLocks noGrp="1"/>
          </p:cNvSpPr>
          <p:nvPr>
            <p:ph type="body" idx="1"/>
          </p:nvPr>
        </p:nvSpPr>
        <p:spPr>
          <a:xfrm>
            <a:off x="107172" y="1238541"/>
            <a:ext cx="8616697" cy="3017809"/>
          </a:xfrm>
        </p:spPr>
        <p:txBody>
          <a:bodyPr/>
          <a:lstStyle/>
          <a:p>
            <a:pPr algn="l"/>
            <a:r>
              <a:rPr lang="en-US" sz="1800" b="0" i="0" dirty="0">
                <a:solidFill>
                  <a:srgbClr val="000000"/>
                </a:solidFill>
                <a:effectLst/>
                <a:latin typeface="Poppins" panose="00000500000000000000" pitchFamily="2" charset="0"/>
                <a:cs typeface="Poppins" panose="00000500000000000000" pitchFamily="2" charset="0"/>
              </a:rPr>
              <a:t>$</a:t>
            </a:r>
            <a:r>
              <a:rPr lang="en-US" sz="1800" b="0" i="0" dirty="0" err="1">
                <a:solidFill>
                  <a:srgbClr val="000000"/>
                </a:solidFill>
                <a:effectLst/>
                <a:latin typeface="Poppins" panose="00000500000000000000" pitchFamily="2" charset="0"/>
                <a:cs typeface="Poppins" panose="00000500000000000000" pitchFamily="2" charset="0"/>
              </a:rPr>
              <a:t>connect_error</a:t>
            </a:r>
            <a:r>
              <a:rPr lang="en-US" sz="1800" b="0" i="0" dirty="0">
                <a:solidFill>
                  <a:srgbClr val="000000"/>
                </a:solidFill>
                <a:effectLst/>
                <a:latin typeface="Poppins" panose="00000500000000000000" pitchFamily="2" charset="0"/>
                <a:cs typeface="Poppins" panose="00000500000000000000" pitchFamily="2" charset="0"/>
              </a:rPr>
              <a:t> was broken until PHP 5.2.9 and 5.3.0. If you need to ensure compatibility with PHP versions prior to 5.2.9 and 5.3.0, use the following code instead:</a:t>
            </a:r>
            <a:br>
              <a:rPr lang="en-US" sz="1800" dirty="0">
                <a:latin typeface="Poppins" panose="00000500000000000000" pitchFamily="2" charset="0"/>
                <a:cs typeface="Poppins" panose="00000500000000000000" pitchFamily="2" charset="0"/>
              </a:rPr>
            </a:br>
            <a:br>
              <a:rPr lang="en-US" sz="1800" dirty="0">
                <a:latin typeface="Poppins" panose="00000500000000000000" pitchFamily="2" charset="0"/>
                <a:cs typeface="Poppins" panose="00000500000000000000" pitchFamily="2" charset="0"/>
              </a:rPr>
            </a:br>
            <a:r>
              <a:rPr lang="en-US" sz="1800" b="0" i="0" dirty="0">
                <a:solidFill>
                  <a:srgbClr val="000000"/>
                </a:solidFill>
                <a:effectLst/>
                <a:latin typeface="Poppins" panose="00000500000000000000" pitchFamily="2" charset="0"/>
                <a:cs typeface="Poppins" panose="00000500000000000000" pitchFamily="2" charset="0"/>
              </a:rPr>
              <a:t>// Check connection</a:t>
            </a:r>
            <a:br>
              <a:rPr lang="en-US" sz="1800" dirty="0">
                <a:latin typeface="Poppins" panose="00000500000000000000" pitchFamily="2" charset="0"/>
                <a:cs typeface="Poppins" panose="00000500000000000000" pitchFamily="2" charset="0"/>
              </a:rPr>
            </a:br>
            <a:r>
              <a:rPr lang="en-US" sz="1800" b="0" i="0" dirty="0">
                <a:solidFill>
                  <a:srgbClr val="000000"/>
                </a:solidFill>
                <a:effectLst/>
                <a:latin typeface="Poppins" panose="00000500000000000000" pitchFamily="2" charset="0"/>
                <a:cs typeface="Poppins" panose="00000500000000000000" pitchFamily="2" charset="0"/>
              </a:rPr>
              <a:t>if (</a:t>
            </a:r>
            <a:r>
              <a:rPr lang="en-US" sz="1800" b="0" i="0" dirty="0" err="1">
                <a:solidFill>
                  <a:srgbClr val="000000"/>
                </a:solidFill>
                <a:effectLst/>
                <a:latin typeface="Poppins" panose="00000500000000000000" pitchFamily="2" charset="0"/>
                <a:cs typeface="Poppins" panose="00000500000000000000" pitchFamily="2" charset="0"/>
              </a:rPr>
              <a:t>mysqli_connect_error</a:t>
            </a:r>
            <a:r>
              <a:rPr lang="en-US" sz="1800" b="0" i="0" dirty="0">
                <a:solidFill>
                  <a:srgbClr val="000000"/>
                </a:solidFill>
                <a:effectLst/>
                <a:latin typeface="Poppins" panose="00000500000000000000" pitchFamily="2" charset="0"/>
                <a:cs typeface="Poppins" panose="00000500000000000000" pitchFamily="2" charset="0"/>
              </a:rPr>
              <a:t>()) {</a:t>
            </a:r>
            <a:br>
              <a:rPr lang="en-US" sz="1800" dirty="0">
                <a:latin typeface="Poppins" panose="00000500000000000000" pitchFamily="2" charset="0"/>
                <a:cs typeface="Poppins" panose="00000500000000000000" pitchFamily="2" charset="0"/>
              </a:rPr>
            </a:br>
            <a:r>
              <a:rPr lang="en-US" sz="1800" b="0" i="0" dirty="0">
                <a:solidFill>
                  <a:srgbClr val="000000"/>
                </a:solidFill>
                <a:effectLst/>
                <a:latin typeface="Poppins" panose="00000500000000000000" pitchFamily="2" charset="0"/>
                <a:cs typeface="Poppins" panose="00000500000000000000" pitchFamily="2" charset="0"/>
              </a:rPr>
              <a:t>  die("Database connection failed: " . </a:t>
            </a:r>
            <a:r>
              <a:rPr lang="en-US" sz="1800" b="0" i="0" dirty="0" err="1">
                <a:solidFill>
                  <a:srgbClr val="000000"/>
                </a:solidFill>
                <a:effectLst/>
                <a:latin typeface="Poppins" panose="00000500000000000000" pitchFamily="2" charset="0"/>
                <a:cs typeface="Poppins" panose="00000500000000000000" pitchFamily="2" charset="0"/>
              </a:rPr>
              <a:t>mysqli_connect_error</a:t>
            </a:r>
            <a:r>
              <a:rPr lang="en-US" sz="1800" b="0" i="0" dirty="0">
                <a:solidFill>
                  <a:srgbClr val="000000"/>
                </a:solidFill>
                <a:effectLst/>
                <a:latin typeface="Poppins" panose="00000500000000000000" pitchFamily="2" charset="0"/>
                <a:cs typeface="Poppins" panose="00000500000000000000" pitchFamily="2" charset="0"/>
              </a:rPr>
              <a:t>());</a:t>
            </a:r>
            <a:br>
              <a:rPr lang="en-US" sz="1800" dirty="0">
                <a:latin typeface="Poppins" panose="00000500000000000000" pitchFamily="2" charset="0"/>
                <a:cs typeface="Poppins" panose="00000500000000000000" pitchFamily="2" charset="0"/>
              </a:rPr>
            </a:br>
            <a:r>
              <a:rPr lang="en-US" sz="1800" b="0" i="0" dirty="0">
                <a:solidFill>
                  <a:srgbClr val="000000"/>
                </a:solidFill>
                <a:effectLst/>
                <a:latin typeface="Poppins" panose="00000500000000000000" pitchFamily="2" charset="0"/>
                <a:cs typeface="Poppins" panose="00000500000000000000" pitchFamily="2" charset="0"/>
              </a:rPr>
              <a:t>}</a:t>
            </a:r>
            <a:endParaRPr lang="en-US" sz="1600" dirty="0">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10289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1800" i="0" dirty="0">
                <a:solidFill>
                  <a:schemeClr val="bg1">
                    <a:lumMod val="95000"/>
                  </a:schemeClr>
                </a:solidFill>
                <a:effectLst/>
                <a:latin typeface="Poppins" panose="00000500000000000000" pitchFamily="2" charset="0"/>
                <a:cs typeface="Poppins" panose="00000500000000000000" pitchFamily="2" charset="0"/>
              </a:rPr>
              <a:t>MYSQL CONNECT(</a:t>
            </a:r>
            <a:r>
              <a:rPr lang="en-PH" sz="1800" b="0" i="0" dirty="0" err="1">
                <a:solidFill>
                  <a:schemeClr val="bg1">
                    <a:lumMod val="95000"/>
                  </a:schemeClr>
                </a:solidFill>
                <a:effectLst/>
                <a:latin typeface="Poppins" panose="00000500000000000000" pitchFamily="2" charset="0"/>
                <a:cs typeface="Poppins" panose="00000500000000000000" pitchFamily="2" charset="0"/>
              </a:rPr>
              <a:t>MySQLi</a:t>
            </a:r>
            <a:r>
              <a:rPr lang="en-PH" sz="1800" b="0" i="0" dirty="0">
                <a:solidFill>
                  <a:schemeClr val="bg1">
                    <a:lumMod val="95000"/>
                  </a:schemeClr>
                </a:solidFill>
                <a:effectLst/>
                <a:latin typeface="Poppins" panose="00000500000000000000" pitchFamily="2" charset="0"/>
                <a:cs typeface="Poppins" panose="00000500000000000000" pitchFamily="2" charset="0"/>
              </a:rPr>
              <a:t> Procedural</a:t>
            </a:r>
            <a:r>
              <a:rPr lang="en-PH" sz="1800" i="0" dirty="0">
                <a:solidFill>
                  <a:schemeClr val="bg1">
                    <a:lumMod val="95000"/>
                  </a:schemeClr>
                </a:solidFill>
                <a:effectLst/>
                <a:latin typeface="Poppins" panose="00000500000000000000" pitchFamily="2" charset="0"/>
                <a:cs typeface="Poppins" panose="00000500000000000000" pitchFamily="2" charset="0"/>
              </a:rPr>
              <a:t>)</a:t>
            </a:r>
          </a:p>
        </p:txBody>
      </p:sp>
      <p:sp>
        <p:nvSpPr>
          <p:cNvPr id="3" name="Text Placeholder 2"/>
          <p:cNvSpPr>
            <a:spLocks noGrp="1"/>
          </p:cNvSpPr>
          <p:nvPr>
            <p:ph type="body" idx="1"/>
          </p:nvPr>
        </p:nvSpPr>
        <p:spPr>
          <a:xfrm>
            <a:off x="107172" y="1238541"/>
            <a:ext cx="8616697" cy="3017809"/>
          </a:xfrm>
        </p:spPr>
        <p:txBody>
          <a:bodyPr/>
          <a:lstStyle/>
          <a:p>
            <a:pPr algn="l"/>
            <a:r>
              <a:rPr lang="en-PH" sz="1600" b="0" i="0" dirty="0">
                <a:solidFill>
                  <a:srgbClr val="FF0000"/>
                </a:solidFill>
                <a:effectLst/>
                <a:latin typeface="Poppins" panose="00000500000000000000" pitchFamily="2" charset="0"/>
                <a:cs typeface="Poppins" panose="00000500000000000000" pitchFamily="2" charset="0"/>
              </a:rPr>
              <a:t>&lt;?</a:t>
            </a:r>
            <a:r>
              <a:rPr lang="en-PH" sz="1600" b="0" i="0" dirty="0" err="1">
                <a:solidFill>
                  <a:srgbClr val="FF0000"/>
                </a:solidFill>
                <a:effectLst/>
                <a:latin typeface="Poppins" panose="00000500000000000000" pitchFamily="2" charset="0"/>
                <a:cs typeface="Poppins" panose="00000500000000000000" pitchFamily="2" charset="0"/>
              </a:rPr>
              <a:t>php</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servername</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a:solidFill>
                  <a:srgbClr val="A52A2A"/>
                </a:solidFill>
                <a:effectLst/>
                <a:latin typeface="Poppins" panose="00000500000000000000" pitchFamily="2" charset="0"/>
                <a:cs typeface="Poppins" panose="00000500000000000000" pitchFamily="2" charset="0"/>
              </a:rPr>
              <a:t>"localhost"</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$username = </a:t>
            </a:r>
            <a:r>
              <a:rPr lang="en-PH" sz="1600" b="0" i="0" dirty="0">
                <a:solidFill>
                  <a:srgbClr val="A52A2A"/>
                </a:solidFill>
                <a:effectLst/>
                <a:latin typeface="Poppins" panose="00000500000000000000" pitchFamily="2" charset="0"/>
                <a:cs typeface="Poppins" panose="00000500000000000000" pitchFamily="2" charset="0"/>
              </a:rPr>
              <a:t>"username"</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$password = </a:t>
            </a:r>
            <a:r>
              <a:rPr lang="en-PH" sz="1600" b="0" i="0" dirty="0">
                <a:solidFill>
                  <a:srgbClr val="A52A2A"/>
                </a:solidFill>
                <a:effectLst/>
                <a:latin typeface="Poppins" panose="00000500000000000000" pitchFamily="2" charset="0"/>
                <a:cs typeface="Poppins" panose="00000500000000000000" pitchFamily="2" charset="0"/>
              </a:rPr>
              <a:t>"password"</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br>
              <a:rPr lang="en-PH" sz="1600" dirty="0">
                <a:latin typeface="Poppins" panose="00000500000000000000" pitchFamily="2" charset="0"/>
                <a:cs typeface="Poppins" panose="00000500000000000000" pitchFamily="2" charset="0"/>
              </a:rPr>
            </a:br>
            <a:r>
              <a:rPr lang="en-PH" sz="1600" b="0" i="0" dirty="0">
                <a:solidFill>
                  <a:srgbClr val="008000"/>
                </a:solidFill>
                <a:effectLst/>
                <a:latin typeface="Poppins" panose="00000500000000000000" pitchFamily="2" charset="0"/>
                <a:cs typeface="Poppins" panose="00000500000000000000" pitchFamily="2" charset="0"/>
              </a:rPr>
              <a:t>// Create connection</a:t>
            </a:r>
            <a:br>
              <a:rPr lang="en-PH" sz="1600" b="0" i="0" dirty="0">
                <a:solidFill>
                  <a:srgbClr val="008000"/>
                </a:solidFill>
                <a:effectLst/>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$conn = </a:t>
            </a:r>
            <a:r>
              <a:rPr lang="en-PH" sz="1600" b="0" i="0" dirty="0" err="1">
                <a:solidFill>
                  <a:srgbClr val="000000"/>
                </a:solidFill>
                <a:effectLst/>
                <a:latin typeface="Poppins" panose="00000500000000000000" pitchFamily="2" charset="0"/>
                <a:cs typeface="Poppins" panose="00000500000000000000" pitchFamily="2" charset="0"/>
              </a:rPr>
              <a:t>mysqli_connect</a:t>
            </a:r>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servername</a:t>
            </a:r>
            <a:r>
              <a:rPr lang="en-PH" sz="1600" b="0" i="0" dirty="0">
                <a:solidFill>
                  <a:srgbClr val="000000"/>
                </a:solidFill>
                <a:effectLst/>
                <a:latin typeface="Poppins" panose="00000500000000000000" pitchFamily="2" charset="0"/>
                <a:cs typeface="Poppins" panose="00000500000000000000" pitchFamily="2" charset="0"/>
              </a:rPr>
              <a:t>, $username, $password);</a:t>
            </a:r>
            <a:br>
              <a:rPr lang="en-PH" sz="1600" dirty="0">
                <a:latin typeface="Poppins" panose="00000500000000000000" pitchFamily="2" charset="0"/>
                <a:cs typeface="Poppins" panose="00000500000000000000" pitchFamily="2" charset="0"/>
              </a:rPr>
            </a:br>
            <a:br>
              <a:rPr lang="en-PH" sz="1600" dirty="0">
                <a:latin typeface="Poppins" panose="00000500000000000000" pitchFamily="2" charset="0"/>
                <a:cs typeface="Poppins" panose="00000500000000000000" pitchFamily="2" charset="0"/>
              </a:rPr>
            </a:br>
            <a:r>
              <a:rPr lang="en-PH" sz="1600" b="0" i="0" dirty="0">
                <a:solidFill>
                  <a:srgbClr val="008000"/>
                </a:solidFill>
                <a:effectLst/>
                <a:latin typeface="Poppins" panose="00000500000000000000" pitchFamily="2" charset="0"/>
                <a:cs typeface="Poppins" panose="00000500000000000000" pitchFamily="2" charset="0"/>
              </a:rPr>
              <a:t>// Check connection</a:t>
            </a:r>
            <a:br>
              <a:rPr lang="en-PH" sz="1600" b="0" i="0" dirty="0">
                <a:solidFill>
                  <a:srgbClr val="008000"/>
                </a:solidFill>
                <a:effectLst/>
                <a:latin typeface="Poppins" panose="00000500000000000000" pitchFamily="2" charset="0"/>
                <a:cs typeface="Poppins" panose="00000500000000000000" pitchFamily="2" charset="0"/>
              </a:rPr>
            </a:br>
            <a:r>
              <a:rPr lang="en-PH" sz="1600" b="0" i="0" dirty="0">
                <a:solidFill>
                  <a:srgbClr val="0000CD"/>
                </a:solidFill>
                <a:effectLst/>
                <a:latin typeface="Poppins" panose="00000500000000000000" pitchFamily="2" charset="0"/>
                <a:cs typeface="Poppins" panose="00000500000000000000" pitchFamily="2" charset="0"/>
              </a:rPr>
              <a:t>if</a:t>
            </a:r>
            <a:r>
              <a:rPr lang="en-PH" sz="1600" b="0" i="0" dirty="0">
                <a:solidFill>
                  <a:srgbClr val="000000"/>
                </a:solidFill>
                <a:effectLst/>
                <a:latin typeface="Poppins" panose="00000500000000000000" pitchFamily="2" charset="0"/>
                <a:cs typeface="Poppins" panose="00000500000000000000" pitchFamily="2" charset="0"/>
              </a:rPr>
              <a:t> (!$conn) {</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die</a:t>
            </a:r>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a:solidFill>
                  <a:srgbClr val="A52A2A"/>
                </a:solidFill>
                <a:effectLst/>
                <a:latin typeface="Poppins" panose="00000500000000000000" pitchFamily="2" charset="0"/>
                <a:cs typeface="Poppins" panose="00000500000000000000" pitchFamily="2" charset="0"/>
              </a:rPr>
              <a:t>"Connection failed: "</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err="1">
                <a:solidFill>
                  <a:srgbClr val="000000"/>
                </a:solidFill>
                <a:effectLst/>
                <a:latin typeface="Poppins" panose="00000500000000000000" pitchFamily="2" charset="0"/>
                <a:cs typeface="Poppins" panose="00000500000000000000" pitchFamily="2" charset="0"/>
              </a:rPr>
              <a:t>mysqli_connect_error</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CD"/>
                </a:solidFill>
                <a:effectLst/>
                <a:latin typeface="Poppins" panose="00000500000000000000" pitchFamily="2" charset="0"/>
                <a:cs typeface="Poppins" panose="00000500000000000000" pitchFamily="2" charset="0"/>
              </a:rPr>
              <a:t>echo</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"Connected successfully"</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FF0000"/>
                </a:solidFill>
                <a:effectLst/>
                <a:latin typeface="Poppins" panose="00000500000000000000" pitchFamily="2" charset="0"/>
                <a:cs typeface="Poppins" panose="00000500000000000000" pitchFamily="2" charset="0"/>
              </a:rPr>
              <a:t>?&gt;</a:t>
            </a:r>
            <a:endParaRPr lang="en-US" sz="1600" dirty="0">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12</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860425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sz="1800" i="0" dirty="0">
                <a:solidFill>
                  <a:schemeClr val="bg1">
                    <a:lumMod val="95000"/>
                  </a:schemeClr>
                </a:solidFill>
                <a:effectLst/>
                <a:latin typeface="Poppins" panose="00000500000000000000" pitchFamily="2" charset="0"/>
                <a:cs typeface="Poppins" panose="00000500000000000000" pitchFamily="2" charset="0"/>
              </a:rPr>
              <a:t>MYSQL CONNECT(</a:t>
            </a:r>
            <a:r>
              <a:rPr lang="en-PH" sz="1800" b="0" i="0" dirty="0">
                <a:solidFill>
                  <a:schemeClr val="bg1">
                    <a:lumMod val="95000"/>
                  </a:schemeClr>
                </a:solidFill>
                <a:effectLst/>
                <a:latin typeface="Poppins" panose="00000500000000000000" pitchFamily="2" charset="0"/>
                <a:cs typeface="Poppins" panose="00000500000000000000" pitchFamily="2" charset="0"/>
              </a:rPr>
              <a:t>PDO</a:t>
            </a:r>
            <a:r>
              <a:rPr lang="en-PH" sz="1800" i="0" dirty="0">
                <a:solidFill>
                  <a:schemeClr val="bg1">
                    <a:lumMod val="95000"/>
                  </a:schemeClr>
                </a:solidFill>
                <a:effectLst/>
                <a:latin typeface="Poppins" panose="00000500000000000000" pitchFamily="2" charset="0"/>
                <a:cs typeface="Poppins" panose="00000500000000000000" pitchFamily="2" charset="0"/>
              </a:rPr>
              <a:t>)</a:t>
            </a:r>
          </a:p>
        </p:txBody>
      </p:sp>
      <p:sp>
        <p:nvSpPr>
          <p:cNvPr id="3" name="Text Placeholder 2"/>
          <p:cNvSpPr>
            <a:spLocks noGrp="1"/>
          </p:cNvSpPr>
          <p:nvPr>
            <p:ph type="body" idx="1"/>
          </p:nvPr>
        </p:nvSpPr>
        <p:spPr>
          <a:xfrm>
            <a:off x="107172" y="1238541"/>
            <a:ext cx="8616697" cy="3017809"/>
          </a:xfrm>
        </p:spPr>
        <p:txBody>
          <a:bodyPr/>
          <a:lstStyle/>
          <a:p>
            <a:pPr algn="l"/>
            <a:r>
              <a:rPr lang="en-PH" sz="1400" b="0" i="0" dirty="0">
                <a:solidFill>
                  <a:srgbClr val="FF0000"/>
                </a:solidFill>
                <a:effectLst/>
                <a:latin typeface="Poppins" panose="00000500000000000000" pitchFamily="2" charset="0"/>
                <a:cs typeface="Poppins" panose="00000500000000000000" pitchFamily="2" charset="0"/>
              </a:rPr>
              <a:t>&lt;?</a:t>
            </a:r>
            <a:r>
              <a:rPr lang="en-PH" sz="1400" b="0" i="0" dirty="0" err="1">
                <a:solidFill>
                  <a:srgbClr val="FF0000"/>
                </a:solidFill>
                <a:effectLst/>
                <a:latin typeface="Poppins" panose="00000500000000000000" pitchFamily="2" charset="0"/>
                <a:cs typeface="Poppins" panose="00000500000000000000" pitchFamily="2" charset="0"/>
              </a:rPr>
              <a:t>php</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servername</a:t>
            </a:r>
            <a:r>
              <a:rPr lang="en-PH" sz="1400" b="0" i="0" dirty="0">
                <a:solidFill>
                  <a:srgbClr val="000000"/>
                </a:solidFill>
                <a:effectLst/>
                <a:latin typeface="Poppins" panose="00000500000000000000" pitchFamily="2" charset="0"/>
                <a:cs typeface="Poppins" panose="00000500000000000000" pitchFamily="2" charset="0"/>
              </a:rPr>
              <a:t> = </a:t>
            </a:r>
            <a:r>
              <a:rPr lang="en-PH" sz="1400" b="0" i="0" dirty="0">
                <a:solidFill>
                  <a:srgbClr val="A52A2A"/>
                </a:solidFill>
                <a:effectLst/>
                <a:latin typeface="Poppins" panose="00000500000000000000" pitchFamily="2" charset="0"/>
                <a:cs typeface="Poppins" panose="00000500000000000000" pitchFamily="2" charset="0"/>
              </a:rPr>
              <a:t>"localhost"</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$username = </a:t>
            </a:r>
            <a:r>
              <a:rPr lang="en-PH" sz="1400" b="0" i="0" dirty="0">
                <a:solidFill>
                  <a:srgbClr val="A52A2A"/>
                </a:solidFill>
                <a:effectLst/>
                <a:latin typeface="Poppins" panose="00000500000000000000" pitchFamily="2" charset="0"/>
                <a:cs typeface="Poppins" panose="00000500000000000000" pitchFamily="2" charset="0"/>
              </a:rPr>
              <a:t>"username"</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$password = </a:t>
            </a:r>
            <a:r>
              <a:rPr lang="en-PH" sz="1400" b="0" i="0" dirty="0">
                <a:solidFill>
                  <a:srgbClr val="A52A2A"/>
                </a:solidFill>
                <a:effectLst/>
                <a:latin typeface="Poppins" panose="00000500000000000000" pitchFamily="2" charset="0"/>
                <a:cs typeface="Poppins" panose="00000500000000000000" pitchFamily="2" charset="0"/>
              </a:rPr>
              <a:t>"password"</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br>
              <a:rPr lang="en-PH" sz="1400" dirty="0">
                <a:latin typeface="Poppins" panose="00000500000000000000" pitchFamily="2" charset="0"/>
                <a:cs typeface="Poppins" panose="00000500000000000000" pitchFamily="2" charset="0"/>
              </a:rPr>
            </a:br>
            <a:r>
              <a:rPr lang="en-PH" sz="1400" b="0" i="0" dirty="0">
                <a:solidFill>
                  <a:srgbClr val="0000CD"/>
                </a:solidFill>
                <a:effectLst/>
                <a:latin typeface="Poppins" panose="00000500000000000000" pitchFamily="2" charset="0"/>
                <a:cs typeface="Poppins" panose="00000500000000000000" pitchFamily="2" charset="0"/>
              </a:rPr>
              <a:t>try</a:t>
            </a:r>
            <a:r>
              <a:rPr lang="en-PH" sz="1400" b="0" i="0" dirty="0">
                <a:solidFill>
                  <a:srgbClr val="000000"/>
                </a:solidFill>
                <a:effectLst/>
                <a:latin typeface="Poppins" panose="00000500000000000000" pitchFamily="2" charset="0"/>
                <a:cs typeface="Poppins" panose="00000500000000000000" pitchFamily="2" charset="0"/>
              </a:rPr>
              <a:t> {</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$conn = </a:t>
            </a:r>
            <a:r>
              <a:rPr lang="en-PH" sz="1400" b="0" i="0" dirty="0">
                <a:solidFill>
                  <a:srgbClr val="0000CD"/>
                </a:solidFill>
                <a:effectLst/>
                <a:latin typeface="Poppins" panose="00000500000000000000" pitchFamily="2" charset="0"/>
                <a:cs typeface="Poppins" panose="00000500000000000000" pitchFamily="2" charset="0"/>
              </a:rPr>
              <a:t>new</a:t>
            </a:r>
            <a:r>
              <a:rPr lang="en-PH" sz="1400" b="0" i="0" dirty="0">
                <a:solidFill>
                  <a:srgbClr val="000000"/>
                </a:solidFill>
                <a:effectLst/>
                <a:latin typeface="Poppins" panose="00000500000000000000" pitchFamily="2" charset="0"/>
                <a:cs typeface="Poppins" panose="00000500000000000000" pitchFamily="2" charset="0"/>
              </a:rPr>
              <a:t> PDO(</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mysql:host</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servername;dbname</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myDB</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a:solidFill>
                  <a:srgbClr val="000000"/>
                </a:solidFill>
                <a:effectLst/>
                <a:latin typeface="Poppins" panose="00000500000000000000" pitchFamily="2" charset="0"/>
                <a:cs typeface="Poppins" panose="00000500000000000000" pitchFamily="2" charset="0"/>
              </a:rPr>
              <a:t>, $username, $password);</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8000"/>
                </a:solidFill>
                <a:effectLst/>
                <a:latin typeface="Poppins" panose="00000500000000000000" pitchFamily="2" charset="0"/>
                <a:cs typeface="Poppins" panose="00000500000000000000" pitchFamily="2" charset="0"/>
              </a:rPr>
              <a:t>// set the PDO error mode to exception</a:t>
            </a:r>
            <a:br>
              <a:rPr lang="en-PH" sz="1400" b="0" i="0" dirty="0">
                <a:solidFill>
                  <a:srgbClr val="008000"/>
                </a:solidFill>
                <a:effectLst/>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$conn-&gt;</a:t>
            </a:r>
            <a:r>
              <a:rPr lang="en-PH" sz="1400" b="0" i="0" dirty="0" err="1">
                <a:solidFill>
                  <a:srgbClr val="000000"/>
                </a:solidFill>
                <a:effectLst/>
                <a:latin typeface="Poppins" panose="00000500000000000000" pitchFamily="2" charset="0"/>
                <a:cs typeface="Poppins" panose="00000500000000000000" pitchFamily="2" charset="0"/>
              </a:rPr>
              <a:t>setAttribute</a:t>
            </a:r>
            <a:r>
              <a:rPr lang="en-PH" sz="1400" b="0" i="0" dirty="0">
                <a:solidFill>
                  <a:srgbClr val="000000"/>
                </a:solidFill>
                <a:effectLst/>
                <a:latin typeface="Poppins" panose="00000500000000000000" pitchFamily="2" charset="0"/>
                <a:cs typeface="Poppins" panose="00000500000000000000" pitchFamily="2" charset="0"/>
              </a:rPr>
              <a:t>(PDO::ATTR_ERRMODE, PDO::ERRMODE_EXCEPTION);</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echo</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A52A2A"/>
                </a:solidFill>
                <a:effectLst/>
                <a:latin typeface="Poppins" panose="00000500000000000000" pitchFamily="2" charset="0"/>
                <a:cs typeface="Poppins" panose="00000500000000000000" pitchFamily="2" charset="0"/>
              </a:rPr>
              <a:t>"Connected successfully"</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catch</a:t>
            </a: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PDOException</a:t>
            </a:r>
            <a:r>
              <a:rPr lang="en-PH" sz="1400" b="0" i="0" dirty="0">
                <a:solidFill>
                  <a:srgbClr val="000000"/>
                </a:solidFill>
                <a:effectLst/>
                <a:latin typeface="Poppins" panose="00000500000000000000" pitchFamily="2" charset="0"/>
                <a:cs typeface="Poppins" panose="00000500000000000000" pitchFamily="2" charset="0"/>
              </a:rPr>
              <a:t> $e) {</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echo</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A52A2A"/>
                </a:solidFill>
                <a:effectLst/>
                <a:latin typeface="Poppins" panose="00000500000000000000" pitchFamily="2" charset="0"/>
                <a:cs typeface="Poppins" panose="00000500000000000000" pitchFamily="2" charset="0"/>
              </a:rPr>
              <a:t>"Connection failed: "</a:t>
            </a:r>
            <a:r>
              <a:rPr lang="en-PH" sz="1400" b="0" i="0" dirty="0">
                <a:solidFill>
                  <a:srgbClr val="000000"/>
                </a:solidFill>
                <a:effectLst/>
                <a:latin typeface="Poppins" panose="00000500000000000000" pitchFamily="2" charset="0"/>
                <a:cs typeface="Poppins" panose="00000500000000000000" pitchFamily="2" charset="0"/>
              </a:rPr>
              <a:t> . $e-&gt;</a:t>
            </a:r>
            <a:r>
              <a:rPr lang="en-PH" sz="1400" b="0" i="0" dirty="0" err="1">
                <a:solidFill>
                  <a:srgbClr val="000000"/>
                </a:solidFill>
                <a:effectLst/>
                <a:latin typeface="Poppins" panose="00000500000000000000" pitchFamily="2" charset="0"/>
                <a:cs typeface="Poppins" panose="00000500000000000000" pitchFamily="2" charset="0"/>
              </a:rPr>
              <a:t>getMessage</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FF0000"/>
                </a:solidFill>
                <a:effectLst/>
                <a:latin typeface="Poppins" panose="00000500000000000000" pitchFamily="2" charset="0"/>
                <a:cs typeface="Poppins" panose="00000500000000000000" pitchFamily="2" charset="0"/>
              </a:rPr>
              <a:t>?&gt;</a:t>
            </a:r>
          </a:p>
          <a:p>
            <a:pPr algn="l"/>
            <a:r>
              <a:rPr lang="en-US" sz="1400" dirty="0">
                <a:latin typeface="Poppins" panose="00000500000000000000" pitchFamily="2" charset="0"/>
                <a:cs typeface="Poppins" panose="00000500000000000000" pitchFamily="2" charset="0"/>
              </a:rPr>
              <a:t>A great benefit of PDO is that it has an exception class to handle any problems that may occur in our database queries. If an exception is thrown within the try{ } block, the script stops executing and flows directly to the first catch(){ } block.</a:t>
            </a:r>
            <a:endParaRPr lang="en-US" sz="1600" dirty="0">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13</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767125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i="0" dirty="0">
                <a:solidFill>
                  <a:schemeClr val="bg1">
                    <a:lumMod val="95000"/>
                  </a:schemeClr>
                </a:solidFill>
                <a:effectLst/>
                <a:latin typeface="Poppins" panose="00000500000000000000" pitchFamily="2" charset="0"/>
                <a:cs typeface="Poppins" panose="00000500000000000000" pitchFamily="2" charset="0"/>
              </a:rPr>
              <a:t>MYSQL (</a:t>
            </a:r>
            <a:r>
              <a:rPr lang="en-PH" sz="1800" b="0" i="0" dirty="0">
                <a:solidFill>
                  <a:schemeClr val="bg1">
                    <a:lumMod val="95000"/>
                  </a:schemeClr>
                </a:solidFill>
                <a:effectLst/>
                <a:latin typeface="Poppins" panose="00000500000000000000" pitchFamily="2" charset="0"/>
                <a:cs typeface="Poppins" panose="00000500000000000000" pitchFamily="2" charset="0"/>
              </a:rPr>
              <a:t>Close the Connection</a:t>
            </a:r>
            <a:r>
              <a:rPr lang="en-PH" i="0" dirty="0">
                <a:solidFill>
                  <a:schemeClr val="bg1">
                    <a:lumMod val="95000"/>
                  </a:schemeClr>
                </a:solidFill>
                <a:effectLst/>
                <a:latin typeface="Poppins" panose="00000500000000000000" pitchFamily="2" charset="0"/>
                <a:cs typeface="Poppins" panose="00000500000000000000" pitchFamily="2" charset="0"/>
              </a:rPr>
              <a:t>)</a:t>
            </a:r>
          </a:p>
        </p:txBody>
      </p:sp>
      <p:sp>
        <p:nvSpPr>
          <p:cNvPr id="3" name="Text Placeholder 2"/>
          <p:cNvSpPr>
            <a:spLocks noGrp="1"/>
          </p:cNvSpPr>
          <p:nvPr>
            <p:ph type="body" idx="1"/>
          </p:nvPr>
        </p:nvSpPr>
        <p:spPr>
          <a:xfrm>
            <a:off x="107172" y="1238541"/>
            <a:ext cx="8616697" cy="3017809"/>
          </a:xfrm>
        </p:spPr>
        <p:txBody>
          <a:bodyPr/>
          <a:lstStyle/>
          <a:p>
            <a:pPr algn="l"/>
            <a:r>
              <a:rPr lang="en-PH" sz="2400" b="0" i="0" dirty="0" err="1">
                <a:solidFill>
                  <a:srgbClr val="000000"/>
                </a:solidFill>
                <a:effectLst/>
                <a:latin typeface="Poppins" panose="00000500000000000000" pitchFamily="2" charset="0"/>
                <a:cs typeface="Poppins" panose="00000500000000000000" pitchFamily="2" charset="0"/>
              </a:rPr>
              <a:t>MySQLi</a:t>
            </a:r>
            <a:r>
              <a:rPr lang="en-PH" sz="2400" b="0" i="0" dirty="0">
                <a:solidFill>
                  <a:srgbClr val="000000"/>
                </a:solidFill>
                <a:effectLst/>
                <a:latin typeface="Poppins" panose="00000500000000000000" pitchFamily="2" charset="0"/>
                <a:cs typeface="Poppins" panose="00000500000000000000" pitchFamily="2" charset="0"/>
              </a:rPr>
              <a:t> Object-Oriented:</a:t>
            </a:r>
          </a:p>
          <a:p>
            <a:pPr algn="l"/>
            <a:r>
              <a:rPr lang="en-PH" b="0" i="0" dirty="0">
                <a:solidFill>
                  <a:srgbClr val="000000"/>
                </a:solidFill>
                <a:effectLst/>
                <a:latin typeface="Poppins" panose="00000500000000000000" pitchFamily="2" charset="0"/>
                <a:cs typeface="Poppins" panose="00000500000000000000" pitchFamily="2" charset="0"/>
              </a:rPr>
              <a:t>$conn-&gt;close();</a:t>
            </a:r>
            <a:endParaRPr lang="en-PH" sz="2400" dirty="0">
              <a:solidFill>
                <a:srgbClr val="000000"/>
              </a:solidFill>
              <a:latin typeface="Poppins" panose="00000500000000000000" pitchFamily="2" charset="0"/>
              <a:cs typeface="Poppins" panose="00000500000000000000" pitchFamily="2" charset="0"/>
            </a:endParaRPr>
          </a:p>
          <a:p>
            <a:r>
              <a:rPr lang="en-PH" b="0" i="0" dirty="0" err="1">
                <a:solidFill>
                  <a:srgbClr val="000000"/>
                </a:solidFill>
                <a:effectLst/>
                <a:latin typeface="Poppins" panose="00000500000000000000" pitchFamily="2" charset="0"/>
                <a:cs typeface="Poppins" panose="00000500000000000000" pitchFamily="2" charset="0"/>
              </a:rPr>
              <a:t>MySQLi</a:t>
            </a:r>
            <a:r>
              <a:rPr lang="en-PH" b="0" i="0" dirty="0">
                <a:solidFill>
                  <a:srgbClr val="000000"/>
                </a:solidFill>
                <a:effectLst/>
                <a:latin typeface="Poppins" panose="00000500000000000000" pitchFamily="2" charset="0"/>
                <a:cs typeface="Poppins" panose="00000500000000000000" pitchFamily="2" charset="0"/>
              </a:rPr>
              <a:t> Procedural:</a:t>
            </a:r>
          </a:p>
          <a:p>
            <a:pPr algn="l"/>
            <a:r>
              <a:rPr lang="en-PH" b="0" i="0" dirty="0" err="1">
                <a:solidFill>
                  <a:srgbClr val="000000"/>
                </a:solidFill>
                <a:effectLst/>
                <a:latin typeface="Poppins" panose="00000500000000000000" pitchFamily="2" charset="0"/>
                <a:cs typeface="Poppins" panose="00000500000000000000" pitchFamily="2" charset="0"/>
              </a:rPr>
              <a:t>mysqli_close</a:t>
            </a:r>
            <a:r>
              <a:rPr lang="en-PH" b="0" i="0" dirty="0">
                <a:solidFill>
                  <a:srgbClr val="000000"/>
                </a:solidFill>
                <a:effectLst/>
                <a:latin typeface="Poppins" panose="00000500000000000000" pitchFamily="2" charset="0"/>
                <a:cs typeface="Poppins" panose="00000500000000000000" pitchFamily="2" charset="0"/>
              </a:rPr>
              <a:t>($conn);</a:t>
            </a:r>
            <a:endParaRPr lang="en-PH" sz="2400" b="0" i="0" dirty="0">
              <a:solidFill>
                <a:srgbClr val="000000"/>
              </a:solidFill>
              <a:effectLst/>
              <a:latin typeface="Poppins" panose="00000500000000000000" pitchFamily="2" charset="0"/>
              <a:cs typeface="Poppins" panose="00000500000000000000" pitchFamily="2" charset="0"/>
            </a:endParaRPr>
          </a:p>
          <a:p>
            <a:r>
              <a:rPr lang="en-PH" b="0" i="0" dirty="0">
                <a:solidFill>
                  <a:srgbClr val="000000"/>
                </a:solidFill>
                <a:effectLst/>
                <a:latin typeface="Poppins" panose="00000500000000000000" pitchFamily="2" charset="0"/>
                <a:cs typeface="Poppins" panose="00000500000000000000" pitchFamily="2" charset="0"/>
              </a:rPr>
              <a:t>PDO:</a:t>
            </a:r>
          </a:p>
          <a:p>
            <a:pPr algn="l"/>
            <a:r>
              <a:rPr lang="en-PH" b="0" i="0" dirty="0">
                <a:solidFill>
                  <a:srgbClr val="000000"/>
                </a:solidFill>
                <a:effectLst/>
                <a:latin typeface="Poppins" panose="00000500000000000000" pitchFamily="2" charset="0"/>
                <a:cs typeface="Poppins" panose="00000500000000000000" pitchFamily="2" charset="0"/>
              </a:rPr>
              <a:t>$conn = null;</a:t>
            </a:r>
            <a:endParaRPr lang="en-PH" sz="24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14</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60085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i="0" dirty="0">
                <a:solidFill>
                  <a:schemeClr val="bg1">
                    <a:lumMod val="95000"/>
                  </a:schemeClr>
                </a:solidFill>
                <a:effectLst/>
                <a:latin typeface="Poppins" panose="00000500000000000000" pitchFamily="2" charset="0"/>
                <a:cs typeface="Poppins" panose="00000500000000000000" pitchFamily="2" charset="0"/>
              </a:rPr>
              <a:t>Create Database</a:t>
            </a:r>
          </a:p>
        </p:txBody>
      </p:sp>
      <p:sp>
        <p:nvSpPr>
          <p:cNvPr id="3" name="Text Placeholder 2"/>
          <p:cNvSpPr>
            <a:spLocks noGrp="1"/>
          </p:cNvSpPr>
          <p:nvPr>
            <p:ph type="body" idx="1"/>
          </p:nvPr>
        </p:nvSpPr>
        <p:spPr>
          <a:xfrm>
            <a:off x="107172" y="1238541"/>
            <a:ext cx="8616697" cy="3017809"/>
          </a:xfrm>
        </p:spPr>
        <p:txBody>
          <a:bodyPr/>
          <a:lstStyle/>
          <a:p>
            <a:pPr algn="l"/>
            <a:r>
              <a:rPr lang="en-PH" sz="2400" b="0" i="0" dirty="0" err="1">
                <a:solidFill>
                  <a:srgbClr val="000000"/>
                </a:solidFill>
                <a:effectLst/>
                <a:latin typeface="Poppins" panose="00000500000000000000" pitchFamily="2" charset="0"/>
                <a:cs typeface="Poppins" panose="00000500000000000000" pitchFamily="2" charset="0"/>
              </a:rPr>
              <a:t>MySQLi</a:t>
            </a:r>
            <a:r>
              <a:rPr lang="en-PH" sz="2400" b="0" i="0" dirty="0">
                <a:solidFill>
                  <a:srgbClr val="000000"/>
                </a:solidFill>
                <a:effectLst/>
                <a:latin typeface="Poppins" panose="00000500000000000000" pitchFamily="2" charset="0"/>
                <a:cs typeface="Poppins" panose="00000500000000000000" pitchFamily="2" charset="0"/>
              </a:rPr>
              <a:t> Object-Oriented:</a:t>
            </a:r>
          </a:p>
          <a:p>
            <a:pPr algn="l"/>
            <a:r>
              <a:rPr lang="en-PH" b="0" i="0" dirty="0">
                <a:solidFill>
                  <a:srgbClr val="008000"/>
                </a:solidFill>
                <a:effectLst/>
                <a:latin typeface="Poppins" panose="00000500000000000000" pitchFamily="2" charset="0"/>
                <a:cs typeface="Poppins" panose="00000500000000000000" pitchFamily="2" charset="0"/>
              </a:rPr>
              <a:t>// Create database</a:t>
            </a:r>
            <a:br>
              <a:rPr lang="en-PH" b="0" i="0" dirty="0">
                <a:solidFill>
                  <a:srgbClr val="008000"/>
                </a:solidFill>
                <a:effectLst/>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a:t>
            </a:r>
            <a:r>
              <a:rPr lang="en-PH" b="0" i="0" dirty="0" err="1">
                <a:solidFill>
                  <a:srgbClr val="000000"/>
                </a:solidFill>
                <a:effectLst/>
                <a:latin typeface="Poppins" panose="00000500000000000000" pitchFamily="2" charset="0"/>
                <a:cs typeface="Poppins" panose="00000500000000000000" pitchFamily="2" charset="0"/>
              </a:rPr>
              <a:t>sql</a:t>
            </a:r>
            <a:r>
              <a:rPr lang="en-PH" b="0" i="0" dirty="0">
                <a:solidFill>
                  <a:srgbClr val="000000"/>
                </a:solidFill>
                <a:effectLst/>
                <a:latin typeface="Poppins" panose="00000500000000000000" pitchFamily="2" charset="0"/>
                <a:cs typeface="Poppins" panose="00000500000000000000" pitchFamily="2" charset="0"/>
              </a:rPr>
              <a:t> = </a:t>
            </a:r>
            <a:r>
              <a:rPr lang="en-PH" b="0" i="0" dirty="0">
                <a:solidFill>
                  <a:srgbClr val="A52A2A"/>
                </a:solidFill>
                <a:effectLst/>
                <a:latin typeface="Poppins" panose="00000500000000000000" pitchFamily="2" charset="0"/>
                <a:cs typeface="Poppins" panose="00000500000000000000" pitchFamily="2" charset="0"/>
              </a:rPr>
              <a:t>"CREATE DATABASE </a:t>
            </a:r>
            <a:r>
              <a:rPr lang="en-PH" b="0" i="0" dirty="0" err="1">
                <a:solidFill>
                  <a:srgbClr val="A52A2A"/>
                </a:solidFill>
                <a:effectLst/>
                <a:latin typeface="Poppins" panose="00000500000000000000" pitchFamily="2" charset="0"/>
                <a:cs typeface="Poppins" panose="00000500000000000000" pitchFamily="2" charset="0"/>
              </a:rPr>
              <a:t>myDB</a:t>
            </a:r>
            <a:r>
              <a:rPr lang="en-PH" b="0" i="0" dirty="0">
                <a:solidFill>
                  <a:srgbClr val="A52A2A"/>
                </a:solidFill>
                <a:effectLst/>
                <a:latin typeface="Poppins" panose="00000500000000000000" pitchFamily="2" charset="0"/>
                <a:cs typeface="Poppins" panose="00000500000000000000" pitchFamily="2" charset="0"/>
              </a:rPr>
              <a:t>"</a:t>
            </a:r>
            <a:r>
              <a:rPr lang="en-PH" b="0" i="0" dirty="0">
                <a:solidFill>
                  <a:srgbClr val="000000"/>
                </a:solidFill>
                <a:effectLst/>
                <a:latin typeface="Poppins" panose="00000500000000000000" pitchFamily="2" charset="0"/>
                <a:cs typeface="Poppins" panose="00000500000000000000" pitchFamily="2" charset="0"/>
              </a:rPr>
              <a:t>;</a:t>
            </a:r>
            <a:br>
              <a:rPr lang="en-PH" dirty="0">
                <a:latin typeface="Poppins" panose="00000500000000000000" pitchFamily="2" charset="0"/>
                <a:cs typeface="Poppins" panose="00000500000000000000" pitchFamily="2" charset="0"/>
              </a:rPr>
            </a:br>
            <a:r>
              <a:rPr lang="en-PH" b="0" i="0" dirty="0">
                <a:solidFill>
                  <a:srgbClr val="0000CD"/>
                </a:solidFill>
                <a:effectLst/>
                <a:latin typeface="Poppins" panose="00000500000000000000" pitchFamily="2" charset="0"/>
                <a:cs typeface="Poppins" panose="00000500000000000000" pitchFamily="2" charset="0"/>
              </a:rPr>
              <a:t>if</a:t>
            </a:r>
            <a:r>
              <a:rPr lang="en-PH" b="0" i="0" dirty="0">
                <a:solidFill>
                  <a:srgbClr val="000000"/>
                </a:solidFill>
                <a:effectLst/>
                <a:latin typeface="Poppins" panose="00000500000000000000" pitchFamily="2" charset="0"/>
                <a:cs typeface="Poppins" panose="00000500000000000000" pitchFamily="2" charset="0"/>
              </a:rPr>
              <a:t> ($conn-&gt;query($</a:t>
            </a:r>
            <a:r>
              <a:rPr lang="en-PH" b="0" i="0" dirty="0" err="1">
                <a:solidFill>
                  <a:srgbClr val="000000"/>
                </a:solidFill>
                <a:effectLst/>
                <a:latin typeface="Poppins" panose="00000500000000000000" pitchFamily="2" charset="0"/>
                <a:cs typeface="Poppins" panose="00000500000000000000" pitchFamily="2" charset="0"/>
              </a:rPr>
              <a:t>sql</a:t>
            </a:r>
            <a:r>
              <a:rPr lang="en-PH" b="0" i="0" dirty="0">
                <a:solidFill>
                  <a:srgbClr val="000000"/>
                </a:solidFill>
                <a:effectLst/>
                <a:latin typeface="Poppins" panose="00000500000000000000" pitchFamily="2" charset="0"/>
                <a:cs typeface="Poppins" panose="00000500000000000000" pitchFamily="2" charset="0"/>
              </a:rPr>
              <a:t>) === TRUE) {</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echo</a:t>
            </a: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A52A2A"/>
                </a:solidFill>
                <a:effectLst/>
                <a:latin typeface="Poppins" panose="00000500000000000000" pitchFamily="2" charset="0"/>
                <a:cs typeface="Poppins" panose="00000500000000000000" pitchFamily="2" charset="0"/>
              </a:rPr>
              <a:t>"Database created successfully"</a:t>
            </a:r>
            <a:r>
              <a:rPr lang="en-PH" b="0" i="0" dirty="0">
                <a:solidFill>
                  <a:srgbClr val="000000"/>
                </a:solidFill>
                <a:effectLst/>
                <a:latin typeface="Poppins" panose="00000500000000000000" pitchFamily="2" charset="0"/>
                <a:cs typeface="Poppins" panose="00000500000000000000" pitchFamily="2" charset="0"/>
              </a:rPr>
              <a:t>;</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else</a:t>
            </a:r>
            <a:r>
              <a:rPr lang="en-PH" b="0" i="0" dirty="0">
                <a:solidFill>
                  <a:srgbClr val="000000"/>
                </a:solidFill>
                <a:effectLst/>
                <a:latin typeface="Poppins" panose="00000500000000000000" pitchFamily="2" charset="0"/>
                <a:cs typeface="Poppins" panose="00000500000000000000" pitchFamily="2" charset="0"/>
              </a:rPr>
              <a:t> {</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echo</a:t>
            </a: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A52A2A"/>
                </a:solidFill>
                <a:effectLst/>
                <a:latin typeface="Poppins" panose="00000500000000000000" pitchFamily="2" charset="0"/>
                <a:cs typeface="Poppins" panose="00000500000000000000" pitchFamily="2" charset="0"/>
              </a:rPr>
              <a:t>"Error creating database: "</a:t>
            </a:r>
            <a:r>
              <a:rPr lang="en-PH" b="0" i="0" dirty="0">
                <a:solidFill>
                  <a:srgbClr val="000000"/>
                </a:solidFill>
                <a:effectLst/>
                <a:latin typeface="Poppins" panose="00000500000000000000" pitchFamily="2" charset="0"/>
                <a:cs typeface="Poppins" panose="00000500000000000000" pitchFamily="2" charset="0"/>
              </a:rPr>
              <a:t> . $conn-&gt;error;</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$conn-&gt;close();</a:t>
            </a:r>
          </a:p>
          <a:p>
            <a:pPr algn="l"/>
            <a:r>
              <a:rPr lang="en-US" sz="2000" b="1" i="0" dirty="0">
                <a:solidFill>
                  <a:srgbClr val="000000"/>
                </a:solidFill>
                <a:effectLst/>
                <a:latin typeface="Poppins" panose="00000500000000000000" pitchFamily="2" charset="0"/>
                <a:cs typeface="Poppins" panose="00000500000000000000" pitchFamily="2" charset="0"/>
              </a:rPr>
              <a:t>Note:</a:t>
            </a:r>
            <a:r>
              <a:rPr lang="en-US" sz="2000" b="0" i="0" dirty="0">
                <a:solidFill>
                  <a:srgbClr val="000000"/>
                </a:solidFill>
                <a:effectLst/>
                <a:latin typeface="Poppins" panose="00000500000000000000" pitchFamily="2" charset="0"/>
                <a:cs typeface="Poppins" panose="00000500000000000000" pitchFamily="2" charset="0"/>
              </a:rPr>
              <a:t> When you create a new database, you must only specify the first three arguments to the </a:t>
            </a:r>
            <a:r>
              <a:rPr lang="en-US" sz="2000" b="0" i="0" dirty="0" err="1">
                <a:solidFill>
                  <a:srgbClr val="000000"/>
                </a:solidFill>
                <a:effectLst/>
                <a:latin typeface="Poppins" panose="00000500000000000000" pitchFamily="2" charset="0"/>
                <a:cs typeface="Poppins" panose="00000500000000000000" pitchFamily="2" charset="0"/>
              </a:rPr>
              <a:t>mysqli</a:t>
            </a:r>
            <a:r>
              <a:rPr lang="en-US" sz="2000" b="0" i="0" dirty="0">
                <a:solidFill>
                  <a:srgbClr val="000000"/>
                </a:solidFill>
                <a:effectLst/>
                <a:latin typeface="Poppins" panose="00000500000000000000" pitchFamily="2" charset="0"/>
                <a:cs typeface="Poppins" panose="00000500000000000000" pitchFamily="2" charset="0"/>
              </a:rPr>
              <a:t> object (</a:t>
            </a:r>
            <a:r>
              <a:rPr lang="en-US" sz="2000" b="0" i="0" dirty="0" err="1">
                <a:solidFill>
                  <a:srgbClr val="000000"/>
                </a:solidFill>
                <a:effectLst/>
                <a:latin typeface="Poppins" panose="00000500000000000000" pitchFamily="2" charset="0"/>
                <a:cs typeface="Poppins" panose="00000500000000000000" pitchFamily="2" charset="0"/>
              </a:rPr>
              <a:t>servername</a:t>
            </a:r>
            <a:r>
              <a:rPr lang="en-US" sz="2000" b="0" i="0" dirty="0">
                <a:solidFill>
                  <a:srgbClr val="000000"/>
                </a:solidFill>
                <a:effectLst/>
                <a:latin typeface="Poppins" panose="00000500000000000000" pitchFamily="2" charset="0"/>
                <a:cs typeface="Poppins" panose="00000500000000000000" pitchFamily="2" charset="0"/>
              </a:rPr>
              <a:t>, username and password).</a:t>
            </a:r>
            <a:endParaRPr lang="en-PH" sz="24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15</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776198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i="0" dirty="0">
                <a:solidFill>
                  <a:schemeClr val="bg1">
                    <a:lumMod val="95000"/>
                  </a:schemeClr>
                </a:solidFill>
                <a:effectLst/>
                <a:latin typeface="Poppins" panose="00000500000000000000" pitchFamily="2" charset="0"/>
                <a:cs typeface="Poppins" panose="00000500000000000000" pitchFamily="2" charset="0"/>
              </a:rPr>
              <a:t>Create Database</a:t>
            </a:r>
          </a:p>
        </p:txBody>
      </p:sp>
      <p:sp>
        <p:nvSpPr>
          <p:cNvPr id="3" name="Text Placeholder 2"/>
          <p:cNvSpPr>
            <a:spLocks noGrp="1"/>
          </p:cNvSpPr>
          <p:nvPr>
            <p:ph type="body" idx="1"/>
          </p:nvPr>
        </p:nvSpPr>
        <p:spPr>
          <a:xfrm>
            <a:off x="107172" y="1238541"/>
            <a:ext cx="8616697" cy="3017809"/>
          </a:xfrm>
        </p:spPr>
        <p:txBody>
          <a:bodyPr/>
          <a:lstStyle/>
          <a:p>
            <a:pPr algn="l"/>
            <a:r>
              <a:rPr lang="en-PH" sz="2400" b="0" i="0" dirty="0" err="1">
                <a:solidFill>
                  <a:srgbClr val="000000"/>
                </a:solidFill>
                <a:effectLst/>
                <a:latin typeface="Poppins" panose="00000500000000000000" pitchFamily="2" charset="0"/>
                <a:cs typeface="Poppins" panose="00000500000000000000" pitchFamily="2" charset="0"/>
              </a:rPr>
              <a:t>MySQLi</a:t>
            </a:r>
            <a:r>
              <a:rPr lang="en-PH" sz="2400" b="0" i="0" dirty="0">
                <a:solidFill>
                  <a:srgbClr val="000000"/>
                </a:solidFill>
                <a:effectLst/>
                <a:latin typeface="Poppins" panose="00000500000000000000" pitchFamily="2" charset="0"/>
                <a:cs typeface="Poppins" panose="00000500000000000000" pitchFamily="2" charset="0"/>
              </a:rPr>
              <a:t> Procedural: </a:t>
            </a:r>
          </a:p>
          <a:p>
            <a:pPr algn="l"/>
            <a:r>
              <a:rPr lang="en-PH" b="0" i="0" dirty="0">
                <a:solidFill>
                  <a:srgbClr val="008000"/>
                </a:solidFill>
                <a:effectLst/>
                <a:latin typeface="Poppins" panose="00000500000000000000" pitchFamily="2" charset="0"/>
                <a:cs typeface="Poppins" panose="00000500000000000000" pitchFamily="2" charset="0"/>
              </a:rPr>
              <a:t>// Create database</a:t>
            </a:r>
            <a:br>
              <a:rPr lang="en-PH" b="0" i="0" dirty="0">
                <a:solidFill>
                  <a:srgbClr val="008000"/>
                </a:solidFill>
                <a:effectLst/>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a:t>
            </a:r>
            <a:r>
              <a:rPr lang="en-PH" b="0" i="0" dirty="0" err="1">
                <a:solidFill>
                  <a:srgbClr val="000000"/>
                </a:solidFill>
                <a:effectLst/>
                <a:latin typeface="Poppins" panose="00000500000000000000" pitchFamily="2" charset="0"/>
                <a:cs typeface="Poppins" panose="00000500000000000000" pitchFamily="2" charset="0"/>
              </a:rPr>
              <a:t>sql</a:t>
            </a:r>
            <a:r>
              <a:rPr lang="en-PH" b="0" i="0" dirty="0">
                <a:solidFill>
                  <a:srgbClr val="000000"/>
                </a:solidFill>
                <a:effectLst/>
                <a:latin typeface="Poppins" panose="00000500000000000000" pitchFamily="2" charset="0"/>
                <a:cs typeface="Poppins" panose="00000500000000000000" pitchFamily="2" charset="0"/>
              </a:rPr>
              <a:t> = </a:t>
            </a:r>
            <a:r>
              <a:rPr lang="en-PH" b="0" i="0" dirty="0">
                <a:solidFill>
                  <a:srgbClr val="A52A2A"/>
                </a:solidFill>
                <a:effectLst/>
                <a:latin typeface="Poppins" panose="00000500000000000000" pitchFamily="2" charset="0"/>
                <a:cs typeface="Poppins" panose="00000500000000000000" pitchFamily="2" charset="0"/>
              </a:rPr>
              <a:t>"CREATE DATABASE </a:t>
            </a:r>
            <a:r>
              <a:rPr lang="en-PH" b="0" i="0" dirty="0" err="1">
                <a:solidFill>
                  <a:srgbClr val="A52A2A"/>
                </a:solidFill>
                <a:effectLst/>
                <a:latin typeface="Poppins" panose="00000500000000000000" pitchFamily="2" charset="0"/>
                <a:cs typeface="Poppins" panose="00000500000000000000" pitchFamily="2" charset="0"/>
              </a:rPr>
              <a:t>myDB</a:t>
            </a:r>
            <a:r>
              <a:rPr lang="en-PH" b="0" i="0" dirty="0">
                <a:solidFill>
                  <a:srgbClr val="A52A2A"/>
                </a:solidFill>
                <a:effectLst/>
                <a:latin typeface="Poppins" panose="00000500000000000000" pitchFamily="2" charset="0"/>
                <a:cs typeface="Poppins" panose="00000500000000000000" pitchFamily="2" charset="0"/>
              </a:rPr>
              <a:t>"</a:t>
            </a:r>
            <a:r>
              <a:rPr lang="en-PH" b="0" i="0" dirty="0">
                <a:solidFill>
                  <a:srgbClr val="000000"/>
                </a:solidFill>
                <a:effectLst/>
                <a:latin typeface="Poppins" panose="00000500000000000000" pitchFamily="2" charset="0"/>
                <a:cs typeface="Poppins" panose="00000500000000000000" pitchFamily="2" charset="0"/>
              </a:rPr>
              <a:t>;</a:t>
            </a:r>
            <a:br>
              <a:rPr lang="en-PH" dirty="0">
                <a:latin typeface="Poppins" panose="00000500000000000000" pitchFamily="2" charset="0"/>
                <a:cs typeface="Poppins" panose="00000500000000000000" pitchFamily="2" charset="0"/>
              </a:rPr>
            </a:br>
            <a:r>
              <a:rPr lang="en-PH" b="0" i="0" dirty="0">
                <a:solidFill>
                  <a:srgbClr val="0000CD"/>
                </a:solidFill>
                <a:effectLst/>
                <a:latin typeface="Poppins" panose="00000500000000000000" pitchFamily="2" charset="0"/>
                <a:cs typeface="Poppins" panose="00000500000000000000" pitchFamily="2" charset="0"/>
              </a:rPr>
              <a:t>if</a:t>
            </a:r>
            <a:r>
              <a:rPr lang="en-PH" b="0" i="0" dirty="0">
                <a:solidFill>
                  <a:srgbClr val="000000"/>
                </a:solidFill>
                <a:effectLst/>
                <a:latin typeface="Poppins" panose="00000500000000000000" pitchFamily="2" charset="0"/>
                <a:cs typeface="Poppins" panose="00000500000000000000" pitchFamily="2" charset="0"/>
              </a:rPr>
              <a:t> (</a:t>
            </a:r>
            <a:r>
              <a:rPr lang="en-PH" b="0" i="0" dirty="0" err="1">
                <a:solidFill>
                  <a:srgbClr val="000000"/>
                </a:solidFill>
                <a:effectLst/>
                <a:latin typeface="Poppins" panose="00000500000000000000" pitchFamily="2" charset="0"/>
                <a:cs typeface="Poppins" panose="00000500000000000000" pitchFamily="2" charset="0"/>
              </a:rPr>
              <a:t>mysqli_query</a:t>
            </a:r>
            <a:r>
              <a:rPr lang="en-PH" b="0" i="0" dirty="0">
                <a:solidFill>
                  <a:srgbClr val="000000"/>
                </a:solidFill>
                <a:effectLst/>
                <a:latin typeface="Poppins" panose="00000500000000000000" pitchFamily="2" charset="0"/>
                <a:cs typeface="Poppins" panose="00000500000000000000" pitchFamily="2" charset="0"/>
              </a:rPr>
              <a:t>($conn, $</a:t>
            </a:r>
            <a:r>
              <a:rPr lang="en-PH" b="0" i="0" dirty="0" err="1">
                <a:solidFill>
                  <a:srgbClr val="000000"/>
                </a:solidFill>
                <a:effectLst/>
                <a:latin typeface="Poppins" panose="00000500000000000000" pitchFamily="2" charset="0"/>
                <a:cs typeface="Poppins" panose="00000500000000000000" pitchFamily="2" charset="0"/>
              </a:rPr>
              <a:t>sql</a:t>
            </a:r>
            <a:r>
              <a:rPr lang="en-PH" b="0" i="0" dirty="0">
                <a:solidFill>
                  <a:srgbClr val="000000"/>
                </a:solidFill>
                <a:effectLst/>
                <a:latin typeface="Poppins" panose="00000500000000000000" pitchFamily="2" charset="0"/>
                <a:cs typeface="Poppins" panose="00000500000000000000" pitchFamily="2" charset="0"/>
              </a:rPr>
              <a:t>)) {</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echo</a:t>
            </a: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A52A2A"/>
                </a:solidFill>
                <a:effectLst/>
                <a:latin typeface="Poppins" panose="00000500000000000000" pitchFamily="2" charset="0"/>
                <a:cs typeface="Poppins" panose="00000500000000000000" pitchFamily="2" charset="0"/>
              </a:rPr>
              <a:t>"Database created successfully"</a:t>
            </a:r>
            <a:r>
              <a:rPr lang="en-PH" b="0" i="0" dirty="0">
                <a:solidFill>
                  <a:srgbClr val="000000"/>
                </a:solidFill>
                <a:effectLst/>
                <a:latin typeface="Poppins" panose="00000500000000000000" pitchFamily="2" charset="0"/>
                <a:cs typeface="Poppins" panose="00000500000000000000" pitchFamily="2" charset="0"/>
              </a:rPr>
              <a:t>;</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else</a:t>
            </a:r>
            <a:r>
              <a:rPr lang="en-PH" b="0" i="0" dirty="0">
                <a:solidFill>
                  <a:srgbClr val="000000"/>
                </a:solidFill>
                <a:effectLst/>
                <a:latin typeface="Poppins" panose="00000500000000000000" pitchFamily="2" charset="0"/>
                <a:cs typeface="Poppins" panose="00000500000000000000" pitchFamily="2" charset="0"/>
              </a:rPr>
              <a:t> {</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echo</a:t>
            </a: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A52A2A"/>
                </a:solidFill>
                <a:effectLst/>
                <a:latin typeface="Poppins" panose="00000500000000000000" pitchFamily="2" charset="0"/>
                <a:cs typeface="Poppins" panose="00000500000000000000" pitchFamily="2" charset="0"/>
              </a:rPr>
              <a:t>"Error creating database: "</a:t>
            </a:r>
            <a:r>
              <a:rPr lang="en-PH" b="0" i="0" dirty="0">
                <a:solidFill>
                  <a:srgbClr val="000000"/>
                </a:solidFill>
                <a:effectLst/>
                <a:latin typeface="Poppins" panose="00000500000000000000" pitchFamily="2" charset="0"/>
                <a:cs typeface="Poppins" panose="00000500000000000000" pitchFamily="2" charset="0"/>
              </a:rPr>
              <a:t> . </a:t>
            </a:r>
            <a:r>
              <a:rPr lang="en-PH" b="0" i="0" dirty="0" err="1">
                <a:solidFill>
                  <a:srgbClr val="000000"/>
                </a:solidFill>
                <a:effectLst/>
                <a:latin typeface="Poppins" panose="00000500000000000000" pitchFamily="2" charset="0"/>
                <a:cs typeface="Poppins" panose="00000500000000000000" pitchFamily="2" charset="0"/>
              </a:rPr>
              <a:t>mysqli_error</a:t>
            </a:r>
            <a:r>
              <a:rPr lang="en-PH" b="0" i="0" dirty="0">
                <a:solidFill>
                  <a:srgbClr val="000000"/>
                </a:solidFill>
                <a:effectLst/>
                <a:latin typeface="Poppins" panose="00000500000000000000" pitchFamily="2" charset="0"/>
                <a:cs typeface="Poppins" panose="00000500000000000000" pitchFamily="2" charset="0"/>
              </a:rPr>
              <a:t>($conn);</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a:t>
            </a:r>
          </a:p>
          <a:p>
            <a:pPr algn="l"/>
            <a:r>
              <a:rPr lang="en-PH" b="0" i="0" dirty="0" err="1">
                <a:solidFill>
                  <a:srgbClr val="000000"/>
                </a:solidFill>
                <a:effectLst/>
                <a:latin typeface="Poppins" panose="00000500000000000000" pitchFamily="2" charset="0"/>
                <a:cs typeface="Poppins" panose="00000500000000000000" pitchFamily="2" charset="0"/>
              </a:rPr>
              <a:t>mysqli_close</a:t>
            </a:r>
            <a:r>
              <a:rPr lang="en-PH" b="0" i="0" dirty="0">
                <a:solidFill>
                  <a:srgbClr val="000000"/>
                </a:solidFill>
                <a:effectLst/>
                <a:latin typeface="Poppins" panose="00000500000000000000" pitchFamily="2" charset="0"/>
                <a:cs typeface="Poppins" panose="00000500000000000000" pitchFamily="2" charset="0"/>
              </a:rPr>
              <a:t>($conn);</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16</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39849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i="0" dirty="0">
                <a:solidFill>
                  <a:schemeClr val="bg1">
                    <a:lumMod val="95000"/>
                  </a:schemeClr>
                </a:solidFill>
                <a:effectLst/>
                <a:latin typeface="Poppins" panose="00000500000000000000" pitchFamily="2" charset="0"/>
                <a:cs typeface="Poppins" panose="00000500000000000000" pitchFamily="2" charset="0"/>
              </a:rPr>
              <a:t>Create Database</a:t>
            </a:r>
          </a:p>
        </p:txBody>
      </p:sp>
      <p:sp>
        <p:nvSpPr>
          <p:cNvPr id="3" name="Text Placeholder 2"/>
          <p:cNvSpPr>
            <a:spLocks noGrp="1"/>
          </p:cNvSpPr>
          <p:nvPr>
            <p:ph type="body" idx="1"/>
          </p:nvPr>
        </p:nvSpPr>
        <p:spPr>
          <a:xfrm>
            <a:off x="107172" y="1238541"/>
            <a:ext cx="8616697" cy="3017809"/>
          </a:xfrm>
        </p:spPr>
        <p:txBody>
          <a:bodyPr/>
          <a:lstStyle/>
          <a:p>
            <a:pPr algn="l"/>
            <a:r>
              <a:rPr lang="en-PH" sz="2400" b="0" i="0" dirty="0">
                <a:solidFill>
                  <a:srgbClr val="000000"/>
                </a:solidFill>
                <a:effectLst/>
                <a:latin typeface="Poppins" panose="00000500000000000000" pitchFamily="2" charset="0"/>
                <a:cs typeface="Poppins" panose="00000500000000000000" pitchFamily="2" charset="0"/>
              </a:rPr>
              <a:t>PDO</a:t>
            </a:r>
          </a:p>
          <a:p>
            <a:pPr algn="l"/>
            <a:r>
              <a:rPr lang="en-PH" b="0" i="0" dirty="0">
                <a:solidFill>
                  <a:srgbClr val="000000"/>
                </a:solidFill>
                <a:effectLst/>
                <a:latin typeface="Poppins" panose="00000500000000000000" pitchFamily="2" charset="0"/>
                <a:cs typeface="Poppins" panose="00000500000000000000" pitchFamily="2" charset="0"/>
              </a:rPr>
              <a:t>  $</a:t>
            </a:r>
            <a:r>
              <a:rPr lang="en-PH" b="0" i="0" dirty="0" err="1">
                <a:solidFill>
                  <a:srgbClr val="000000"/>
                </a:solidFill>
                <a:effectLst/>
                <a:latin typeface="Poppins" panose="00000500000000000000" pitchFamily="2" charset="0"/>
                <a:cs typeface="Poppins" panose="00000500000000000000" pitchFamily="2" charset="0"/>
              </a:rPr>
              <a:t>sql</a:t>
            </a:r>
            <a:r>
              <a:rPr lang="en-PH" b="0" i="0" dirty="0">
                <a:solidFill>
                  <a:srgbClr val="000000"/>
                </a:solidFill>
                <a:effectLst/>
                <a:latin typeface="Poppins" panose="00000500000000000000" pitchFamily="2" charset="0"/>
                <a:cs typeface="Poppins" panose="00000500000000000000" pitchFamily="2" charset="0"/>
              </a:rPr>
              <a:t> = </a:t>
            </a:r>
            <a:r>
              <a:rPr lang="en-PH" b="0" i="0" dirty="0">
                <a:solidFill>
                  <a:srgbClr val="A52A2A"/>
                </a:solidFill>
                <a:effectLst/>
                <a:latin typeface="Poppins" panose="00000500000000000000" pitchFamily="2" charset="0"/>
                <a:cs typeface="Poppins" panose="00000500000000000000" pitchFamily="2" charset="0"/>
              </a:rPr>
              <a:t>"CREATE DATABASE </a:t>
            </a:r>
            <a:r>
              <a:rPr lang="en-PH" b="0" i="0" dirty="0" err="1">
                <a:solidFill>
                  <a:srgbClr val="A52A2A"/>
                </a:solidFill>
                <a:effectLst/>
                <a:latin typeface="Poppins" panose="00000500000000000000" pitchFamily="2" charset="0"/>
                <a:cs typeface="Poppins" panose="00000500000000000000" pitchFamily="2" charset="0"/>
              </a:rPr>
              <a:t>myDBPDO</a:t>
            </a:r>
            <a:r>
              <a:rPr lang="en-PH" b="0" i="0" dirty="0">
                <a:solidFill>
                  <a:srgbClr val="A52A2A"/>
                </a:solidFill>
                <a:effectLst/>
                <a:latin typeface="Poppins" panose="00000500000000000000" pitchFamily="2" charset="0"/>
                <a:cs typeface="Poppins" panose="00000500000000000000" pitchFamily="2" charset="0"/>
              </a:rPr>
              <a:t>"</a:t>
            </a:r>
            <a:r>
              <a:rPr lang="en-PH" b="0" i="0" dirty="0">
                <a:solidFill>
                  <a:srgbClr val="000000"/>
                </a:solidFill>
                <a:effectLst/>
                <a:latin typeface="Poppins" panose="00000500000000000000" pitchFamily="2" charset="0"/>
                <a:cs typeface="Poppins" panose="00000500000000000000" pitchFamily="2" charset="0"/>
              </a:rPr>
              <a:t>;</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8000"/>
                </a:solidFill>
                <a:effectLst/>
                <a:latin typeface="Poppins" panose="00000500000000000000" pitchFamily="2" charset="0"/>
                <a:cs typeface="Poppins" panose="00000500000000000000" pitchFamily="2" charset="0"/>
              </a:rPr>
              <a:t>// use exec() because no results are returned</a:t>
            </a:r>
            <a:br>
              <a:rPr lang="en-PH" b="0" i="0" dirty="0">
                <a:solidFill>
                  <a:srgbClr val="008000"/>
                </a:solidFill>
                <a:effectLst/>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$conn-&gt;exec($</a:t>
            </a:r>
            <a:r>
              <a:rPr lang="en-PH" b="0" i="0" dirty="0" err="1">
                <a:solidFill>
                  <a:srgbClr val="000000"/>
                </a:solidFill>
                <a:effectLst/>
                <a:latin typeface="Poppins" panose="00000500000000000000" pitchFamily="2" charset="0"/>
                <a:cs typeface="Poppins" panose="00000500000000000000" pitchFamily="2" charset="0"/>
              </a:rPr>
              <a:t>sql</a:t>
            </a:r>
            <a:r>
              <a:rPr lang="en-PH" b="0" i="0" dirty="0">
                <a:solidFill>
                  <a:srgbClr val="000000"/>
                </a:solidFill>
                <a:effectLst/>
                <a:latin typeface="Poppins" panose="00000500000000000000" pitchFamily="2" charset="0"/>
                <a:cs typeface="Poppins" panose="00000500000000000000" pitchFamily="2" charset="0"/>
              </a:rPr>
              <a:t>);</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echo</a:t>
            </a: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A52A2A"/>
                </a:solidFill>
                <a:effectLst/>
                <a:latin typeface="Poppins" panose="00000500000000000000" pitchFamily="2" charset="0"/>
                <a:cs typeface="Poppins" panose="00000500000000000000" pitchFamily="2" charset="0"/>
              </a:rPr>
              <a:t>"Database created successfully&lt;</a:t>
            </a:r>
            <a:r>
              <a:rPr lang="en-PH" b="0" i="0" dirty="0" err="1">
                <a:solidFill>
                  <a:srgbClr val="A52A2A"/>
                </a:solidFill>
                <a:effectLst/>
                <a:latin typeface="Poppins" panose="00000500000000000000" pitchFamily="2" charset="0"/>
                <a:cs typeface="Poppins" panose="00000500000000000000" pitchFamily="2" charset="0"/>
              </a:rPr>
              <a:t>br</a:t>
            </a:r>
            <a:r>
              <a:rPr lang="en-PH" b="0" i="0" dirty="0">
                <a:solidFill>
                  <a:srgbClr val="A52A2A"/>
                </a:solidFill>
                <a:effectLst/>
                <a:latin typeface="Poppins" panose="00000500000000000000" pitchFamily="2" charset="0"/>
                <a:cs typeface="Poppins" panose="00000500000000000000" pitchFamily="2" charset="0"/>
              </a:rPr>
              <a:t>&gt;"</a:t>
            </a:r>
            <a:r>
              <a:rPr lang="en-PH" b="0" i="0" dirty="0">
                <a:solidFill>
                  <a:srgbClr val="000000"/>
                </a:solidFill>
                <a:effectLst/>
                <a:latin typeface="Poppins" panose="00000500000000000000" pitchFamily="2" charset="0"/>
                <a:cs typeface="Poppins" panose="00000500000000000000" pitchFamily="2" charset="0"/>
              </a:rPr>
              <a:t>;</a:t>
            </a:r>
            <a:br>
              <a:rPr lang="en-PH" dirty="0">
                <a:latin typeface="Poppins" panose="00000500000000000000" pitchFamily="2" charset="0"/>
                <a:cs typeface="Poppins" panose="00000500000000000000" pitchFamily="2" charset="0"/>
              </a:rPr>
            </a:b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$conn = null;</a:t>
            </a:r>
            <a:endParaRPr lang="en-PH" sz="24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17</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191341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i="0" dirty="0">
                <a:solidFill>
                  <a:schemeClr val="bg1">
                    <a:lumMod val="95000"/>
                  </a:schemeClr>
                </a:solidFill>
                <a:effectLst/>
                <a:latin typeface="Poppins" panose="00000500000000000000" pitchFamily="2" charset="0"/>
                <a:cs typeface="Poppins" panose="00000500000000000000" pitchFamily="2" charset="0"/>
              </a:rPr>
              <a:t>Create Table</a:t>
            </a:r>
          </a:p>
        </p:txBody>
      </p:sp>
      <p:sp>
        <p:nvSpPr>
          <p:cNvPr id="3" name="Text Placeholder 2"/>
          <p:cNvSpPr>
            <a:spLocks noGrp="1"/>
          </p:cNvSpPr>
          <p:nvPr>
            <p:ph type="body" idx="1"/>
          </p:nvPr>
        </p:nvSpPr>
        <p:spPr>
          <a:xfrm>
            <a:off x="107172" y="1238541"/>
            <a:ext cx="8616697" cy="3017809"/>
          </a:xfrm>
        </p:spPr>
        <p:txBody>
          <a:bodyPr/>
          <a:lstStyle/>
          <a:p>
            <a:pPr algn="l"/>
            <a:r>
              <a:rPr lang="en-PH" sz="2000" b="0" i="0" dirty="0">
                <a:solidFill>
                  <a:srgbClr val="000000"/>
                </a:solidFill>
                <a:effectLst/>
                <a:latin typeface="Poppins" panose="00000500000000000000" pitchFamily="2" charset="0"/>
                <a:cs typeface="Poppins" panose="00000500000000000000" pitchFamily="2" charset="0"/>
              </a:rPr>
              <a:t>CREATE TABLE </a:t>
            </a:r>
            <a:r>
              <a:rPr lang="en-PH" sz="2000" b="0" i="0" dirty="0" err="1">
                <a:solidFill>
                  <a:srgbClr val="000000"/>
                </a:solidFill>
                <a:effectLst/>
                <a:latin typeface="Poppins" panose="00000500000000000000" pitchFamily="2" charset="0"/>
                <a:cs typeface="Poppins" panose="00000500000000000000" pitchFamily="2" charset="0"/>
              </a:rPr>
              <a:t>MyGuests</a:t>
            </a:r>
            <a:r>
              <a:rPr lang="en-PH" sz="2000" b="0" i="0" dirty="0">
                <a:solidFill>
                  <a:srgbClr val="000000"/>
                </a:solidFill>
                <a:effectLst/>
                <a:latin typeface="Poppins" panose="00000500000000000000" pitchFamily="2" charset="0"/>
                <a:cs typeface="Poppins" panose="00000500000000000000" pitchFamily="2" charset="0"/>
              </a:rPr>
              <a:t> (</a:t>
            </a:r>
            <a:br>
              <a:rPr lang="en-PH" sz="2000" dirty="0">
                <a:latin typeface="Poppins" panose="00000500000000000000" pitchFamily="2" charset="0"/>
                <a:cs typeface="Poppins" panose="00000500000000000000" pitchFamily="2" charset="0"/>
              </a:rPr>
            </a:br>
            <a:r>
              <a:rPr lang="en-PH" sz="2000" b="0" i="0" dirty="0">
                <a:solidFill>
                  <a:srgbClr val="000000"/>
                </a:solidFill>
                <a:effectLst/>
                <a:latin typeface="Poppins" panose="00000500000000000000" pitchFamily="2" charset="0"/>
                <a:cs typeface="Poppins" panose="00000500000000000000" pitchFamily="2" charset="0"/>
              </a:rPr>
              <a:t>id INT(6) UNSIGNED AUTO_INCREMENT PRIMARY KEY,</a:t>
            </a:r>
            <a:br>
              <a:rPr lang="en-PH" sz="2000" dirty="0">
                <a:latin typeface="Poppins" panose="00000500000000000000" pitchFamily="2" charset="0"/>
                <a:cs typeface="Poppins" panose="00000500000000000000" pitchFamily="2" charset="0"/>
              </a:rPr>
            </a:br>
            <a:r>
              <a:rPr lang="en-PH" sz="2000" b="0" i="0" dirty="0" err="1">
                <a:solidFill>
                  <a:srgbClr val="000000"/>
                </a:solidFill>
                <a:effectLst/>
                <a:latin typeface="Poppins" panose="00000500000000000000" pitchFamily="2" charset="0"/>
                <a:cs typeface="Poppins" panose="00000500000000000000" pitchFamily="2" charset="0"/>
              </a:rPr>
              <a:t>firstname</a:t>
            </a:r>
            <a:r>
              <a:rPr lang="en-PH" sz="2000" b="0" i="0" dirty="0">
                <a:solidFill>
                  <a:srgbClr val="000000"/>
                </a:solidFill>
                <a:effectLst/>
                <a:latin typeface="Poppins" panose="00000500000000000000" pitchFamily="2" charset="0"/>
                <a:cs typeface="Poppins" panose="00000500000000000000" pitchFamily="2" charset="0"/>
              </a:rPr>
              <a:t> VARCHAR(30) NOT NULL,</a:t>
            </a:r>
            <a:br>
              <a:rPr lang="en-PH" sz="2000" dirty="0">
                <a:latin typeface="Poppins" panose="00000500000000000000" pitchFamily="2" charset="0"/>
                <a:cs typeface="Poppins" panose="00000500000000000000" pitchFamily="2" charset="0"/>
              </a:rPr>
            </a:br>
            <a:r>
              <a:rPr lang="en-PH" sz="2000" b="0" i="0" dirty="0" err="1">
                <a:solidFill>
                  <a:srgbClr val="000000"/>
                </a:solidFill>
                <a:effectLst/>
                <a:latin typeface="Poppins" panose="00000500000000000000" pitchFamily="2" charset="0"/>
                <a:cs typeface="Poppins" panose="00000500000000000000" pitchFamily="2" charset="0"/>
              </a:rPr>
              <a:t>lastname</a:t>
            </a:r>
            <a:r>
              <a:rPr lang="en-PH" sz="2000" b="0" i="0" dirty="0">
                <a:solidFill>
                  <a:srgbClr val="000000"/>
                </a:solidFill>
                <a:effectLst/>
                <a:latin typeface="Poppins" panose="00000500000000000000" pitchFamily="2" charset="0"/>
                <a:cs typeface="Poppins" panose="00000500000000000000" pitchFamily="2" charset="0"/>
              </a:rPr>
              <a:t> VARCHAR(30) NOT NULL,</a:t>
            </a:r>
            <a:br>
              <a:rPr lang="en-PH" sz="2000" dirty="0">
                <a:latin typeface="Poppins" panose="00000500000000000000" pitchFamily="2" charset="0"/>
                <a:cs typeface="Poppins" panose="00000500000000000000" pitchFamily="2" charset="0"/>
              </a:rPr>
            </a:br>
            <a:r>
              <a:rPr lang="en-PH" sz="2000" b="0" i="0" dirty="0">
                <a:solidFill>
                  <a:srgbClr val="000000"/>
                </a:solidFill>
                <a:effectLst/>
                <a:latin typeface="Poppins" panose="00000500000000000000" pitchFamily="2" charset="0"/>
                <a:cs typeface="Poppins" panose="00000500000000000000" pitchFamily="2" charset="0"/>
              </a:rPr>
              <a:t>email VARCHAR(50),</a:t>
            </a:r>
            <a:br>
              <a:rPr lang="en-PH" sz="2000" dirty="0">
                <a:latin typeface="Poppins" panose="00000500000000000000" pitchFamily="2" charset="0"/>
                <a:cs typeface="Poppins" panose="00000500000000000000" pitchFamily="2" charset="0"/>
              </a:rPr>
            </a:br>
            <a:r>
              <a:rPr lang="en-PH" sz="2000" b="0" i="0" dirty="0" err="1">
                <a:solidFill>
                  <a:srgbClr val="000000"/>
                </a:solidFill>
                <a:effectLst/>
                <a:latin typeface="Poppins" panose="00000500000000000000" pitchFamily="2" charset="0"/>
                <a:cs typeface="Poppins" panose="00000500000000000000" pitchFamily="2" charset="0"/>
              </a:rPr>
              <a:t>reg_date</a:t>
            </a:r>
            <a:r>
              <a:rPr lang="en-PH" sz="2000" b="0" i="0" dirty="0">
                <a:solidFill>
                  <a:srgbClr val="000000"/>
                </a:solidFill>
                <a:effectLst/>
                <a:latin typeface="Poppins" panose="00000500000000000000" pitchFamily="2" charset="0"/>
                <a:cs typeface="Poppins" panose="00000500000000000000" pitchFamily="2" charset="0"/>
              </a:rPr>
              <a:t> TIMESTAMP DEFAULT CURRENT_TIMESTAMP ON UPDATE CURRENT_TIMESTAMP</a:t>
            </a:r>
            <a:br>
              <a:rPr lang="en-PH" sz="2000" dirty="0">
                <a:latin typeface="Poppins" panose="00000500000000000000" pitchFamily="2" charset="0"/>
                <a:cs typeface="Poppins" panose="00000500000000000000" pitchFamily="2" charset="0"/>
              </a:rPr>
            </a:br>
            <a:r>
              <a:rPr lang="en-PH" sz="2000" b="0" i="0" dirty="0">
                <a:solidFill>
                  <a:srgbClr val="000000"/>
                </a:solidFill>
                <a:effectLst/>
                <a:latin typeface="Poppins" panose="00000500000000000000" pitchFamily="2" charset="0"/>
                <a:cs typeface="Poppins" panose="00000500000000000000" pitchFamily="2" charset="0"/>
              </a:rPr>
              <a:t>)</a:t>
            </a:r>
            <a:endParaRPr lang="en-PH" sz="24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18</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47482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i="0" dirty="0">
                <a:solidFill>
                  <a:schemeClr val="bg1">
                    <a:lumMod val="95000"/>
                  </a:schemeClr>
                </a:solidFill>
                <a:effectLst/>
                <a:latin typeface="Poppins" panose="00000500000000000000" pitchFamily="2" charset="0"/>
                <a:cs typeface="Poppins" panose="00000500000000000000" pitchFamily="2" charset="0"/>
              </a:rPr>
              <a:t>Create Table</a:t>
            </a:r>
          </a:p>
        </p:txBody>
      </p:sp>
      <p:sp>
        <p:nvSpPr>
          <p:cNvPr id="3" name="Text Placeholder 2"/>
          <p:cNvSpPr>
            <a:spLocks noGrp="1"/>
          </p:cNvSpPr>
          <p:nvPr>
            <p:ph type="body" idx="1"/>
          </p:nvPr>
        </p:nvSpPr>
        <p:spPr>
          <a:xfrm>
            <a:off x="107172" y="1238541"/>
            <a:ext cx="8616697" cy="3017809"/>
          </a:xfrm>
        </p:spPr>
        <p:txBody>
          <a:bodyPr/>
          <a:lstStyle/>
          <a:p>
            <a:pPr algn="l">
              <a:buFont typeface="Arial" panose="020B0604020202020204" pitchFamily="34" charset="0"/>
              <a:buChar char="•"/>
            </a:pPr>
            <a:r>
              <a:rPr lang="en-US" sz="1800" b="0" i="0" dirty="0">
                <a:solidFill>
                  <a:srgbClr val="000000"/>
                </a:solidFill>
                <a:effectLst/>
                <a:latin typeface="Poppins" panose="00000500000000000000" pitchFamily="2" charset="0"/>
                <a:cs typeface="Poppins" panose="00000500000000000000" pitchFamily="2" charset="0"/>
              </a:rPr>
              <a:t>NOT NULL - Each row must contain a value for that column, null values are not allowed</a:t>
            </a:r>
          </a:p>
          <a:p>
            <a:pPr algn="l">
              <a:buFont typeface="Arial" panose="020B0604020202020204" pitchFamily="34" charset="0"/>
              <a:buChar char="•"/>
            </a:pPr>
            <a:r>
              <a:rPr lang="en-US" sz="1800" b="0" i="0" dirty="0">
                <a:solidFill>
                  <a:srgbClr val="000000"/>
                </a:solidFill>
                <a:effectLst/>
                <a:latin typeface="Poppins" panose="00000500000000000000" pitchFamily="2" charset="0"/>
                <a:cs typeface="Poppins" panose="00000500000000000000" pitchFamily="2" charset="0"/>
              </a:rPr>
              <a:t>DEFAULT value - Set a default value that is added when no other value is passed</a:t>
            </a:r>
          </a:p>
          <a:p>
            <a:pPr algn="l">
              <a:buFont typeface="Arial" panose="020B0604020202020204" pitchFamily="34" charset="0"/>
              <a:buChar char="•"/>
            </a:pPr>
            <a:r>
              <a:rPr lang="en-US" sz="1800" b="0" i="0" dirty="0">
                <a:solidFill>
                  <a:srgbClr val="000000"/>
                </a:solidFill>
                <a:effectLst/>
                <a:latin typeface="Poppins" panose="00000500000000000000" pitchFamily="2" charset="0"/>
                <a:cs typeface="Poppins" panose="00000500000000000000" pitchFamily="2" charset="0"/>
              </a:rPr>
              <a:t>UNSIGNED - Used for number types, limits the stored data to positive numbers and zero</a:t>
            </a:r>
          </a:p>
          <a:p>
            <a:pPr algn="l">
              <a:buFont typeface="Arial" panose="020B0604020202020204" pitchFamily="34" charset="0"/>
              <a:buChar char="•"/>
            </a:pPr>
            <a:r>
              <a:rPr lang="en-US" sz="1800" b="0" i="0" dirty="0">
                <a:solidFill>
                  <a:srgbClr val="000000"/>
                </a:solidFill>
                <a:effectLst/>
                <a:latin typeface="Poppins" panose="00000500000000000000" pitchFamily="2" charset="0"/>
                <a:cs typeface="Poppins" panose="00000500000000000000" pitchFamily="2" charset="0"/>
              </a:rPr>
              <a:t>AUTO INCREMENT - MySQL automatically increases the value of the field by 1 each time a new record is added</a:t>
            </a:r>
          </a:p>
          <a:p>
            <a:pPr algn="l">
              <a:buFont typeface="Arial" panose="020B0604020202020204" pitchFamily="34" charset="0"/>
              <a:buChar char="•"/>
            </a:pPr>
            <a:r>
              <a:rPr lang="en-US" sz="1800" b="0" i="0" dirty="0">
                <a:solidFill>
                  <a:srgbClr val="000000"/>
                </a:solidFill>
                <a:effectLst/>
                <a:latin typeface="Poppins" panose="00000500000000000000" pitchFamily="2" charset="0"/>
                <a:cs typeface="Poppins" panose="00000500000000000000" pitchFamily="2" charset="0"/>
              </a:rPr>
              <a:t>PRIMARY KEY - Used to uniquely identify the rows in a table. The column with PRIMARY KEY setting is often an ID number, and is often used with AUTO_INCREMENT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19</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645522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solidFill>
                <a:effectLst/>
                <a:latin typeface="Poppins" panose="00000500000000000000" pitchFamily="2" charset="0"/>
                <a:cs typeface="Poppins" panose="00000500000000000000" pitchFamily="2" charset="0"/>
              </a:rPr>
              <a:t>MYSQL</a:t>
            </a:r>
          </a:p>
        </p:txBody>
      </p:sp>
      <p:sp>
        <p:nvSpPr>
          <p:cNvPr id="3" name="Text Placeholder 2"/>
          <p:cNvSpPr>
            <a:spLocks noGrp="1"/>
          </p:cNvSpPr>
          <p:nvPr>
            <p:ph type="body" idx="1"/>
          </p:nvPr>
        </p:nvSpPr>
        <p:spPr>
          <a:xfrm>
            <a:off x="144244" y="1158774"/>
            <a:ext cx="8961156" cy="3017809"/>
          </a:xfrm>
        </p:spPr>
        <p:txBody>
          <a:bodyPr/>
          <a:lstStyle/>
          <a:p>
            <a:r>
              <a:rPr lang="en-US" sz="1800" b="0" i="0" dirty="0">
                <a:solidFill>
                  <a:srgbClr val="3F5378"/>
                </a:solidFill>
                <a:effectLst/>
                <a:latin typeface="Poppins" panose="00000500000000000000" pitchFamily="2" charset="0"/>
                <a:cs typeface="Poppins" panose="00000500000000000000" pitchFamily="2" charset="0"/>
              </a:rPr>
              <a:t>MySQL is the most popular database system used with PHP</a:t>
            </a:r>
            <a:endParaRPr lang="en-US" dirty="0">
              <a:solidFill>
                <a:srgbClr val="3F5378"/>
              </a:solidFill>
              <a:latin typeface="Poppins" panose="00000500000000000000" pitchFamily="2" charset="0"/>
              <a:cs typeface="Poppins" panose="00000500000000000000" pitchFamily="2" charset="0"/>
            </a:endParaRPr>
          </a:p>
          <a:p>
            <a:pPr algn="l">
              <a:buFont typeface="Arial" panose="020B0604020202020204" pitchFamily="34" charset="0"/>
              <a:buChar char="•"/>
            </a:pPr>
            <a:r>
              <a:rPr lang="en-US" sz="1800" b="0" i="0" dirty="0">
                <a:solidFill>
                  <a:srgbClr val="3F5378"/>
                </a:solidFill>
                <a:effectLst/>
                <a:latin typeface="Poppins" panose="00000500000000000000" pitchFamily="2" charset="0"/>
                <a:cs typeface="Poppins" panose="00000500000000000000" pitchFamily="2" charset="0"/>
              </a:rPr>
              <a:t>MySQL is a database system used on the web</a:t>
            </a:r>
          </a:p>
          <a:p>
            <a:pPr algn="l">
              <a:buFont typeface="Arial" panose="020B0604020202020204" pitchFamily="34" charset="0"/>
              <a:buChar char="•"/>
            </a:pPr>
            <a:r>
              <a:rPr lang="en-US" sz="1800" b="0" i="0" dirty="0">
                <a:solidFill>
                  <a:srgbClr val="3F5378"/>
                </a:solidFill>
                <a:effectLst/>
                <a:latin typeface="Poppins" panose="00000500000000000000" pitchFamily="2" charset="0"/>
                <a:cs typeface="Poppins" panose="00000500000000000000" pitchFamily="2" charset="0"/>
              </a:rPr>
              <a:t>MySQL is a database system that runs on a server</a:t>
            </a:r>
          </a:p>
          <a:p>
            <a:pPr algn="l">
              <a:buFont typeface="Arial" panose="020B0604020202020204" pitchFamily="34" charset="0"/>
              <a:buChar char="•"/>
            </a:pPr>
            <a:r>
              <a:rPr lang="en-US" sz="1800" b="0" i="0" dirty="0">
                <a:solidFill>
                  <a:srgbClr val="3F5378"/>
                </a:solidFill>
                <a:effectLst/>
                <a:latin typeface="Poppins" panose="00000500000000000000" pitchFamily="2" charset="0"/>
                <a:cs typeface="Poppins" panose="00000500000000000000" pitchFamily="2" charset="0"/>
              </a:rPr>
              <a:t>MySQL is ideal for both small and large applications</a:t>
            </a:r>
          </a:p>
          <a:p>
            <a:pPr algn="l">
              <a:buFont typeface="Arial" panose="020B0604020202020204" pitchFamily="34" charset="0"/>
              <a:buChar char="•"/>
            </a:pPr>
            <a:r>
              <a:rPr lang="en-US" sz="1800" b="0" i="0" dirty="0">
                <a:solidFill>
                  <a:srgbClr val="3F5378"/>
                </a:solidFill>
                <a:effectLst/>
                <a:latin typeface="Poppins" panose="00000500000000000000" pitchFamily="2" charset="0"/>
                <a:cs typeface="Poppins" panose="00000500000000000000" pitchFamily="2" charset="0"/>
              </a:rPr>
              <a:t>MySQL is very fast, reliable, and easy to use</a:t>
            </a:r>
          </a:p>
          <a:p>
            <a:pPr algn="l">
              <a:buFont typeface="Arial" panose="020B0604020202020204" pitchFamily="34" charset="0"/>
              <a:buChar char="•"/>
            </a:pPr>
            <a:r>
              <a:rPr lang="en-US" sz="1800" b="0" i="0" dirty="0">
                <a:solidFill>
                  <a:srgbClr val="3F5378"/>
                </a:solidFill>
                <a:effectLst/>
                <a:latin typeface="Poppins" panose="00000500000000000000" pitchFamily="2" charset="0"/>
                <a:cs typeface="Poppins" panose="00000500000000000000" pitchFamily="2" charset="0"/>
              </a:rPr>
              <a:t>MySQL uses standard SQL</a:t>
            </a:r>
          </a:p>
          <a:p>
            <a:pPr algn="l">
              <a:buFont typeface="Arial" panose="020B0604020202020204" pitchFamily="34" charset="0"/>
              <a:buChar char="•"/>
            </a:pPr>
            <a:r>
              <a:rPr lang="en-US" sz="1800" b="0" i="0" dirty="0">
                <a:solidFill>
                  <a:srgbClr val="3F5378"/>
                </a:solidFill>
                <a:effectLst/>
                <a:latin typeface="Poppins" panose="00000500000000000000" pitchFamily="2" charset="0"/>
                <a:cs typeface="Poppins" panose="00000500000000000000" pitchFamily="2" charset="0"/>
              </a:rPr>
              <a:t>MySQL compiles on a number of platforms</a:t>
            </a:r>
          </a:p>
          <a:p>
            <a:pPr algn="l">
              <a:buFont typeface="Arial" panose="020B0604020202020204" pitchFamily="34" charset="0"/>
              <a:buChar char="•"/>
            </a:pPr>
            <a:r>
              <a:rPr lang="en-US" sz="1800" b="0" i="0" dirty="0">
                <a:solidFill>
                  <a:srgbClr val="3F5378"/>
                </a:solidFill>
                <a:effectLst/>
                <a:latin typeface="Poppins" panose="00000500000000000000" pitchFamily="2" charset="0"/>
                <a:cs typeface="Poppins" panose="00000500000000000000" pitchFamily="2" charset="0"/>
              </a:rPr>
              <a:t>MySQL is free to download and use</a:t>
            </a:r>
          </a:p>
          <a:p>
            <a:pPr algn="l">
              <a:buFont typeface="Arial" panose="020B0604020202020204" pitchFamily="34" charset="0"/>
              <a:buChar char="•"/>
            </a:pPr>
            <a:r>
              <a:rPr lang="en-US" sz="1800" b="0" i="0" dirty="0">
                <a:solidFill>
                  <a:srgbClr val="3F5378"/>
                </a:solidFill>
                <a:effectLst/>
                <a:latin typeface="Poppins" panose="00000500000000000000" pitchFamily="2" charset="0"/>
                <a:cs typeface="Poppins" panose="00000500000000000000" pitchFamily="2" charset="0"/>
              </a:rPr>
              <a:t>MySQL is developed, distributed, and supported by Oracle Corporation</a:t>
            </a:r>
          </a:p>
          <a:p>
            <a:pPr algn="l">
              <a:buFont typeface="Arial" panose="020B0604020202020204" pitchFamily="34" charset="0"/>
              <a:buChar char="•"/>
            </a:pPr>
            <a:r>
              <a:rPr lang="en-US" sz="1800" b="0" i="0" dirty="0">
                <a:solidFill>
                  <a:srgbClr val="3F5378"/>
                </a:solidFill>
                <a:effectLst/>
                <a:latin typeface="Poppins" panose="00000500000000000000" pitchFamily="2" charset="0"/>
                <a:cs typeface="Poppins" panose="00000500000000000000" pitchFamily="2" charset="0"/>
              </a:rPr>
              <a:t>MySQL is named after co-founder Monty </a:t>
            </a:r>
            <a:r>
              <a:rPr lang="en-US" sz="1800" b="0" i="0" dirty="0" err="1">
                <a:solidFill>
                  <a:srgbClr val="3F5378"/>
                </a:solidFill>
                <a:effectLst/>
                <a:latin typeface="Poppins" panose="00000500000000000000" pitchFamily="2" charset="0"/>
                <a:cs typeface="Poppins" panose="00000500000000000000" pitchFamily="2" charset="0"/>
              </a:rPr>
              <a:t>Widenius's</a:t>
            </a:r>
            <a:r>
              <a:rPr lang="en-US" sz="1800" b="0" i="0" dirty="0">
                <a:solidFill>
                  <a:srgbClr val="3F5378"/>
                </a:solidFill>
                <a:effectLst/>
                <a:latin typeface="Poppins" panose="00000500000000000000" pitchFamily="2" charset="0"/>
                <a:cs typeface="Poppins" panose="00000500000000000000" pitchFamily="2" charset="0"/>
              </a:rPr>
              <a:t> daughter: My</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82633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i="0" dirty="0">
                <a:solidFill>
                  <a:schemeClr val="bg1">
                    <a:lumMod val="95000"/>
                  </a:schemeClr>
                </a:solidFill>
                <a:effectLst/>
                <a:latin typeface="Poppins" panose="00000500000000000000" pitchFamily="2" charset="0"/>
                <a:cs typeface="Poppins" panose="00000500000000000000" pitchFamily="2" charset="0"/>
              </a:rPr>
              <a:t>Create Table</a:t>
            </a:r>
          </a:p>
        </p:txBody>
      </p:sp>
      <p:sp>
        <p:nvSpPr>
          <p:cNvPr id="3" name="Text Placeholder 2"/>
          <p:cNvSpPr>
            <a:spLocks noGrp="1"/>
          </p:cNvSpPr>
          <p:nvPr>
            <p:ph type="body" idx="1"/>
          </p:nvPr>
        </p:nvSpPr>
        <p:spPr>
          <a:xfrm>
            <a:off x="107172" y="1238541"/>
            <a:ext cx="8616697" cy="3017809"/>
          </a:xfrm>
        </p:spPr>
        <p:txBody>
          <a:bodyPr/>
          <a:lstStyle/>
          <a:p>
            <a:pPr algn="l">
              <a:buFont typeface="Arial" panose="020B0604020202020204" pitchFamily="34" charset="0"/>
              <a:buChar char="•"/>
            </a:pPr>
            <a:r>
              <a:rPr lang="en-US" sz="1800" b="0" i="0" dirty="0">
                <a:solidFill>
                  <a:srgbClr val="000000"/>
                </a:solidFill>
                <a:effectLst/>
                <a:latin typeface="Poppins" panose="00000500000000000000" pitchFamily="2" charset="0"/>
                <a:cs typeface="Poppins" panose="00000500000000000000" pitchFamily="2" charset="0"/>
              </a:rPr>
              <a:t>NOT NULL - Each row must contain a value for that column, null values are not allowed</a:t>
            </a:r>
          </a:p>
          <a:p>
            <a:pPr algn="l">
              <a:buFont typeface="Arial" panose="020B0604020202020204" pitchFamily="34" charset="0"/>
              <a:buChar char="•"/>
            </a:pPr>
            <a:r>
              <a:rPr lang="en-US" sz="1800" b="0" i="0" dirty="0">
                <a:solidFill>
                  <a:srgbClr val="000000"/>
                </a:solidFill>
                <a:effectLst/>
                <a:latin typeface="Poppins" panose="00000500000000000000" pitchFamily="2" charset="0"/>
                <a:cs typeface="Poppins" panose="00000500000000000000" pitchFamily="2" charset="0"/>
              </a:rPr>
              <a:t>DEFAULT value - Set a default value that is added when no other value is passed</a:t>
            </a:r>
          </a:p>
          <a:p>
            <a:pPr algn="l">
              <a:buFont typeface="Arial" panose="020B0604020202020204" pitchFamily="34" charset="0"/>
              <a:buChar char="•"/>
            </a:pPr>
            <a:r>
              <a:rPr lang="en-US" sz="1800" b="0" i="0" dirty="0">
                <a:solidFill>
                  <a:srgbClr val="000000"/>
                </a:solidFill>
                <a:effectLst/>
                <a:latin typeface="Poppins" panose="00000500000000000000" pitchFamily="2" charset="0"/>
                <a:cs typeface="Poppins" panose="00000500000000000000" pitchFamily="2" charset="0"/>
              </a:rPr>
              <a:t>UNSIGNED - Used for number types, limits the stored data to positive numbers and zero</a:t>
            </a:r>
          </a:p>
          <a:p>
            <a:pPr algn="l">
              <a:buFont typeface="Arial" panose="020B0604020202020204" pitchFamily="34" charset="0"/>
              <a:buChar char="•"/>
            </a:pPr>
            <a:r>
              <a:rPr lang="en-US" sz="1800" b="0" i="0" dirty="0">
                <a:solidFill>
                  <a:srgbClr val="000000"/>
                </a:solidFill>
                <a:effectLst/>
                <a:latin typeface="Poppins" panose="00000500000000000000" pitchFamily="2" charset="0"/>
                <a:cs typeface="Poppins" panose="00000500000000000000" pitchFamily="2" charset="0"/>
              </a:rPr>
              <a:t>AUTO INCREMENT - MySQL automatically increases the value of the field by 1 each time a new record is added</a:t>
            </a:r>
          </a:p>
          <a:p>
            <a:pPr algn="l">
              <a:buFont typeface="Arial" panose="020B0604020202020204" pitchFamily="34" charset="0"/>
              <a:buChar char="•"/>
            </a:pPr>
            <a:r>
              <a:rPr lang="en-US" sz="1800" b="0" i="0" dirty="0">
                <a:solidFill>
                  <a:srgbClr val="000000"/>
                </a:solidFill>
                <a:effectLst/>
                <a:latin typeface="Poppins" panose="00000500000000000000" pitchFamily="2" charset="0"/>
                <a:cs typeface="Poppins" panose="00000500000000000000" pitchFamily="2" charset="0"/>
              </a:rPr>
              <a:t>PRIMARY KEY - Used to uniquely identify the rows in a table. The column with PRIMARY KEY setting is often an ID number, and is often used with AUTO_INCREMENT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20</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9376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lumMod val="95000"/>
                  </a:schemeClr>
                </a:solidFill>
                <a:effectLst/>
                <a:latin typeface="Poppins" panose="00000500000000000000" pitchFamily="2" charset="0"/>
                <a:cs typeface="Poppins" panose="00000500000000000000" pitchFamily="2" charset="0"/>
              </a:rPr>
              <a:t>PHP MySQL Insert Data</a:t>
            </a:r>
          </a:p>
        </p:txBody>
      </p:sp>
      <p:sp>
        <p:nvSpPr>
          <p:cNvPr id="3" name="Text Placeholder 2"/>
          <p:cNvSpPr>
            <a:spLocks noGrp="1"/>
          </p:cNvSpPr>
          <p:nvPr>
            <p:ph type="body" idx="1"/>
          </p:nvPr>
        </p:nvSpPr>
        <p:spPr>
          <a:xfrm>
            <a:off x="107172" y="1238541"/>
            <a:ext cx="8616697" cy="3017809"/>
          </a:xfrm>
        </p:spPr>
        <p:txBody>
          <a:bodyPr/>
          <a:lstStyle/>
          <a:p>
            <a:pPr algn="l"/>
            <a:r>
              <a:rPr lang="en-US" sz="1600" b="0" i="0" dirty="0">
                <a:solidFill>
                  <a:srgbClr val="000000"/>
                </a:solidFill>
                <a:effectLst/>
                <a:latin typeface="Poppins" panose="00000500000000000000" pitchFamily="2" charset="0"/>
                <a:cs typeface="Poppins" panose="00000500000000000000" pitchFamily="2" charset="0"/>
              </a:rPr>
              <a:t>Here are some syntax rules to follow:</a:t>
            </a:r>
          </a:p>
          <a:p>
            <a:pPr algn="l">
              <a:buFont typeface="Arial" panose="020B0604020202020204" pitchFamily="34" charset="0"/>
              <a:buChar char="•"/>
            </a:pPr>
            <a:r>
              <a:rPr lang="en-US" sz="1600" b="0" i="0" dirty="0">
                <a:solidFill>
                  <a:srgbClr val="000000"/>
                </a:solidFill>
                <a:effectLst/>
                <a:latin typeface="Poppins" panose="00000500000000000000" pitchFamily="2" charset="0"/>
                <a:cs typeface="Poppins" panose="00000500000000000000" pitchFamily="2" charset="0"/>
              </a:rPr>
              <a:t>The SQL query must be quoted in PHP</a:t>
            </a:r>
          </a:p>
          <a:p>
            <a:pPr algn="l">
              <a:buFont typeface="Arial" panose="020B0604020202020204" pitchFamily="34" charset="0"/>
              <a:buChar char="•"/>
            </a:pPr>
            <a:r>
              <a:rPr lang="en-US" sz="1600" b="0" i="0" dirty="0">
                <a:solidFill>
                  <a:srgbClr val="000000"/>
                </a:solidFill>
                <a:effectLst/>
                <a:latin typeface="Poppins" panose="00000500000000000000" pitchFamily="2" charset="0"/>
                <a:cs typeface="Poppins" panose="00000500000000000000" pitchFamily="2" charset="0"/>
              </a:rPr>
              <a:t>String values inside the SQL query must be quoted</a:t>
            </a:r>
          </a:p>
          <a:p>
            <a:pPr algn="l">
              <a:buFont typeface="Arial" panose="020B0604020202020204" pitchFamily="34" charset="0"/>
              <a:buChar char="•"/>
            </a:pPr>
            <a:r>
              <a:rPr lang="en-US" sz="1600" b="0" i="0" dirty="0">
                <a:solidFill>
                  <a:srgbClr val="000000"/>
                </a:solidFill>
                <a:effectLst/>
                <a:latin typeface="Poppins" panose="00000500000000000000" pitchFamily="2" charset="0"/>
                <a:cs typeface="Poppins" panose="00000500000000000000" pitchFamily="2" charset="0"/>
              </a:rPr>
              <a:t>Numeric values must not be quoted</a:t>
            </a:r>
          </a:p>
          <a:p>
            <a:pPr algn="l">
              <a:buFont typeface="Arial" panose="020B0604020202020204" pitchFamily="34" charset="0"/>
              <a:buChar char="•"/>
            </a:pPr>
            <a:r>
              <a:rPr lang="en-US" sz="1600" b="0" i="0" dirty="0">
                <a:solidFill>
                  <a:srgbClr val="000000"/>
                </a:solidFill>
                <a:effectLst/>
                <a:latin typeface="Poppins" panose="00000500000000000000" pitchFamily="2" charset="0"/>
                <a:cs typeface="Poppins" panose="00000500000000000000" pitchFamily="2" charset="0"/>
              </a:rPr>
              <a:t>The word NULL must not be quoted</a:t>
            </a:r>
          </a:p>
          <a:p>
            <a:pPr algn="l"/>
            <a:r>
              <a:rPr lang="en-US" sz="1600" b="0" i="0" dirty="0">
                <a:solidFill>
                  <a:srgbClr val="000000"/>
                </a:solidFill>
                <a:effectLst/>
                <a:latin typeface="Poppins" panose="00000500000000000000" pitchFamily="2" charset="0"/>
                <a:cs typeface="Poppins" panose="00000500000000000000" pitchFamily="2" charset="0"/>
              </a:rPr>
              <a:t>The INSERT INTO statement is used to add new records to a MySQL table:</a:t>
            </a:r>
          </a:p>
          <a:p>
            <a:pPr algn="l"/>
            <a:r>
              <a:rPr lang="en-US" sz="1600" b="0" i="0" dirty="0">
                <a:solidFill>
                  <a:srgbClr val="000000"/>
                </a:solidFill>
                <a:effectLst/>
                <a:latin typeface="Poppins" panose="00000500000000000000" pitchFamily="2" charset="0"/>
                <a:cs typeface="Poppins" panose="00000500000000000000" pitchFamily="2" charset="0"/>
              </a:rPr>
              <a:t>INSERT INTO </a:t>
            </a:r>
            <a:r>
              <a:rPr lang="en-US" sz="1600" b="0" i="0" dirty="0" err="1">
                <a:solidFill>
                  <a:srgbClr val="000000"/>
                </a:solidFill>
                <a:effectLst/>
                <a:latin typeface="Poppins" panose="00000500000000000000" pitchFamily="2" charset="0"/>
                <a:cs typeface="Poppins" panose="00000500000000000000" pitchFamily="2" charset="0"/>
              </a:rPr>
              <a:t>table_name</a:t>
            </a:r>
            <a:r>
              <a:rPr lang="en-US" sz="1600" b="0" i="0" dirty="0">
                <a:solidFill>
                  <a:srgbClr val="000000"/>
                </a:solidFill>
                <a:effectLst/>
                <a:latin typeface="Poppins" panose="00000500000000000000" pitchFamily="2" charset="0"/>
                <a:cs typeface="Poppins" panose="00000500000000000000" pitchFamily="2" charset="0"/>
              </a:rPr>
              <a:t> (column1, column2, column3,...)</a:t>
            </a:r>
            <a:br>
              <a:rPr lang="en-US" sz="1600" b="0" i="0" dirty="0">
                <a:solidFill>
                  <a:srgbClr val="000000"/>
                </a:solidFill>
                <a:effectLst/>
                <a:latin typeface="Poppins" panose="00000500000000000000" pitchFamily="2" charset="0"/>
                <a:cs typeface="Poppins" panose="00000500000000000000" pitchFamily="2" charset="0"/>
              </a:rPr>
            </a:br>
            <a:r>
              <a:rPr lang="en-US" sz="1600" b="0" i="0" dirty="0">
                <a:solidFill>
                  <a:srgbClr val="000000"/>
                </a:solidFill>
                <a:effectLst/>
                <a:latin typeface="Poppins" panose="00000500000000000000" pitchFamily="2" charset="0"/>
                <a:cs typeface="Poppins" panose="00000500000000000000" pitchFamily="2" charset="0"/>
              </a:rPr>
              <a:t>VALUES (value1, value2, value3,...)</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21</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867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lumMod val="95000"/>
                  </a:schemeClr>
                </a:solidFill>
                <a:effectLst/>
                <a:latin typeface="Poppins" panose="00000500000000000000" pitchFamily="2" charset="0"/>
                <a:cs typeface="Poppins" panose="00000500000000000000" pitchFamily="2" charset="0"/>
              </a:rPr>
              <a:t>GET LAST ID()</a:t>
            </a:r>
          </a:p>
        </p:txBody>
      </p:sp>
      <p:sp>
        <p:nvSpPr>
          <p:cNvPr id="3" name="Text Placeholder 2"/>
          <p:cNvSpPr>
            <a:spLocks noGrp="1"/>
          </p:cNvSpPr>
          <p:nvPr>
            <p:ph type="body" idx="1"/>
          </p:nvPr>
        </p:nvSpPr>
        <p:spPr>
          <a:xfrm>
            <a:off x="107172" y="1238541"/>
            <a:ext cx="8616697" cy="3017809"/>
          </a:xfrm>
        </p:spPr>
        <p:txBody>
          <a:bodyPr/>
          <a:lstStyle/>
          <a:p>
            <a:r>
              <a:rPr lang="en-PH" sz="1800" b="0" i="0" dirty="0" err="1">
                <a:solidFill>
                  <a:srgbClr val="000000"/>
                </a:solidFill>
                <a:effectLst/>
                <a:latin typeface="Poppins" panose="00000500000000000000" pitchFamily="2" charset="0"/>
                <a:cs typeface="Poppins" panose="00000500000000000000" pitchFamily="2" charset="0"/>
              </a:rPr>
              <a:t>MySQLi</a:t>
            </a:r>
            <a:r>
              <a:rPr lang="en-PH" sz="1800" b="0" i="0" dirty="0">
                <a:solidFill>
                  <a:srgbClr val="000000"/>
                </a:solidFill>
                <a:effectLst/>
                <a:latin typeface="Poppins" panose="00000500000000000000" pitchFamily="2" charset="0"/>
                <a:cs typeface="Poppins" panose="00000500000000000000" pitchFamily="2" charset="0"/>
              </a:rPr>
              <a:t> Object-oriented</a:t>
            </a:r>
            <a:endParaRPr lang="en-US" b="0" i="0" dirty="0">
              <a:solidFill>
                <a:srgbClr val="000000"/>
              </a:solidFill>
              <a:effectLst/>
              <a:latin typeface="Poppins" panose="00000500000000000000" pitchFamily="2" charset="0"/>
              <a:cs typeface="Poppins" panose="00000500000000000000" pitchFamily="2" charset="0"/>
            </a:endParaRPr>
          </a:p>
          <a:p>
            <a:pPr algn="l"/>
            <a:r>
              <a:rPr lang="en-US" b="0" i="0" dirty="0">
                <a:solidFill>
                  <a:srgbClr val="000000"/>
                </a:solidFill>
                <a:effectLst/>
                <a:latin typeface="Poppins" panose="00000500000000000000" pitchFamily="2" charset="0"/>
                <a:cs typeface="Poppins" panose="00000500000000000000" pitchFamily="2" charset="0"/>
              </a:rPr>
              <a:t>$</a:t>
            </a:r>
            <a:r>
              <a:rPr lang="en-US" b="0" i="0" dirty="0" err="1">
                <a:solidFill>
                  <a:srgbClr val="000000"/>
                </a:solidFill>
                <a:effectLst/>
                <a:latin typeface="Poppins" panose="00000500000000000000" pitchFamily="2" charset="0"/>
                <a:cs typeface="Poppins" panose="00000500000000000000" pitchFamily="2" charset="0"/>
              </a:rPr>
              <a:t>last_id</a:t>
            </a:r>
            <a:r>
              <a:rPr lang="en-US" b="0" i="0" dirty="0">
                <a:solidFill>
                  <a:srgbClr val="000000"/>
                </a:solidFill>
                <a:effectLst/>
                <a:latin typeface="Poppins" panose="00000500000000000000" pitchFamily="2" charset="0"/>
                <a:cs typeface="Poppins" panose="00000500000000000000" pitchFamily="2" charset="0"/>
              </a:rPr>
              <a:t> = $conn-&gt;</a:t>
            </a:r>
            <a:r>
              <a:rPr lang="en-US" b="0" i="0" dirty="0" err="1">
                <a:solidFill>
                  <a:srgbClr val="000000"/>
                </a:solidFill>
                <a:effectLst/>
                <a:latin typeface="Poppins" panose="00000500000000000000" pitchFamily="2" charset="0"/>
                <a:cs typeface="Poppins" panose="00000500000000000000" pitchFamily="2" charset="0"/>
              </a:rPr>
              <a:t>insert_id</a:t>
            </a:r>
            <a:r>
              <a:rPr lang="en-US" b="0" i="0" dirty="0">
                <a:solidFill>
                  <a:srgbClr val="000000"/>
                </a:solidFill>
                <a:effectLst/>
                <a:latin typeface="Poppins" panose="00000500000000000000" pitchFamily="2" charset="0"/>
                <a:cs typeface="Poppins" panose="00000500000000000000" pitchFamily="2" charset="0"/>
              </a:rPr>
              <a:t>;</a:t>
            </a:r>
          </a:p>
          <a:p>
            <a:r>
              <a:rPr lang="en-PH" sz="1800" b="0" i="0" dirty="0" err="1">
                <a:solidFill>
                  <a:srgbClr val="000000"/>
                </a:solidFill>
                <a:effectLst/>
                <a:latin typeface="Poppins" panose="00000500000000000000" pitchFamily="2" charset="0"/>
                <a:cs typeface="Poppins" panose="00000500000000000000" pitchFamily="2" charset="0"/>
              </a:rPr>
              <a:t>MySQLi</a:t>
            </a:r>
            <a:r>
              <a:rPr lang="en-PH" sz="1800" b="0" i="0" dirty="0">
                <a:solidFill>
                  <a:srgbClr val="000000"/>
                </a:solidFill>
                <a:effectLst/>
                <a:latin typeface="Poppins" panose="00000500000000000000" pitchFamily="2" charset="0"/>
                <a:cs typeface="Poppins" panose="00000500000000000000" pitchFamily="2" charset="0"/>
              </a:rPr>
              <a:t> Procedural</a:t>
            </a:r>
            <a:endParaRPr lang="en-US" b="0" i="0" dirty="0">
              <a:solidFill>
                <a:srgbClr val="000000"/>
              </a:solidFill>
              <a:effectLst/>
              <a:latin typeface="Poppins" panose="00000500000000000000" pitchFamily="2" charset="0"/>
              <a:cs typeface="Poppins" panose="00000500000000000000" pitchFamily="2" charset="0"/>
            </a:endParaRPr>
          </a:p>
          <a:p>
            <a:pPr algn="l"/>
            <a:r>
              <a:rPr lang="en-US" b="0" i="0" dirty="0">
                <a:solidFill>
                  <a:srgbClr val="000000"/>
                </a:solidFill>
                <a:effectLst/>
                <a:latin typeface="Poppins" panose="00000500000000000000" pitchFamily="2" charset="0"/>
                <a:cs typeface="Poppins" panose="00000500000000000000" pitchFamily="2" charset="0"/>
              </a:rPr>
              <a:t>$</a:t>
            </a:r>
            <a:r>
              <a:rPr lang="en-US" b="0" i="0" dirty="0" err="1">
                <a:solidFill>
                  <a:srgbClr val="000000"/>
                </a:solidFill>
                <a:effectLst/>
                <a:latin typeface="Poppins" panose="00000500000000000000" pitchFamily="2" charset="0"/>
                <a:cs typeface="Poppins" panose="00000500000000000000" pitchFamily="2" charset="0"/>
              </a:rPr>
              <a:t>last_id</a:t>
            </a:r>
            <a:r>
              <a:rPr lang="en-US" b="0" i="0" dirty="0">
                <a:solidFill>
                  <a:srgbClr val="000000"/>
                </a:solidFill>
                <a:effectLst/>
                <a:latin typeface="Poppins" panose="00000500000000000000" pitchFamily="2" charset="0"/>
                <a:cs typeface="Poppins" panose="00000500000000000000" pitchFamily="2" charset="0"/>
              </a:rPr>
              <a:t> = </a:t>
            </a:r>
            <a:r>
              <a:rPr lang="en-US" b="0" i="0" dirty="0" err="1">
                <a:solidFill>
                  <a:srgbClr val="000000"/>
                </a:solidFill>
                <a:effectLst/>
                <a:latin typeface="Poppins" panose="00000500000000000000" pitchFamily="2" charset="0"/>
                <a:cs typeface="Poppins" panose="00000500000000000000" pitchFamily="2" charset="0"/>
              </a:rPr>
              <a:t>mysqli_insert_id</a:t>
            </a:r>
            <a:r>
              <a:rPr lang="en-US" b="0" i="0" dirty="0">
                <a:solidFill>
                  <a:srgbClr val="000000"/>
                </a:solidFill>
                <a:effectLst/>
                <a:latin typeface="Poppins" panose="00000500000000000000" pitchFamily="2" charset="0"/>
                <a:cs typeface="Poppins" panose="00000500000000000000" pitchFamily="2" charset="0"/>
              </a:rPr>
              <a:t>($conn);</a:t>
            </a:r>
          </a:p>
          <a:p>
            <a:pPr algn="l"/>
            <a:r>
              <a:rPr lang="en-US" dirty="0">
                <a:solidFill>
                  <a:srgbClr val="000000"/>
                </a:solidFill>
                <a:latin typeface="Poppins" panose="00000500000000000000" pitchFamily="2" charset="0"/>
                <a:cs typeface="Poppins" panose="00000500000000000000" pitchFamily="2" charset="0"/>
              </a:rPr>
              <a:t>PDO</a:t>
            </a:r>
          </a:p>
          <a:p>
            <a:pPr algn="l"/>
            <a:r>
              <a:rPr lang="en-PH" b="0" i="0" dirty="0">
                <a:solidFill>
                  <a:srgbClr val="000000"/>
                </a:solidFill>
                <a:effectLst/>
                <a:latin typeface="Poppins" panose="00000500000000000000" pitchFamily="2" charset="0"/>
                <a:cs typeface="Poppins" panose="00000500000000000000" pitchFamily="2" charset="0"/>
              </a:rPr>
              <a:t>$</a:t>
            </a:r>
            <a:r>
              <a:rPr lang="en-PH" b="0" i="0" dirty="0" err="1">
                <a:solidFill>
                  <a:srgbClr val="000000"/>
                </a:solidFill>
                <a:effectLst/>
                <a:latin typeface="Poppins" panose="00000500000000000000" pitchFamily="2" charset="0"/>
                <a:cs typeface="Poppins" panose="00000500000000000000" pitchFamily="2" charset="0"/>
              </a:rPr>
              <a:t>last_id</a:t>
            </a:r>
            <a:r>
              <a:rPr lang="en-PH" b="0" i="0" dirty="0">
                <a:solidFill>
                  <a:srgbClr val="000000"/>
                </a:solidFill>
                <a:effectLst/>
                <a:latin typeface="Poppins" panose="00000500000000000000" pitchFamily="2" charset="0"/>
                <a:cs typeface="Poppins" panose="00000500000000000000" pitchFamily="2" charset="0"/>
              </a:rPr>
              <a:t> = $conn-&gt;</a:t>
            </a:r>
            <a:r>
              <a:rPr lang="en-PH" b="0" i="0" dirty="0" err="1">
                <a:solidFill>
                  <a:srgbClr val="000000"/>
                </a:solidFill>
                <a:effectLst/>
                <a:latin typeface="Poppins" panose="00000500000000000000" pitchFamily="2" charset="0"/>
                <a:cs typeface="Poppins" panose="00000500000000000000" pitchFamily="2" charset="0"/>
              </a:rPr>
              <a:t>lastInsertId</a:t>
            </a:r>
            <a:r>
              <a:rPr lang="en-PH" b="0" i="0" dirty="0">
                <a:solidFill>
                  <a:srgbClr val="000000"/>
                </a:solidFill>
                <a:effectLst/>
                <a:latin typeface="Poppins" panose="00000500000000000000" pitchFamily="2" charset="0"/>
                <a:cs typeface="Poppins" panose="00000500000000000000" pitchFamily="2" charset="0"/>
              </a:rPr>
              <a:t>();</a:t>
            </a:r>
            <a:endParaRPr lang="en-US" sz="24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22</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44291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4" y="392575"/>
            <a:ext cx="6463837" cy="766200"/>
          </a:xfrm>
        </p:spPr>
        <p:txBody>
          <a:bodyPr/>
          <a:lstStyle/>
          <a:p>
            <a:pPr algn="l"/>
            <a:r>
              <a:rPr lang="en-PH" i="0" dirty="0">
                <a:solidFill>
                  <a:schemeClr val="bg1">
                    <a:lumMod val="95000"/>
                  </a:schemeClr>
                </a:solidFill>
                <a:effectLst/>
                <a:latin typeface="Poppins" panose="00000500000000000000" pitchFamily="2" charset="0"/>
                <a:cs typeface="Poppins" panose="00000500000000000000" pitchFamily="2" charset="0"/>
              </a:rPr>
              <a:t>Insert Multiple Records(</a:t>
            </a:r>
            <a:r>
              <a:rPr lang="en-PH" b="0" i="0" dirty="0" err="1">
                <a:solidFill>
                  <a:schemeClr val="bg1">
                    <a:lumMod val="95000"/>
                  </a:schemeClr>
                </a:solidFill>
                <a:effectLst/>
                <a:latin typeface="Poppins" panose="00000500000000000000" pitchFamily="2" charset="0"/>
                <a:cs typeface="Poppins" panose="00000500000000000000" pitchFamily="2" charset="0"/>
              </a:rPr>
              <a:t>MySQLi</a:t>
            </a:r>
            <a:r>
              <a:rPr lang="en-PH" b="0" dirty="0">
                <a:solidFill>
                  <a:schemeClr val="bg1">
                    <a:lumMod val="95000"/>
                  </a:schemeClr>
                </a:solidFill>
                <a:latin typeface="Poppins" panose="00000500000000000000" pitchFamily="2" charset="0"/>
                <a:cs typeface="Poppins" panose="00000500000000000000" pitchFamily="2" charset="0"/>
              </a:rPr>
              <a:t> </a:t>
            </a:r>
            <a:r>
              <a:rPr lang="en-PH" b="0" i="0" dirty="0">
                <a:solidFill>
                  <a:schemeClr val="bg1">
                    <a:lumMod val="95000"/>
                  </a:schemeClr>
                </a:solidFill>
                <a:effectLst/>
                <a:latin typeface="Poppins" panose="00000500000000000000" pitchFamily="2" charset="0"/>
                <a:cs typeface="Poppins" panose="00000500000000000000" pitchFamily="2" charset="0"/>
              </a:rPr>
              <a:t>OO</a:t>
            </a:r>
            <a:r>
              <a:rPr lang="en-PH" i="0" dirty="0">
                <a:solidFill>
                  <a:schemeClr val="bg1">
                    <a:lumMod val="95000"/>
                  </a:schemeClr>
                </a:solidFill>
                <a:effectLst/>
                <a:latin typeface="Poppins" panose="00000500000000000000" pitchFamily="2" charset="0"/>
                <a:cs typeface="Poppins" panose="00000500000000000000" pitchFamily="2" charset="0"/>
              </a:rPr>
              <a:t>)</a:t>
            </a:r>
          </a:p>
        </p:txBody>
      </p:sp>
      <p:sp>
        <p:nvSpPr>
          <p:cNvPr id="3" name="Text Placeholder 2"/>
          <p:cNvSpPr>
            <a:spLocks noGrp="1"/>
          </p:cNvSpPr>
          <p:nvPr>
            <p:ph type="body" idx="1"/>
          </p:nvPr>
        </p:nvSpPr>
        <p:spPr>
          <a:xfrm>
            <a:off x="107172" y="1238541"/>
            <a:ext cx="8616697" cy="3017809"/>
          </a:xfrm>
        </p:spPr>
        <p:txBody>
          <a:bodyPr/>
          <a:lstStyle/>
          <a:p>
            <a:r>
              <a:rPr lang="en-US" sz="1400" b="0" i="0" dirty="0">
                <a:solidFill>
                  <a:srgbClr val="000000"/>
                </a:solidFill>
                <a:effectLst/>
                <a:latin typeface="Poppins" panose="00000500000000000000" pitchFamily="2" charset="0"/>
                <a:cs typeface="Poppins" panose="00000500000000000000" pitchFamily="2" charset="0"/>
              </a:rPr>
              <a:t>Multiple SQL statements must be executed with the </a:t>
            </a:r>
            <a:r>
              <a:rPr lang="en-US" sz="1400" b="0" i="0" dirty="0" err="1">
                <a:solidFill>
                  <a:srgbClr val="000000"/>
                </a:solidFill>
                <a:effectLst/>
                <a:latin typeface="Poppins" panose="00000500000000000000" pitchFamily="2" charset="0"/>
                <a:cs typeface="Poppins" panose="00000500000000000000" pitchFamily="2" charset="0"/>
              </a:rPr>
              <a:t>mysqli_multi_query</a:t>
            </a:r>
            <a:r>
              <a:rPr lang="en-US" sz="1400" b="0" i="0" dirty="0">
                <a:solidFill>
                  <a:srgbClr val="000000"/>
                </a:solidFill>
                <a:effectLst/>
                <a:latin typeface="Poppins" panose="00000500000000000000" pitchFamily="2" charset="0"/>
                <a:cs typeface="Poppins" panose="00000500000000000000" pitchFamily="2" charset="0"/>
              </a:rPr>
              <a:t>() function.</a:t>
            </a:r>
          </a:p>
          <a:p>
            <a:endParaRPr lang="en-US" sz="1400" dirty="0">
              <a:solidFill>
                <a:srgbClr val="000000"/>
              </a:solidFill>
              <a:latin typeface="Poppins" panose="00000500000000000000" pitchFamily="2" charset="0"/>
              <a:cs typeface="Poppins" panose="00000500000000000000" pitchFamily="2" charset="0"/>
            </a:endParaRPr>
          </a:p>
          <a:p>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a:solidFill>
                  <a:srgbClr val="A52A2A"/>
                </a:solidFill>
                <a:effectLst/>
                <a:latin typeface="Poppins" panose="00000500000000000000" pitchFamily="2" charset="0"/>
                <a:cs typeface="Poppins" panose="00000500000000000000" pitchFamily="2" charset="0"/>
              </a:rPr>
              <a:t>"INSERT INTO </a:t>
            </a:r>
            <a:r>
              <a:rPr lang="en-PH" sz="1600" b="0" i="0" dirty="0" err="1">
                <a:solidFill>
                  <a:srgbClr val="A52A2A"/>
                </a:solidFill>
                <a:effectLst/>
                <a:latin typeface="Poppins" panose="00000500000000000000" pitchFamily="2" charset="0"/>
                <a:cs typeface="Poppins" panose="00000500000000000000" pitchFamily="2" charset="0"/>
              </a:rPr>
              <a:t>MyGuests</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firstname</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lastname</a:t>
            </a:r>
            <a:r>
              <a:rPr lang="en-PH" sz="1600" b="0" i="0" dirty="0">
                <a:solidFill>
                  <a:srgbClr val="A52A2A"/>
                </a:solidFill>
                <a:effectLst/>
                <a:latin typeface="Poppins" panose="00000500000000000000" pitchFamily="2" charset="0"/>
                <a:cs typeface="Poppins" panose="00000500000000000000" pitchFamily="2" charset="0"/>
              </a:rPr>
              <a:t>, email)</a:t>
            </a:r>
            <a:br>
              <a:rPr lang="en-PH" sz="1600" b="0" i="0" dirty="0">
                <a:solidFill>
                  <a:srgbClr val="A52A2A"/>
                </a:solidFill>
                <a:effectLst/>
                <a:latin typeface="Poppins" panose="00000500000000000000" pitchFamily="2" charset="0"/>
                <a:cs typeface="Poppins" panose="00000500000000000000" pitchFamily="2" charset="0"/>
              </a:rPr>
            </a:br>
            <a:r>
              <a:rPr lang="en-PH" sz="1600" b="0" i="0" dirty="0">
                <a:solidFill>
                  <a:srgbClr val="A52A2A"/>
                </a:solidFill>
                <a:effectLst/>
                <a:latin typeface="Poppins" panose="00000500000000000000" pitchFamily="2" charset="0"/>
                <a:cs typeface="Poppins" panose="00000500000000000000" pitchFamily="2" charset="0"/>
              </a:rPr>
              <a:t>VALUES ('John', 'Doe', 'john@example.com');"</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a:solidFill>
                  <a:srgbClr val="A52A2A"/>
                </a:solidFill>
                <a:effectLst/>
                <a:latin typeface="Poppins" panose="00000500000000000000" pitchFamily="2" charset="0"/>
                <a:cs typeface="Poppins" panose="00000500000000000000" pitchFamily="2" charset="0"/>
              </a:rPr>
              <a:t>"INSERT INTO </a:t>
            </a:r>
            <a:r>
              <a:rPr lang="en-PH" sz="1600" b="0" i="0" dirty="0" err="1">
                <a:solidFill>
                  <a:srgbClr val="A52A2A"/>
                </a:solidFill>
                <a:effectLst/>
                <a:latin typeface="Poppins" panose="00000500000000000000" pitchFamily="2" charset="0"/>
                <a:cs typeface="Poppins" panose="00000500000000000000" pitchFamily="2" charset="0"/>
              </a:rPr>
              <a:t>MyGuests</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firstname</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lastname</a:t>
            </a:r>
            <a:r>
              <a:rPr lang="en-PH" sz="1600" b="0" i="0" dirty="0">
                <a:solidFill>
                  <a:srgbClr val="A52A2A"/>
                </a:solidFill>
                <a:effectLst/>
                <a:latin typeface="Poppins" panose="00000500000000000000" pitchFamily="2" charset="0"/>
                <a:cs typeface="Poppins" panose="00000500000000000000" pitchFamily="2" charset="0"/>
              </a:rPr>
              <a:t>, email)</a:t>
            </a:r>
            <a:br>
              <a:rPr lang="en-PH" sz="1600" b="0" i="0" dirty="0">
                <a:solidFill>
                  <a:srgbClr val="A52A2A"/>
                </a:solidFill>
                <a:effectLst/>
                <a:latin typeface="Poppins" panose="00000500000000000000" pitchFamily="2" charset="0"/>
                <a:cs typeface="Poppins" panose="00000500000000000000" pitchFamily="2" charset="0"/>
              </a:rPr>
            </a:br>
            <a:r>
              <a:rPr lang="en-PH" sz="1600" b="0" i="0" dirty="0">
                <a:solidFill>
                  <a:srgbClr val="A52A2A"/>
                </a:solidFill>
                <a:effectLst/>
                <a:latin typeface="Poppins" panose="00000500000000000000" pitchFamily="2" charset="0"/>
                <a:cs typeface="Poppins" panose="00000500000000000000" pitchFamily="2" charset="0"/>
              </a:rPr>
              <a:t>VALUES ('Mary', 'Moe', 'mary@example.com');"</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a:solidFill>
                  <a:srgbClr val="A52A2A"/>
                </a:solidFill>
                <a:effectLst/>
                <a:latin typeface="Poppins" panose="00000500000000000000" pitchFamily="2" charset="0"/>
                <a:cs typeface="Poppins" panose="00000500000000000000" pitchFamily="2" charset="0"/>
              </a:rPr>
              <a:t>"INSERT INTO </a:t>
            </a:r>
            <a:r>
              <a:rPr lang="en-PH" sz="1600" b="0" i="0" dirty="0" err="1">
                <a:solidFill>
                  <a:srgbClr val="A52A2A"/>
                </a:solidFill>
                <a:effectLst/>
                <a:latin typeface="Poppins" panose="00000500000000000000" pitchFamily="2" charset="0"/>
                <a:cs typeface="Poppins" panose="00000500000000000000" pitchFamily="2" charset="0"/>
              </a:rPr>
              <a:t>MyGuests</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firstname</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lastname</a:t>
            </a:r>
            <a:r>
              <a:rPr lang="en-PH" sz="1600" b="0" i="0" dirty="0">
                <a:solidFill>
                  <a:srgbClr val="A52A2A"/>
                </a:solidFill>
                <a:effectLst/>
                <a:latin typeface="Poppins" panose="00000500000000000000" pitchFamily="2" charset="0"/>
                <a:cs typeface="Poppins" panose="00000500000000000000" pitchFamily="2" charset="0"/>
              </a:rPr>
              <a:t>, email)</a:t>
            </a:r>
            <a:br>
              <a:rPr lang="en-PH" sz="1600" b="0" i="0" dirty="0">
                <a:solidFill>
                  <a:srgbClr val="A52A2A"/>
                </a:solidFill>
                <a:effectLst/>
                <a:latin typeface="Poppins" panose="00000500000000000000" pitchFamily="2" charset="0"/>
                <a:cs typeface="Poppins" panose="00000500000000000000" pitchFamily="2" charset="0"/>
              </a:rPr>
            </a:br>
            <a:r>
              <a:rPr lang="en-PH" sz="1600" b="0" i="0" dirty="0">
                <a:solidFill>
                  <a:srgbClr val="A52A2A"/>
                </a:solidFill>
                <a:effectLst/>
                <a:latin typeface="Poppins" panose="00000500000000000000" pitchFamily="2" charset="0"/>
                <a:cs typeface="Poppins" panose="00000500000000000000" pitchFamily="2" charset="0"/>
              </a:rPr>
              <a:t>VALUES ('Julie', 'Dooley', 'julie@example.com')"</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br>
              <a:rPr lang="en-PH" sz="1600" dirty="0">
                <a:latin typeface="Poppins" panose="00000500000000000000" pitchFamily="2" charset="0"/>
                <a:cs typeface="Poppins" panose="00000500000000000000" pitchFamily="2" charset="0"/>
              </a:rPr>
            </a:br>
            <a:r>
              <a:rPr lang="en-PH" sz="1600" b="0" i="0" dirty="0">
                <a:solidFill>
                  <a:srgbClr val="0000CD"/>
                </a:solidFill>
                <a:effectLst/>
                <a:latin typeface="Poppins" panose="00000500000000000000" pitchFamily="2" charset="0"/>
                <a:cs typeface="Poppins" panose="00000500000000000000" pitchFamily="2" charset="0"/>
              </a:rPr>
              <a:t>if</a:t>
            </a:r>
            <a:r>
              <a:rPr lang="en-PH" sz="1600" b="0" i="0" dirty="0">
                <a:solidFill>
                  <a:srgbClr val="000000"/>
                </a:solidFill>
                <a:effectLst/>
                <a:latin typeface="Poppins" panose="00000500000000000000" pitchFamily="2" charset="0"/>
                <a:cs typeface="Poppins" panose="00000500000000000000" pitchFamily="2" charset="0"/>
              </a:rPr>
              <a:t> ($conn-&gt;</a:t>
            </a:r>
            <a:r>
              <a:rPr lang="en-PH" sz="1600" b="0" i="0" dirty="0" err="1">
                <a:solidFill>
                  <a:srgbClr val="000000"/>
                </a:solidFill>
                <a:effectLst/>
                <a:latin typeface="Poppins" panose="00000500000000000000" pitchFamily="2" charset="0"/>
                <a:cs typeface="Poppins" panose="00000500000000000000" pitchFamily="2" charset="0"/>
              </a:rPr>
              <a:t>multi_query</a:t>
            </a:r>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 TRUE) {</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echo</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"New records created successfully"</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else</a:t>
            </a:r>
            <a:r>
              <a:rPr lang="en-PH" sz="1600" b="0" i="0" dirty="0">
                <a:solidFill>
                  <a:srgbClr val="000000"/>
                </a:solidFill>
                <a:effectLst/>
                <a:latin typeface="Poppins" panose="00000500000000000000" pitchFamily="2" charset="0"/>
                <a:cs typeface="Poppins" panose="00000500000000000000" pitchFamily="2" charset="0"/>
              </a:rPr>
              <a:t> {</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echo</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"Error: "</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a:solidFill>
                  <a:srgbClr val="A52A2A"/>
                </a:solidFill>
                <a:effectLst/>
                <a:latin typeface="Poppins" panose="00000500000000000000" pitchFamily="2" charset="0"/>
                <a:cs typeface="Poppins" panose="00000500000000000000" pitchFamily="2" charset="0"/>
              </a:rPr>
              <a:t>"&lt;</a:t>
            </a:r>
            <a:r>
              <a:rPr lang="en-PH" sz="1600" b="0" i="0" dirty="0" err="1">
                <a:solidFill>
                  <a:srgbClr val="A52A2A"/>
                </a:solidFill>
                <a:effectLst/>
                <a:latin typeface="Poppins" panose="00000500000000000000" pitchFamily="2" charset="0"/>
                <a:cs typeface="Poppins" panose="00000500000000000000" pitchFamily="2" charset="0"/>
              </a:rPr>
              <a:t>br</a:t>
            </a:r>
            <a:r>
              <a:rPr lang="en-PH" sz="1600" b="0" i="0" dirty="0">
                <a:solidFill>
                  <a:srgbClr val="A52A2A"/>
                </a:solidFill>
                <a:effectLst/>
                <a:latin typeface="Poppins" panose="00000500000000000000" pitchFamily="2" charset="0"/>
                <a:cs typeface="Poppins" panose="00000500000000000000" pitchFamily="2" charset="0"/>
              </a:rPr>
              <a:t>&gt;"</a:t>
            </a:r>
            <a:r>
              <a:rPr lang="en-PH" sz="1600" b="0" i="0" dirty="0">
                <a:solidFill>
                  <a:srgbClr val="000000"/>
                </a:solidFill>
                <a:effectLst/>
                <a:latin typeface="Poppins" panose="00000500000000000000" pitchFamily="2" charset="0"/>
                <a:cs typeface="Poppins" panose="00000500000000000000" pitchFamily="2" charset="0"/>
              </a:rPr>
              <a:t> . $conn-&gt;error;</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endParaRPr lang="en-US" sz="18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23</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9743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392575"/>
            <a:ext cx="6192006" cy="766200"/>
          </a:xfrm>
        </p:spPr>
        <p:txBody>
          <a:bodyPr/>
          <a:lstStyle/>
          <a:p>
            <a:r>
              <a:rPr lang="en-PH" i="0" dirty="0">
                <a:solidFill>
                  <a:schemeClr val="bg1">
                    <a:lumMod val="95000"/>
                  </a:schemeClr>
                </a:solidFill>
                <a:effectLst/>
                <a:latin typeface="Poppins" panose="00000500000000000000" pitchFamily="2" charset="0"/>
                <a:cs typeface="Poppins" panose="00000500000000000000" pitchFamily="2" charset="0"/>
              </a:rPr>
              <a:t>Insert Multiple Records(</a:t>
            </a:r>
            <a:r>
              <a:rPr lang="en-PH" b="0" i="0" dirty="0" err="1">
                <a:solidFill>
                  <a:schemeClr val="bg1">
                    <a:lumMod val="95000"/>
                  </a:schemeClr>
                </a:solidFill>
                <a:effectLst/>
                <a:latin typeface="Poppins" panose="00000500000000000000" pitchFamily="2" charset="0"/>
                <a:cs typeface="Poppins" panose="00000500000000000000" pitchFamily="2" charset="0"/>
              </a:rPr>
              <a:t>MySQLi</a:t>
            </a:r>
            <a:r>
              <a:rPr lang="en-PH" b="0" dirty="0">
                <a:solidFill>
                  <a:schemeClr val="bg1">
                    <a:lumMod val="95000"/>
                  </a:schemeClr>
                </a:solidFill>
                <a:latin typeface="Poppins" panose="00000500000000000000" pitchFamily="2" charset="0"/>
                <a:cs typeface="Poppins" panose="00000500000000000000" pitchFamily="2" charset="0"/>
              </a:rPr>
              <a:t> </a:t>
            </a:r>
            <a:r>
              <a:rPr lang="en-PH" b="0" i="0" dirty="0">
                <a:solidFill>
                  <a:schemeClr val="bg1">
                    <a:lumMod val="95000"/>
                  </a:schemeClr>
                </a:solidFill>
                <a:effectLst/>
                <a:latin typeface="Poppins" panose="00000500000000000000" pitchFamily="2" charset="0"/>
                <a:cs typeface="Poppins" panose="00000500000000000000" pitchFamily="2" charset="0"/>
              </a:rPr>
              <a:t>Procedural</a:t>
            </a:r>
            <a:r>
              <a:rPr lang="en-PH" i="0" dirty="0">
                <a:solidFill>
                  <a:schemeClr val="bg1">
                    <a:lumMod val="95000"/>
                  </a:schemeClr>
                </a:solidFill>
                <a:effectLst/>
                <a:latin typeface="Poppins" panose="00000500000000000000" pitchFamily="2" charset="0"/>
                <a:cs typeface="Poppins" panose="00000500000000000000" pitchFamily="2" charset="0"/>
              </a:rPr>
              <a:t>)</a:t>
            </a:r>
          </a:p>
        </p:txBody>
      </p:sp>
      <p:sp>
        <p:nvSpPr>
          <p:cNvPr id="3" name="Text Placeholder 2"/>
          <p:cNvSpPr>
            <a:spLocks noGrp="1"/>
          </p:cNvSpPr>
          <p:nvPr>
            <p:ph type="body" idx="1"/>
          </p:nvPr>
        </p:nvSpPr>
        <p:spPr>
          <a:xfrm>
            <a:off x="107172" y="1238541"/>
            <a:ext cx="8616697" cy="3397959"/>
          </a:xfrm>
        </p:spPr>
        <p:txBody>
          <a:bodyPr/>
          <a:lstStyle/>
          <a:p>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a:solidFill>
                  <a:srgbClr val="A52A2A"/>
                </a:solidFill>
                <a:effectLst/>
                <a:latin typeface="Poppins" panose="00000500000000000000" pitchFamily="2" charset="0"/>
                <a:cs typeface="Poppins" panose="00000500000000000000" pitchFamily="2" charset="0"/>
              </a:rPr>
              <a:t>"INSERT INTO </a:t>
            </a:r>
            <a:r>
              <a:rPr lang="en-PH" sz="1600" b="0" i="0" dirty="0" err="1">
                <a:solidFill>
                  <a:srgbClr val="A52A2A"/>
                </a:solidFill>
                <a:effectLst/>
                <a:latin typeface="Poppins" panose="00000500000000000000" pitchFamily="2" charset="0"/>
                <a:cs typeface="Poppins" panose="00000500000000000000" pitchFamily="2" charset="0"/>
              </a:rPr>
              <a:t>MyGuests</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firstname</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lastname</a:t>
            </a:r>
            <a:r>
              <a:rPr lang="en-PH" sz="1600" b="0" i="0" dirty="0">
                <a:solidFill>
                  <a:srgbClr val="A52A2A"/>
                </a:solidFill>
                <a:effectLst/>
                <a:latin typeface="Poppins" panose="00000500000000000000" pitchFamily="2" charset="0"/>
                <a:cs typeface="Poppins" panose="00000500000000000000" pitchFamily="2" charset="0"/>
              </a:rPr>
              <a:t>, email)</a:t>
            </a:r>
            <a:br>
              <a:rPr lang="en-PH" sz="1600" b="0" i="0" dirty="0">
                <a:solidFill>
                  <a:srgbClr val="A52A2A"/>
                </a:solidFill>
                <a:effectLst/>
                <a:latin typeface="Poppins" panose="00000500000000000000" pitchFamily="2" charset="0"/>
                <a:cs typeface="Poppins" panose="00000500000000000000" pitchFamily="2" charset="0"/>
              </a:rPr>
            </a:br>
            <a:r>
              <a:rPr lang="en-PH" sz="1600" b="0" i="0" dirty="0">
                <a:solidFill>
                  <a:srgbClr val="A52A2A"/>
                </a:solidFill>
                <a:effectLst/>
                <a:latin typeface="Poppins" panose="00000500000000000000" pitchFamily="2" charset="0"/>
                <a:cs typeface="Poppins" panose="00000500000000000000" pitchFamily="2" charset="0"/>
              </a:rPr>
              <a:t>VALUES ('John', 'Doe', 'john@example.com');"</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a:solidFill>
                  <a:srgbClr val="A52A2A"/>
                </a:solidFill>
                <a:effectLst/>
                <a:latin typeface="Poppins" panose="00000500000000000000" pitchFamily="2" charset="0"/>
                <a:cs typeface="Poppins" panose="00000500000000000000" pitchFamily="2" charset="0"/>
              </a:rPr>
              <a:t>"INSERT INTO </a:t>
            </a:r>
            <a:r>
              <a:rPr lang="en-PH" sz="1600" b="0" i="0" dirty="0" err="1">
                <a:solidFill>
                  <a:srgbClr val="A52A2A"/>
                </a:solidFill>
                <a:effectLst/>
                <a:latin typeface="Poppins" panose="00000500000000000000" pitchFamily="2" charset="0"/>
                <a:cs typeface="Poppins" panose="00000500000000000000" pitchFamily="2" charset="0"/>
              </a:rPr>
              <a:t>MyGuests</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firstname</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lastname</a:t>
            </a:r>
            <a:r>
              <a:rPr lang="en-PH" sz="1600" b="0" i="0" dirty="0">
                <a:solidFill>
                  <a:srgbClr val="A52A2A"/>
                </a:solidFill>
                <a:effectLst/>
                <a:latin typeface="Poppins" panose="00000500000000000000" pitchFamily="2" charset="0"/>
                <a:cs typeface="Poppins" panose="00000500000000000000" pitchFamily="2" charset="0"/>
              </a:rPr>
              <a:t>, email)</a:t>
            </a:r>
            <a:br>
              <a:rPr lang="en-PH" sz="1600" b="0" i="0" dirty="0">
                <a:solidFill>
                  <a:srgbClr val="A52A2A"/>
                </a:solidFill>
                <a:effectLst/>
                <a:latin typeface="Poppins" panose="00000500000000000000" pitchFamily="2" charset="0"/>
                <a:cs typeface="Poppins" panose="00000500000000000000" pitchFamily="2" charset="0"/>
              </a:rPr>
            </a:br>
            <a:r>
              <a:rPr lang="en-PH" sz="1600" b="0" i="0" dirty="0">
                <a:solidFill>
                  <a:srgbClr val="A52A2A"/>
                </a:solidFill>
                <a:effectLst/>
                <a:latin typeface="Poppins" panose="00000500000000000000" pitchFamily="2" charset="0"/>
                <a:cs typeface="Poppins" panose="00000500000000000000" pitchFamily="2" charset="0"/>
              </a:rPr>
              <a:t>VALUES ('Mary', 'Moe', 'mary@example.com');"</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a:solidFill>
                  <a:srgbClr val="A52A2A"/>
                </a:solidFill>
                <a:effectLst/>
                <a:latin typeface="Poppins" panose="00000500000000000000" pitchFamily="2" charset="0"/>
                <a:cs typeface="Poppins" panose="00000500000000000000" pitchFamily="2" charset="0"/>
              </a:rPr>
              <a:t>"INSERT INTO </a:t>
            </a:r>
            <a:r>
              <a:rPr lang="en-PH" sz="1600" b="0" i="0" dirty="0" err="1">
                <a:solidFill>
                  <a:srgbClr val="A52A2A"/>
                </a:solidFill>
                <a:effectLst/>
                <a:latin typeface="Poppins" panose="00000500000000000000" pitchFamily="2" charset="0"/>
                <a:cs typeface="Poppins" panose="00000500000000000000" pitchFamily="2" charset="0"/>
              </a:rPr>
              <a:t>MyGuests</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firstname</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lastname</a:t>
            </a:r>
            <a:r>
              <a:rPr lang="en-PH" sz="1600" b="0" i="0" dirty="0">
                <a:solidFill>
                  <a:srgbClr val="A52A2A"/>
                </a:solidFill>
                <a:effectLst/>
                <a:latin typeface="Poppins" panose="00000500000000000000" pitchFamily="2" charset="0"/>
                <a:cs typeface="Poppins" panose="00000500000000000000" pitchFamily="2" charset="0"/>
              </a:rPr>
              <a:t>, email)</a:t>
            </a:r>
            <a:br>
              <a:rPr lang="en-PH" sz="1600" b="0" i="0" dirty="0">
                <a:solidFill>
                  <a:srgbClr val="A52A2A"/>
                </a:solidFill>
                <a:effectLst/>
                <a:latin typeface="Poppins" panose="00000500000000000000" pitchFamily="2" charset="0"/>
                <a:cs typeface="Poppins" panose="00000500000000000000" pitchFamily="2" charset="0"/>
              </a:rPr>
            </a:br>
            <a:r>
              <a:rPr lang="en-PH" sz="1600" b="0" i="0" dirty="0">
                <a:solidFill>
                  <a:srgbClr val="A52A2A"/>
                </a:solidFill>
                <a:effectLst/>
                <a:latin typeface="Poppins" panose="00000500000000000000" pitchFamily="2" charset="0"/>
                <a:cs typeface="Poppins" panose="00000500000000000000" pitchFamily="2" charset="0"/>
              </a:rPr>
              <a:t>VALUES ('Julie', 'Dooley', 'julie@example.com')"</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br>
              <a:rPr lang="en-PH" sz="1600" dirty="0">
                <a:latin typeface="Poppins" panose="00000500000000000000" pitchFamily="2" charset="0"/>
                <a:cs typeface="Poppins" panose="00000500000000000000" pitchFamily="2" charset="0"/>
              </a:rPr>
            </a:br>
            <a:r>
              <a:rPr lang="en-PH" sz="1600" b="0" i="0" dirty="0">
                <a:solidFill>
                  <a:srgbClr val="0000CD"/>
                </a:solidFill>
                <a:effectLst/>
                <a:latin typeface="Poppins" panose="00000500000000000000" pitchFamily="2" charset="0"/>
                <a:cs typeface="Poppins" panose="00000500000000000000" pitchFamily="2" charset="0"/>
              </a:rPr>
              <a:t>if</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err="1">
                <a:solidFill>
                  <a:srgbClr val="000000"/>
                </a:solidFill>
                <a:effectLst/>
                <a:latin typeface="Poppins" panose="00000500000000000000" pitchFamily="2" charset="0"/>
                <a:cs typeface="Poppins" panose="00000500000000000000" pitchFamily="2" charset="0"/>
              </a:rPr>
              <a:t>mysqli_multi_query</a:t>
            </a:r>
            <a:r>
              <a:rPr lang="en-PH" sz="1600" b="0" i="0" dirty="0">
                <a:solidFill>
                  <a:srgbClr val="000000"/>
                </a:solidFill>
                <a:effectLst/>
                <a:latin typeface="Poppins" panose="00000500000000000000" pitchFamily="2" charset="0"/>
                <a:cs typeface="Poppins" panose="00000500000000000000" pitchFamily="2" charset="0"/>
              </a:rPr>
              <a:t>($conn, $</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echo</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"New records created successfully"</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else</a:t>
            </a:r>
            <a:r>
              <a:rPr lang="en-PH" sz="1600" b="0" i="0" dirty="0">
                <a:solidFill>
                  <a:srgbClr val="000000"/>
                </a:solidFill>
                <a:effectLst/>
                <a:latin typeface="Poppins" panose="00000500000000000000" pitchFamily="2" charset="0"/>
                <a:cs typeface="Poppins" panose="00000500000000000000" pitchFamily="2" charset="0"/>
              </a:rPr>
              <a:t> {</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echo</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"Error: "</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a:solidFill>
                  <a:srgbClr val="A52A2A"/>
                </a:solidFill>
                <a:effectLst/>
                <a:latin typeface="Poppins" panose="00000500000000000000" pitchFamily="2" charset="0"/>
                <a:cs typeface="Poppins" panose="00000500000000000000" pitchFamily="2" charset="0"/>
              </a:rPr>
              <a:t>"&lt;</a:t>
            </a:r>
            <a:r>
              <a:rPr lang="en-PH" sz="1600" b="0" i="0" dirty="0" err="1">
                <a:solidFill>
                  <a:srgbClr val="A52A2A"/>
                </a:solidFill>
                <a:effectLst/>
                <a:latin typeface="Poppins" panose="00000500000000000000" pitchFamily="2" charset="0"/>
                <a:cs typeface="Poppins" panose="00000500000000000000" pitchFamily="2" charset="0"/>
              </a:rPr>
              <a:t>br</a:t>
            </a:r>
            <a:r>
              <a:rPr lang="en-PH" sz="1600" b="0" i="0" dirty="0">
                <a:solidFill>
                  <a:srgbClr val="A52A2A"/>
                </a:solidFill>
                <a:effectLst/>
                <a:latin typeface="Poppins" panose="00000500000000000000" pitchFamily="2" charset="0"/>
                <a:cs typeface="Poppins" panose="00000500000000000000" pitchFamily="2" charset="0"/>
              </a:rPr>
              <a:t>&gt;"</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err="1">
                <a:solidFill>
                  <a:srgbClr val="000000"/>
                </a:solidFill>
                <a:effectLst/>
                <a:latin typeface="Poppins" panose="00000500000000000000" pitchFamily="2" charset="0"/>
                <a:cs typeface="Poppins" panose="00000500000000000000" pitchFamily="2" charset="0"/>
              </a:rPr>
              <a:t>mysqli_error</a:t>
            </a:r>
            <a:r>
              <a:rPr lang="en-PH" sz="1600" b="0" i="0" dirty="0">
                <a:solidFill>
                  <a:srgbClr val="000000"/>
                </a:solidFill>
                <a:effectLst/>
                <a:latin typeface="Poppins" panose="00000500000000000000" pitchFamily="2" charset="0"/>
                <a:cs typeface="Poppins" panose="00000500000000000000" pitchFamily="2" charset="0"/>
              </a:rPr>
              <a:t>($conn);</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endParaRPr lang="en-US" sz="24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24</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54602135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392575"/>
            <a:ext cx="6192006" cy="766200"/>
          </a:xfrm>
        </p:spPr>
        <p:txBody>
          <a:bodyPr/>
          <a:lstStyle/>
          <a:p>
            <a:r>
              <a:rPr lang="en-PH" i="0" dirty="0">
                <a:solidFill>
                  <a:schemeClr val="bg1">
                    <a:lumMod val="95000"/>
                  </a:schemeClr>
                </a:solidFill>
                <a:effectLst/>
                <a:latin typeface="Poppins" panose="00000500000000000000" pitchFamily="2" charset="0"/>
                <a:cs typeface="Poppins" panose="00000500000000000000" pitchFamily="2" charset="0"/>
              </a:rPr>
              <a:t>Insert Multiple Records(</a:t>
            </a:r>
            <a:r>
              <a:rPr lang="en-PH" b="0" i="0" dirty="0">
                <a:solidFill>
                  <a:schemeClr val="bg1">
                    <a:lumMod val="95000"/>
                  </a:schemeClr>
                </a:solidFill>
                <a:effectLst/>
                <a:latin typeface="Poppins" panose="00000500000000000000" pitchFamily="2" charset="0"/>
                <a:cs typeface="Poppins" panose="00000500000000000000" pitchFamily="2" charset="0"/>
              </a:rPr>
              <a:t>PDO</a:t>
            </a:r>
            <a:r>
              <a:rPr lang="en-PH" i="0" dirty="0">
                <a:solidFill>
                  <a:schemeClr val="bg1">
                    <a:lumMod val="95000"/>
                  </a:schemeClr>
                </a:solidFill>
                <a:effectLst/>
                <a:latin typeface="Poppins" panose="00000500000000000000" pitchFamily="2" charset="0"/>
                <a:cs typeface="Poppins" panose="00000500000000000000" pitchFamily="2" charset="0"/>
              </a:rPr>
              <a:t>)</a:t>
            </a:r>
          </a:p>
        </p:txBody>
      </p:sp>
      <p:sp>
        <p:nvSpPr>
          <p:cNvPr id="3" name="Text Placeholder 2"/>
          <p:cNvSpPr>
            <a:spLocks noGrp="1"/>
          </p:cNvSpPr>
          <p:nvPr>
            <p:ph type="body" idx="1"/>
          </p:nvPr>
        </p:nvSpPr>
        <p:spPr>
          <a:xfrm>
            <a:off x="0" y="1057005"/>
            <a:ext cx="8616697" cy="3397959"/>
          </a:xfrm>
        </p:spPr>
        <p:txBody>
          <a:bodyPr/>
          <a:lstStyle/>
          <a:p>
            <a:r>
              <a:rPr lang="en-PH" sz="1200" b="0" i="0" dirty="0">
                <a:solidFill>
                  <a:srgbClr val="0000CD"/>
                </a:solidFill>
                <a:effectLst/>
                <a:latin typeface="Poppins" panose="00000500000000000000" pitchFamily="2" charset="0"/>
                <a:cs typeface="Poppins" panose="00000500000000000000" pitchFamily="2" charset="0"/>
              </a:rPr>
              <a:t>try</a:t>
            </a:r>
            <a:r>
              <a:rPr lang="en-PH" sz="1200" b="0" i="0" dirty="0">
                <a:solidFill>
                  <a:srgbClr val="000000"/>
                </a:solidFill>
                <a:effectLst/>
                <a:latin typeface="Poppins" panose="00000500000000000000" pitchFamily="2" charset="0"/>
                <a:cs typeface="Poppins" panose="00000500000000000000" pitchFamily="2" charset="0"/>
              </a:rPr>
              <a:t> {</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$conn = </a:t>
            </a:r>
            <a:r>
              <a:rPr lang="en-PH" sz="1200" b="0" i="0" dirty="0">
                <a:solidFill>
                  <a:srgbClr val="0000CD"/>
                </a:solidFill>
                <a:effectLst/>
                <a:latin typeface="Poppins" panose="00000500000000000000" pitchFamily="2" charset="0"/>
                <a:cs typeface="Poppins" panose="00000500000000000000" pitchFamily="2" charset="0"/>
              </a:rPr>
              <a:t>new</a:t>
            </a:r>
            <a:r>
              <a:rPr lang="en-PH" sz="1200" b="0" i="0" dirty="0">
                <a:solidFill>
                  <a:srgbClr val="000000"/>
                </a:solidFill>
                <a:effectLst/>
                <a:latin typeface="Poppins" panose="00000500000000000000" pitchFamily="2" charset="0"/>
                <a:cs typeface="Poppins" panose="00000500000000000000" pitchFamily="2" charset="0"/>
              </a:rPr>
              <a:t> PDO(</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err="1">
                <a:solidFill>
                  <a:srgbClr val="A52A2A"/>
                </a:solidFill>
                <a:effectLst/>
                <a:latin typeface="Poppins" panose="00000500000000000000" pitchFamily="2" charset="0"/>
                <a:cs typeface="Poppins" panose="00000500000000000000" pitchFamily="2" charset="0"/>
              </a:rPr>
              <a:t>mysql:host</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err="1">
                <a:solidFill>
                  <a:srgbClr val="A52A2A"/>
                </a:solidFill>
                <a:effectLst/>
                <a:latin typeface="Poppins" panose="00000500000000000000" pitchFamily="2" charset="0"/>
                <a:cs typeface="Poppins" panose="00000500000000000000" pitchFamily="2" charset="0"/>
              </a:rPr>
              <a:t>servername;dbname</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err="1">
                <a:solidFill>
                  <a:srgbClr val="A52A2A"/>
                </a:solidFill>
                <a:effectLst/>
                <a:latin typeface="Poppins" panose="00000500000000000000" pitchFamily="2" charset="0"/>
                <a:cs typeface="Poppins" panose="00000500000000000000" pitchFamily="2" charset="0"/>
              </a:rPr>
              <a:t>dbname</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a:solidFill>
                  <a:srgbClr val="000000"/>
                </a:solidFill>
                <a:effectLst/>
                <a:latin typeface="Poppins" panose="00000500000000000000" pitchFamily="2" charset="0"/>
                <a:cs typeface="Poppins" panose="00000500000000000000" pitchFamily="2" charset="0"/>
              </a:rPr>
              <a:t>, $username, $password);</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8000"/>
                </a:solidFill>
                <a:effectLst/>
                <a:latin typeface="Poppins" panose="00000500000000000000" pitchFamily="2" charset="0"/>
                <a:cs typeface="Poppins" panose="00000500000000000000" pitchFamily="2" charset="0"/>
              </a:rPr>
              <a:t>// set the PDO error mode to exception</a:t>
            </a:r>
            <a:br>
              <a:rPr lang="en-PH" sz="1200" b="0" i="0" dirty="0">
                <a:solidFill>
                  <a:srgbClr val="008000"/>
                </a:solidFill>
                <a:effectLst/>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$conn-&gt;</a:t>
            </a:r>
            <a:r>
              <a:rPr lang="en-PH" sz="1200" b="0" i="0" dirty="0" err="1">
                <a:solidFill>
                  <a:srgbClr val="000000"/>
                </a:solidFill>
                <a:effectLst/>
                <a:latin typeface="Poppins" panose="00000500000000000000" pitchFamily="2" charset="0"/>
                <a:cs typeface="Poppins" panose="00000500000000000000" pitchFamily="2" charset="0"/>
              </a:rPr>
              <a:t>setAttribute</a:t>
            </a:r>
            <a:r>
              <a:rPr lang="en-PH" sz="1200" b="0" i="0" dirty="0">
                <a:solidFill>
                  <a:srgbClr val="000000"/>
                </a:solidFill>
                <a:effectLst/>
                <a:latin typeface="Poppins" panose="00000500000000000000" pitchFamily="2" charset="0"/>
                <a:cs typeface="Poppins" panose="00000500000000000000" pitchFamily="2" charset="0"/>
              </a:rPr>
              <a:t>(PDO::ATTR_ERRMODE, PDO::ERRMODE_EXCEPTION);</a:t>
            </a:r>
            <a:br>
              <a:rPr lang="en-PH" sz="1200" dirty="0">
                <a:latin typeface="Poppins" panose="00000500000000000000" pitchFamily="2" charset="0"/>
                <a:cs typeface="Poppins" panose="00000500000000000000" pitchFamily="2" charset="0"/>
              </a:rPr>
            </a:b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8000"/>
                </a:solidFill>
                <a:effectLst/>
                <a:latin typeface="Poppins" panose="00000500000000000000" pitchFamily="2" charset="0"/>
                <a:cs typeface="Poppins" panose="00000500000000000000" pitchFamily="2" charset="0"/>
              </a:rPr>
              <a:t>// begin the transaction</a:t>
            </a:r>
            <a:br>
              <a:rPr lang="en-PH" sz="1200" b="0" i="0" dirty="0">
                <a:solidFill>
                  <a:srgbClr val="008000"/>
                </a:solidFill>
                <a:effectLst/>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$conn-&gt;</a:t>
            </a:r>
            <a:r>
              <a:rPr lang="en-PH" sz="1200" b="0" i="0" dirty="0" err="1">
                <a:solidFill>
                  <a:srgbClr val="000000"/>
                </a:solidFill>
                <a:effectLst/>
                <a:latin typeface="Poppins" panose="00000500000000000000" pitchFamily="2" charset="0"/>
                <a:cs typeface="Poppins" panose="00000500000000000000" pitchFamily="2" charset="0"/>
              </a:rPr>
              <a:t>beginTransaction</a:t>
            </a:r>
            <a:r>
              <a:rPr lang="en-PH" sz="1200" b="0" i="0" dirty="0">
                <a:solidFill>
                  <a:srgbClr val="000000"/>
                </a:solidFill>
                <a:effectLst/>
                <a:latin typeface="Poppins" panose="00000500000000000000" pitchFamily="2" charset="0"/>
                <a:cs typeface="Poppins" panose="00000500000000000000" pitchFamily="2" charset="0"/>
              </a:rPr>
              <a:t>();</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8000"/>
                </a:solidFill>
                <a:effectLst/>
                <a:latin typeface="Poppins" panose="00000500000000000000" pitchFamily="2" charset="0"/>
                <a:cs typeface="Poppins" panose="00000500000000000000" pitchFamily="2" charset="0"/>
              </a:rPr>
              <a:t>// our SQL statements</a:t>
            </a:r>
            <a:br>
              <a:rPr lang="en-PH" sz="1200" b="0" i="0" dirty="0">
                <a:solidFill>
                  <a:srgbClr val="008000"/>
                </a:solidFill>
                <a:effectLst/>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$conn-&gt;exec(</a:t>
            </a:r>
            <a:r>
              <a:rPr lang="en-PH" sz="1200" b="0" i="0" dirty="0">
                <a:solidFill>
                  <a:srgbClr val="A52A2A"/>
                </a:solidFill>
                <a:effectLst/>
                <a:latin typeface="Poppins" panose="00000500000000000000" pitchFamily="2" charset="0"/>
                <a:cs typeface="Poppins" panose="00000500000000000000" pitchFamily="2" charset="0"/>
              </a:rPr>
              <a:t>"INSERT INTO </a:t>
            </a:r>
            <a:r>
              <a:rPr lang="en-PH" sz="1200" b="0" i="0" dirty="0" err="1">
                <a:solidFill>
                  <a:srgbClr val="A52A2A"/>
                </a:solidFill>
                <a:effectLst/>
                <a:latin typeface="Poppins" panose="00000500000000000000" pitchFamily="2" charset="0"/>
                <a:cs typeface="Poppins" panose="00000500000000000000" pitchFamily="2" charset="0"/>
              </a:rPr>
              <a:t>MyGuests</a:t>
            </a:r>
            <a:r>
              <a:rPr lang="en-PH" sz="1200" b="0" i="0" dirty="0">
                <a:solidFill>
                  <a:srgbClr val="A52A2A"/>
                </a:solidFill>
                <a:effectLst/>
                <a:latin typeface="Poppins" panose="00000500000000000000" pitchFamily="2" charset="0"/>
                <a:cs typeface="Poppins" panose="00000500000000000000" pitchFamily="2" charset="0"/>
              </a:rPr>
              <a:t> (</a:t>
            </a:r>
            <a:r>
              <a:rPr lang="en-PH" sz="1200" b="0" i="0" dirty="0" err="1">
                <a:solidFill>
                  <a:srgbClr val="A52A2A"/>
                </a:solidFill>
                <a:effectLst/>
                <a:latin typeface="Poppins" panose="00000500000000000000" pitchFamily="2" charset="0"/>
                <a:cs typeface="Poppins" panose="00000500000000000000" pitchFamily="2" charset="0"/>
              </a:rPr>
              <a:t>firstname</a:t>
            </a:r>
            <a:r>
              <a:rPr lang="en-PH" sz="1200" b="0" i="0" dirty="0">
                <a:solidFill>
                  <a:srgbClr val="A52A2A"/>
                </a:solidFill>
                <a:effectLst/>
                <a:latin typeface="Poppins" panose="00000500000000000000" pitchFamily="2" charset="0"/>
                <a:cs typeface="Poppins" panose="00000500000000000000" pitchFamily="2" charset="0"/>
              </a:rPr>
              <a:t>, </a:t>
            </a:r>
            <a:r>
              <a:rPr lang="en-PH" sz="1200" b="0" i="0" dirty="0" err="1">
                <a:solidFill>
                  <a:srgbClr val="A52A2A"/>
                </a:solidFill>
                <a:effectLst/>
                <a:latin typeface="Poppins" panose="00000500000000000000" pitchFamily="2" charset="0"/>
                <a:cs typeface="Poppins" panose="00000500000000000000" pitchFamily="2" charset="0"/>
              </a:rPr>
              <a:t>lastname</a:t>
            </a:r>
            <a:r>
              <a:rPr lang="en-PH" sz="1200" b="0" i="0" dirty="0">
                <a:solidFill>
                  <a:srgbClr val="A52A2A"/>
                </a:solidFill>
                <a:effectLst/>
                <a:latin typeface="Poppins" panose="00000500000000000000" pitchFamily="2" charset="0"/>
                <a:cs typeface="Poppins" panose="00000500000000000000" pitchFamily="2" charset="0"/>
              </a:rPr>
              <a:t>, email)</a:t>
            </a:r>
            <a:br>
              <a:rPr lang="en-PH" sz="1200" b="0" i="0" dirty="0">
                <a:solidFill>
                  <a:srgbClr val="A52A2A"/>
                </a:solidFill>
                <a:effectLst/>
                <a:latin typeface="Poppins" panose="00000500000000000000" pitchFamily="2" charset="0"/>
                <a:cs typeface="Poppins" panose="00000500000000000000" pitchFamily="2" charset="0"/>
              </a:rPr>
            </a:br>
            <a:r>
              <a:rPr lang="en-PH" sz="1200" b="0" i="0" dirty="0">
                <a:solidFill>
                  <a:srgbClr val="A52A2A"/>
                </a:solidFill>
                <a:effectLst/>
                <a:latin typeface="Poppins" panose="00000500000000000000" pitchFamily="2" charset="0"/>
                <a:cs typeface="Poppins" panose="00000500000000000000" pitchFamily="2" charset="0"/>
              </a:rPr>
              <a:t>  VALUES ('John', 'Doe', 'john@example.com')"</a:t>
            </a:r>
            <a:r>
              <a:rPr lang="en-PH" sz="1200" b="0" i="0" dirty="0">
                <a:solidFill>
                  <a:srgbClr val="000000"/>
                </a:solidFill>
                <a:effectLst/>
                <a:latin typeface="Poppins" panose="00000500000000000000" pitchFamily="2" charset="0"/>
                <a:cs typeface="Poppins" panose="00000500000000000000" pitchFamily="2" charset="0"/>
              </a:rPr>
              <a:t>);</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$conn-&gt;exec(</a:t>
            </a:r>
            <a:r>
              <a:rPr lang="en-PH" sz="1200" b="0" i="0" dirty="0">
                <a:solidFill>
                  <a:srgbClr val="A52A2A"/>
                </a:solidFill>
                <a:effectLst/>
                <a:latin typeface="Poppins" panose="00000500000000000000" pitchFamily="2" charset="0"/>
                <a:cs typeface="Poppins" panose="00000500000000000000" pitchFamily="2" charset="0"/>
              </a:rPr>
              <a:t>"INSERT INTO </a:t>
            </a:r>
            <a:r>
              <a:rPr lang="en-PH" sz="1200" b="0" i="0" dirty="0" err="1">
                <a:solidFill>
                  <a:srgbClr val="A52A2A"/>
                </a:solidFill>
                <a:effectLst/>
                <a:latin typeface="Poppins" panose="00000500000000000000" pitchFamily="2" charset="0"/>
                <a:cs typeface="Poppins" panose="00000500000000000000" pitchFamily="2" charset="0"/>
              </a:rPr>
              <a:t>MyGuests</a:t>
            </a:r>
            <a:r>
              <a:rPr lang="en-PH" sz="1200" b="0" i="0" dirty="0">
                <a:solidFill>
                  <a:srgbClr val="A52A2A"/>
                </a:solidFill>
                <a:effectLst/>
                <a:latin typeface="Poppins" panose="00000500000000000000" pitchFamily="2" charset="0"/>
                <a:cs typeface="Poppins" panose="00000500000000000000" pitchFamily="2" charset="0"/>
              </a:rPr>
              <a:t> (</a:t>
            </a:r>
            <a:r>
              <a:rPr lang="en-PH" sz="1200" b="0" i="0" dirty="0" err="1">
                <a:solidFill>
                  <a:srgbClr val="A52A2A"/>
                </a:solidFill>
                <a:effectLst/>
                <a:latin typeface="Poppins" panose="00000500000000000000" pitchFamily="2" charset="0"/>
                <a:cs typeface="Poppins" panose="00000500000000000000" pitchFamily="2" charset="0"/>
              </a:rPr>
              <a:t>firstname</a:t>
            </a:r>
            <a:r>
              <a:rPr lang="en-PH" sz="1200" b="0" i="0" dirty="0">
                <a:solidFill>
                  <a:srgbClr val="A52A2A"/>
                </a:solidFill>
                <a:effectLst/>
                <a:latin typeface="Poppins" panose="00000500000000000000" pitchFamily="2" charset="0"/>
                <a:cs typeface="Poppins" panose="00000500000000000000" pitchFamily="2" charset="0"/>
              </a:rPr>
              <a:t>, </a:t>
            </a:r>
            <a:r>
              <a:rPr lang="en-PH" sz="1200" b="0" i="0" dirty="0" err="1">
                <a:solidFill>
                  <a:srgbClr val="A52A2A"/>
                </a:solidFill>
                <a:effectLst/>
                <a:latin typeface="Poppins" panose="00000500000000000000" pitchFamily="2" charset="0"/>
                <a:cs typeface="Poppins" panose="00000500000000000000" pitchFamily="2" charset="0"/>
              </a:rPr>
              <a:t>lastname</a:t>
            </a:r>
            <a:r>
              <a:rPr lang="en-PH" sz="1200" b="0" i="0" dirty="0">
                <a:solidFill>
                  <a:srgbClr val="A52A2A"/>
                </a:solidFill>
                <a:effectLst/>
                <a:latin typeface="Poppins" panose="00000500000000000000" pitchFamily="2" charset="0"/>
                <a:cs typeface="Poppins" panose="00000500000000000000" pitchFamily="2" charset="0"/>
              </a:rPr>
              <a:t>, email)</a:t>
            </a:r>
            <a:br>
              <a:rPr lang="en-PH" sz="1200" b="0" i="0" dirty="0">
                <a:solidFill>
                  <a:srgbClr val="A52A2A"/>
                </a:solidFill>
                <a:effectLst/>
                <a:latin typeface="Poppins" panose="00000500000000000000" pitchFamily="2" charset="0"/>
                <a:cs typeface="Poppins" panose="00000500000000000000" pitchFamily="2" charset="0"/>
              </a:rPr>
            </a:br>
            <a:r>
              <a:rPr lang="en-PH" sz="1200" b="0" i="0" dirty="0">
                <a:solidFill>
                  <a:srgbClr val="A52A2A"/>
                </a:solidFill>
                <a:effectLst/>
                <a:latin typeface="Poppins" panose="00000500000000000000" pitchFamily="2" charset="0"/>
                <a:cs typeface="Poppins" panose="00000500000000000000" pitchFamily="2" charset="0"/>
              </a:rPr>
              <a:t>  VALUES ('Mary', 'Moe', 'mary@example.com')"</a:t>
            </a:r>
            <a:r>
              <a:rPr lang="en-PH" sz="1200" b="0" i="0" dirty="0">
                <a:solidFill>
                  <a:srgbClr val="000000"/>
                </a:solidFill>
                <a:effectLst/>
                <a:latin typeface="Poppins" panose="00000500000000000000" pitchFamily="2" charset="0"/>
                <a:cs typeface="Poppins" panose="00000500000000000000" pitchFamily="2" charset="0"/>
              </a:rPr>
              <a:t>);</a:t>
            </a:r>
            <a:br>
              <a:rPr lang="en-PH" sz="1200" dirty="0">
                <a:latin typeface="Poppins" panose="00000500000000000000" pitchFamily="2" charset="0"/>
                <a:cs typeface="Poppins" panose="00000500000000000000" pitchFamily="2" charset="0"/>
              </a:rPr>
            </a:b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8000"/>
                </a:solidFill>
                <a:effectLst/>
                <a:latin typeface="Poppins" panose="00000500000000000000" pitchFamily="2" charset="0"/>
                <a:cs typeface="Poppins" panose="00000500000000000000" pitchFamily="2" charset="0"/>
              </a:rPr>
              <a:t>// commit the transaction</a:t>
            </a:r>
            <a:br>
              <a:rPr lang="en-PH" sz="1200" b="0" i="0" dirty="0">
                <a:solidFill>
                  <a:srgbClr val="008000"/>
                </a:solidFill>
                <a:effectLst/>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$conn-&gt;commit();</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00CD"/>
                </a:solidFill>
                <a:effectLst/>
                <a:latin typeface="Poppins" panose="00000500000000000000" pitchFamily="2" charset="0"/>
                <a:cs typeface="Poppins" panose="00000500000000000000" pitchFamily="2" charset="0"/>
              </a:rPr>
              <a:t>echo</a:t>
            </a: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A52A2A"/>
                </a:solidFill>
                <a:effectLst/>
                <a:latin typeface="Poppins" panose="00000500000000000000" pitchFamily="2" charset="0"/>
                <a:cs typeface="Poppins" panose="00000500000000000000" pitchFamily="2" charset="0"/>
              </a:rPr>
              <a:t>"New records created successfully"</a:t>
            </a:r>
            <a:r>
              <a:rPr lang="en-PH" sz="1200" b="0" i="0" dirty="0">
                <a:solidFill>
                  <a:srgbClr val="000000"/>
                </a:solidFill>
                <a:effectLst/>
                <a:latin typeface="Poppins" panose="00000500000000000000" pitchFamily="2" charset="0"/>
                <a:cs typeface="Poppins" panose="00000500000000000000" pitchFamily="2" charset="0"/>
              </a:rPr>
              <a:t>;</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00CD"/>
                </a:solidFill>
                <a:effectLst/>
                <a:latin typeface="Poppins" panose="00000500000000000000" pitchFamily="2" charset="0"/>
                <a:cs typeface="Poppins" panose="00000500000000000000" pitchFamily="2" charset="0"/>
              </a:rPr>
              <a:t>catch</a:t>
            </a:r>
            <a:r>
              <a:rPr lang="en-PH" sz="1200" b="0" i="0" dirty="0">
                <a:solidFill>
                  <a:srgbClr val="000000"/>
                </a:solidFill>
                <a:effectLst/>
                <a:latin typeface="Poppins" panose="00000500000000000000" pitchFamily="2" charset="0"/>
                <a:cs typeface="Poppins" panose="00000500000000000000" pitchFamily="2" charset="0"/>
              </a:rPr>
              <a:t>(</a:t>
            </a:r>
            <a:r>
              <a:rPr lang="en-PH" sz="1200" b="0" i="0" dirty="0" err="1">
                <a:solidFill>
                  <a:srgbClr val="000000"/>
                </a:solidFill>
                <a:effectLst/>
                <a:latin typeface="Poppins" panose="00000500000000000000" pitchFamily="2" charset="0"/>
                <a:cs typeface="Poppins" panose="00000500000000000000" pitchFamily="2" charset="0"/>
              </a:rPr>
              <a:t>PDOException</a:t>
            </a:r>
            <a:r>
              <a:rPr lang="en-PH" sz="1200" b="0" i="0" dirty="0">
                <a:solidFill>
                  <a:srgbClr val="000000"/>
                </a:solidFill>
                <a:effectLst/>
                <a:latin typeface="Poppins" panose="00000500000000000000" pitchFamily="2" charset="0"/>
                <a:cs typeface="Poppins" panose="00000500000000000000" pitchFamily="2" charset="0"/>
              </a:rPr>
              <a:t> $e) {</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8000"/>
                </a:solidFill>
                <a:effectLst/>
                <a:latin typeface="Poppins" panose="00000500000000000000" pitchFamily="2" charset="0"/>
                <a:cs typeface="Poppins" panose="00000500000000000000" pitchFamily="2" charset="0"/>
              </a:rPr>
              <a:t>// roll back the transaction if something failed</a:t>
            </a:r>
            <a:br>
              <a:rPr lang="en-PH" sz="1200" b="0" i="0" dirty="0">
                <a:solidFill>
                  <a:srgbClr val="008000"/>
                </a:solidFill>
                <a:effectLst/>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$conn-&gt;rollback();</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00CD"/>
                </a:solidFill>
                <a:effectLst/>
                <a:latin typeface="Poppins" panose="00000500000000000000" pitchFamily="2" charset="0"/>
                <a:cs typeface="Poppins" panose="00000500000000000000" pitchFamily="2" charset="0"/>
              </a:rPr>
              <a:t>echo</a:t>
            </a: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A52A2A"/>
                </a:solidFill>
                <a:effectLst/>
                <a:latin typeface="Poppins" panose="00000500000000000000" pitchFamily="2" charset="0"/>
                <a:cs typeface="Poppins" panose="00000500000000000000" pitchFamily="2" charset="0"/>
              </a:rPr>
              <a:t>"Error: "</a:t>
            </a:r>
            <a:r>
              <a:rPr lang="en-PH" sz="1200" b="0" i="0" dirty="0">
                <a:solidFill>
                  <a:srgbClr val="000000"/>
                </a:solidFill>
                <a:effectLst/>
                <a:latin typeface="Poppins" panose="00000500000000000000" pitchFamily="2" charset="0"/>
                <a:cs typeface="Poppins" panose="00000500000000000000" pitchFamily="2" charset="0"/>
              </a:rPr>
              <a:t> . $e-&gt;</a:t>
            </a:r>
            <a:r>
              <a:rPr lang="en-PH" sz="1200" b="0" i="0" dirty="0" err="1">
                <a:solidFill>
                  <a:srgbClr val="000000"/>
                </a:solidFill>
                <a:effectLst/>
                <a:latin typeface="Poppins" panose="00000500000000000000" pitchFamily="2" charset="0"/>
                <a:cs typeface="Poppins" panose="00000500000000000000" pitchFamily="2" charset="0"/>
              </a:rPr>
              <a:t>getMessage</a:t>
            </a:r>
            <a:r>
              <a:rPr lang="en-PH" sz="1200" b="0" i="0" dirty="0">
                <a:solidFill>
                  <a:srgbClr val="000000"/>
                </a:solidFill>
                <a:effectLst/>
                <a:latin typeface="Poppins" panose="00000500000000000000" pitchFamily="2" charset="0"/>
                <a:cs typeface="Poppins" panose="00000500000000000000" pitchFamily="2" charset="0"/>
              </a:rPr>
              <a:t>();</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a:t>
            </a:r>
            <a:br>
              <a:rPr lang="en-PH" sz="1200" dirty="0">
                <a:latin typeface="Poppins" panose="00000500000000000000" pitchFamily="2" charset="0"/>
                <a:cs typeface="Poppins" panose="00000500000000000000" pitchFamily="2" charset="0"/>
              </a:rPr>
            </a:br>
            <a:endParaRPr lang="en-US"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25</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268398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392575"/>
            <a:ext cx="6192006" cy="766200"/>
          </a:xfrm>
        </p:spPr>
        <p:txBody>
          <a:bodyPr/>
          <a:lstStyle/>
          <a:p>
            <a:pPr algn="l"/>
            <a:r>
              <a:rPr lang="en-PH" i="0" dirty="0">
                <a:solidFill>
                  <a:schemeClr val="bg1">
                    <a:lumMod val="95000"/>
                  </a:schemeClr>
                </a:solidFill>
                <a:effectLst/>
                <a:latin typeface="Poppins" panose="00000500000000000000" pitchFamily="2" charset="0"/>
                <a:cs typeface="Poppins" panose="00000500000000000000" pitchFamily="2" charset="0"/>
              </a:rPr>
              <a:t>MySQL Prepared Statements</a:t>
            </a:r>
          </a:p>
        </p:txBody>
      </p:sp>
      <p:sp>
        <p:nvSpPr>
          <p:cNvPr id="3" name="Text Placeholder 2"/>
          <p:cNvSpPr>
            <a:spLocks noGrp="1"/>
          </p:cNvSpPr>
          <p:nvPr>
            <p:ph type="body" idx="1"/>
          </p:nvPr>
        </p:nvSpPr>
        <p:spPr>
          <a:xfrm>
            <a:off x="0" y="1258180"/>
            <a:ext cx="8616697" cy="3693920"/>
          </a:xfrm>
        </p:spPr>
        <p:txBody>
          <a:bodyPr/>
          <a:lstStyle/>
          <a:p>
            <a:r>
              <a:rPr lang="en-US" sz="1600" b="0" i="0" dirty="0">
                <a:solidFill>
                  <a:srgbClr val="000000"/>
                </a:solidFill>
                <a:effectLst/>
                <a:latin typeface="Poppins" panose="00000500000000000000" pitchFamily="2" charset="0"/>
                <a:cs typeface="Poppins" panose="00000500000000000000" pitchFamily="2" charset="0"/>
              </a:rPr>
              <a:t>Prepared statements are very useful against SQL injections.</a:t>
            </a:r>
          </a:p>
          <a:p>
            <a:pPr algn="l"/>
            <a:r>
              <a:rPr lang="en-US" sz="1800" b="0" i="0" dirty="0">
                <a:solidFill>
                  <a:srgbClr val="000000"/>
                </a:solidFill>
                <a:effectLst/>
                <a:latin typeface="Poppins" panose="00000500000000000000" pitchFamily="2" charset="0"/>
                <a:cs typeface="Poppins" panose="00000500000000000000" pitchFamily="2" charset="0"/>
              </a:rPr>
              <a:t>Prepared statements basically work like this:</a:t>
            </a:r>
          </a:p>
          <a:p>
            <a:pPr algn="l">
              <a:buFont typeface="+mj-lt"/>
              <a:buAutoNum type="arabicPeriod"/>
            </a:pPr>
            <a:r>
              <a:rPr lang="en-US" sz="1800" b="0" i="0" dirty="0">
                <a:solidFill>
                  <a:srgbClr val="000000"/>
                </a:solidFill>
                <a:effectLst/>
                <a:latin typeface="Poppins" panose="00000500000000000000" pitchFamily="2" charset="0"/>
                <a:cs typeface="Poppins" panose="00000500000000000000" pitchFamily="2" charset="0"/>
              </a:rPr>
              <a:t>Prepare: An SQL statement template is created and sent to the database. Certain values are left unspecified, called parameters (labeled "?"). Example: INSERT INTO </a:t>
            </a:r>
            <a:r>
              <a:rPr lang="en-US" sz="1800" b="0" i="0" dirty="0" err="1">
                <a:solidFill>
                  <a:srgbClr val="000000"/>
                </a:solidFill>
                <a:effectLst/>
                <a:latin typeface="Poppins" panose="00000500000000000000" pitchFamily="2" charset="0"/>
                <a:cs typeface="Poppins" panose="00000500000000000000" pitchFamily="2" charset="0"/>
              </a:rPr>
              <a:t>MyGuests</a:t>
            </a:r>
            <a:r>
              <a:rPr lang="en-US" sz="1800" b="0" i="0" dirty="0">
                <a:solidFill>
                  <a:srgbClr val="000000"/>
                </a:solidFill>
                <a:effectLst/>
                <a:latin typeface="Poppins" panose="00000500000000000000" pitchFamily="2" charset="0"/>
                <a:cs typeface="Poppins" panose="00000500000000000000" pitchFamily="2" charset="0"/>
              </a:rPr>
              <a:t> VALUES(?, ?, ?)</a:t>
            </a:r>
          </a:p>
          <a:p>
            <a:pPr algn="l">
              <a:buFont typeface="+mj-lt"/>
              <a:buAutoNum type="arabicPeriod"/>
            </a:pPr>
            <a:r>
              <a:rPr lang="en-US" sz="1800" b="0" i="0" dirty="0">
                <a:solidFill>
                  <a:srgbClr val="000000"/>
                </a:solidFill>
                <a:effectLst/>
                <a:latin typeface="Poppins" panose="00000500000000000000" pitchFamily="2" charset="0"/>
                <a:cs typeface="Poppins" panose="00000500000000000000" pitchFamily="2" charset="0"/>
              </a:rPr>
              <a:t>The database parses, compiles, and performs query optimization on the SQL statement template, and stores the result without executing it</a:t>
            </a:r>
          </a:p>
          <a:p>
            <a:pPr algn="l">
              <a:buFont typeface="+mj-lt"/>
              <a:buAutoNum type="arabicPeriod"/>
            </a:pPr>
            <a:r>
              <a:rPr lang="en-US" sz="1800" b="0" i="0" dirty="0">
                <a:solidFill>
                  <a:srgbClr val="000000"/>
                </a:solidFill>
                <a:effectLst/>
                <a:latin typeface="Poppins" panose="00000500000000000000" pitchFamily="2" charset="0"/>
                <a:cs typeface="Poppins" panose="00000500000000000000" pitchFamily="2" charset="0"/>
              </a:rPr>
              <a:t>Execute: At a later time, the application binds the values to the parameters, and the database executes the statement. The application may execute the statement as many times as it wants with different values</a:t>
            </a:r>
          </a:p>
          <a:p>
            <a:endParaRPr lang="en-US" sz="18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26</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4265149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392575"/>
            <a:ext cx="6192006" cy="766200"/>
          </a:xfrm>
        </p:spPr>
        <p:txBody>
          <a:bodyPr/>
          <a:lstStyle/>
          <a:p>
            <a:pPr algn="l"/>
            <a:r>
              <a:rPr lang="en-PH" b="0" i="0" dirty="0" err="1">
                <a:solidFill>
                  <a:schemeClr val="bg1">
                    <a:lumMod val="95000"/>
                  </a:schemeClr>
                </a:solidFill>
                <a:effectLst/>
                <a:latin typeface="Poppins" panose="00000500000000000000" pitchFamily="2" charset="0"/>
                <a:cs typeface="Poppins" panose="00000500000000000000" pitchFamily="2" charset="0"/>
              </a:rPr>
              <a:t>MySQLi</a:t>
            </a:r>
            <a:r>
              <a:rPr lang="en-PH" b="0" i="0" dirty="0">
                <a:solidFill>
                  <a:schemeClr val="bg1">
                    <a:lumMod val="95000"/>
                  </a:schemeClr>
                </a:solidFill>
                <a:effectLst/>
                <a:latin typeface="Poppins" panose="00000500000000000000" pitchFamily="2" charset="0"/>
                <a:cs typeface="Poppins" panose="00000500000000000000" pitchFamily="2" charset="0"/>
              </a:rPr>
              <a:t> with Prepared Statements</a:t>
            </a:r>
          </a:p>
        </p:txBody>
      </p:sp>
      <p:sp>
        <p:nvSpPr>
          <p:cNvPr id="3" name="Text Placeholder 2"/>
          <p:cNvSpPr>
            <a:spLocks noGrp="1"/>
          </p:cNvSpPr>
          <p:nvPr>
            <p:ph type="body" idx="1"/>
          </p:nvPr>
        </p:nvSpPr>
        <p:spPr>
          <a:xfrm>
            <a:off x="-38341" y="985533"/>
            <a:ext cx="9440562" cy="3693920"/>
          </a:xfrm>
        </p:spPr>
        <p:txBody>
          <a:bodyPr/>
          <a:lstStyle/>
          <a:p>
            <a:pPr algn="l">
              <a:buFont typeface="Arial" panose="020B0604020202020204" pitchFamily="34" charset="0"/>
              <a:buChar char="•"/>
            </a:pPr>
            <a:r>
              <a:rPr lang="en-PH" sz="1400" b="0" i="0" dirty="0">
                <a:solidFill>
                  <a:srgbClr val="008000"/>
                </a:solidFill>
                <a:effectLst/>
                <a:latin typeface="Poppins" panose="00000500000000000000" pitchFamily="2" charset="0"/>
                <a:cs typeface="Poppins" panose="00000500000000000000" pitchFamily="2" charset="0"/>
              </a:rPr>
              <a:t>// prepare and bind</a:t>
            </a:r>
            <a:br>
              <a:rPr lang="en-PH" sz="1400" b="0" i="0" dirty="0">
                <a:solidFill>
                  <a:srgbClr val="008000"/>
                </a:solidFill>
                <a:effectLst/>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stmt</a:t>
            </a:r>
            <a:r>
              <a:rPr lang="en-PH" sz="1400" b="0" i="0" dirty="0">
                <a:solidFill>
                  <a:srgbClr val="000000"/>
                </a:solidFill>
                <a:effectLst/>
                <a:latin typeface="Poppins" panose="00000500000000000000" pitchFamily="2" charset="0"/>
                <a:cs typeface="Poppins" panose="00000500000000000000" pitchFamily="2" charset="0"/>
              </a:rPr>
              <a:t> = $conn-&gt;prepare(</a:t>
            </a:r>
            <a:r>
              <a:rPr lang="en-PH" sz="1400" b="0" i="0" dirty="0">
                <a:solidFill>
                  <a:srgbClr val="A52A2A"/>
                </a:solidFill>
                <a:effectLst/>
                <a:latin typeface="Poppins" panose="00000500000000000000" pitchFamily="2" charset="0"/>
                <a:cs typeface="Poppins" panose="00000500000000000000" pitchFamily="2" charset="0"/>
              </a:rPr>
              <a:t>"INSERT INTO </a:t>
            </a:r>
            <a:r>
              <a:rPr lang="en-PH" sz="1400" b="0" i="0" dirty="0" err="1">
                <a:solidFill>
                  <a:srgbClr val="A52A2A"/>
                </a:solidFill>
                <a:effectLst/>
                <a:latin typeface="Poppins" panose="00000500000000000000" pitchFamily="2" charset="0"/>
                <a:cs typeface="Poppins" panose="00000500000000000000" pitchFamily="2" charset="0"/>
              </a:rPr>
              <a:t>MyGuests</a:t>
            </a:r>
            <a:r>
              <a:rPr lang="en-PH" sz="1400" b="0" i="0" dirty="0">
                <a:solidFill>
                  <a:srgbClr val="A52A2A"/>
                </a:solidFill>
                <a:effectLst/>
                <a:latin typeface="Poppins" panose="00000500000000000000" pitchFamily="2" charset="0"/>
                <a:cs typeface="Poppins" panose="00000500000000000000" pitchFamily="2" charset="0"/>
              </a:rPr>
              <a:t> (</a:t>
            </a:r>
            <a:r>
              <a:rPr lang="en-PH" sz="1400" b="0" i="0" dirty="0" err="1">
                <a:solidFill>
                  <a:srgbClr val="A52A2A"/>
                </a:solidFill>
                <a:effectLst/>
                <a:latin typeface="Poppins" panose="00000500000000000000" pitchFamily="2" charset="0"/>
                <a:cs typeface="Poppins" panose="00000500000000000000" pitchFamily="2" charset="0"/>
              </a:rPr>
              <a:t>firstname</a:t>
            </a:r>
            <a:r>
              <a:rPr lang="en-PH" sz="1400" b="0" i="0" dirty="0">
                <a:solidFill>
                  <a:srgbClr val="A52A2A"/>
                </a:solidFill>
                <a:effectLst/>
                <a:latin typeface="Poppins" panose="00000500000000000000" pitchFamily="2" charset="0"/>
                <a:cs typeface="Poppins" panose="00000500000000000000" pitchFamily="2" charset="0"/>
              </a:rPr>
              <a:t>, </a:t>
            </a:r>
            <a:r>
              <a:rPr lang="en-PH" sz="1400" b="0" i="0" dirty="0" err="1">
                <a:solidFill>
                  <a:srgbClr val="A52A2A"/>
                </a:solidFill>
                <a:effectLst/>
                <a:latin typeface="Poppins" panose="00000500000000000000" pitchFamily="2" charset="0"/>
                <a:cs typeface="Poppins" panose="00000500000000000000" pitchFamily="2" charset="0"/>
              </a:rPr>
              <a:t>lastname</a:t>
            </a:r>
            <a:r>
              <a:rPr lang="en-PH" sz="1400" b="0" i="0" dirty="0">
                <a:solidFill>
                  <a:srgbClr val="A52A2A"/>
                </a:solidFill>
                <a:effectLst/>
                <a:latin typeface="Poppins" panose="00000500000000000000" pitchFamily="2" charset="0"/>
                <a:cs typeface="Poppins" panose="00000500000000000000" pitchFamily="2" charset="0"/>
              </a:rPr>
              <a:t>, email) VALUES (?, ?, ?)"</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stmt</a:t>
            </a:r>
            <a:r>
              <a:rPr lang="en-PH" sz="1400" b="0" i="0" dirty="0">
                <a:solidFill>
                  <a:srgbClr val="000000"/>
                </a:solidFill>
                <a:effectLst/>
                <a:latin typeface="Poppins" panose="00000500000000000000" pitchFamily="2" charset="0"/>
                <a:cs typeface="Poppins" panose="00000500000000000000" pitchFamily="2" charset="0"/>
              </a:rPr>
              <a:t>-&gt;</a:t>
            </a:r>
            <a:r>
              <a:rPr lang="en-PH" sz="1400" b="0" i="0" dirty="0" err="1">
                <a:solidFill>
                  <a:srgbClr val="000000"/>
                </a:solidFill>
                <a:effectLst/>
                <a:latin typeface="Poppins" panose="00000500000000000000" pitchFamily="2" charset="0"/>
                <a:cs typeface="Poppins" panose="00000500000000000000" pitchFamily="2" charset="0"/>
              </a:rPr>
              <a:t>bind_param</a:t>
            </a: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sss</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err="1">
                <a:solidFill>
                  <a:srgbClr val="000000"/>
                </a:solidFill>
                <a:effectLst/>
                <a:latin typeface="Poppins" panose="00000500000000000000" pitchFamily="2" charset="0"/>
                <a:cs typeface="Poppins" panose="00000500000000000000" pitchFamily="2" charset="0"/>
              </a:rPr>
              <a:t>firstname</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err="1">
                <a:solidFill>
                  <a:srgbClr val="000000"/>
                </a:solidFill>
                <a:effectLst/>
                <a:latin typeface="Poppins" panose="00000500000000000000" pitchFamily="2" charset="0"/>
                <a:cs typeface="Poppins" panose="00000500000000000000" pitchFamily="2" charset="0"/>
              </a:rPr>
              <a:t>lastname</a:t>
            </a:r>
            <a:r>
              <a:rPr lang="en-PH" sz="1400" b="0" i="0" dirty="0">
                <a:solidFill>
                  <a:srgbClr val="000000"/>
                </a:solidFill>
                <a:effectLst/>
                <a:latin typeface="Poppins" panose="00000500000000000000" pitchFamily="2" charset="0"/>
                <a:cs typeface="Poppins" panose="00000500000000000000" pitchFamily="2" charset="0"/>
              </a:rPr>
              <a:t>, $email);</a:t>
            </a:r>
            <a:br>
              <a:rPr lang="en-PH" sz="1400" dirty="0">
                <a:latin typeface="Poppins" panose="00000500000000000000" pitchFamily="2" charset="0"/>
                <a:cs typeface="Poppins" panose="00000500000000000000" pitchFamily="2" charset="0"/>
              </a:rPr>
            </a:br>
            <a:br>
              <a:rPr lang="en-PH" sz="1400" dirty="0">
                <a:latin typeface="Poppins" panose="00000500000000000000" pitchFamily="2" charset="0"/>
                <a:cs typeface="Poppins" panose="00000500000000000000" pitchFamily="2" charset="0"/>
              </a:rPr>
            </a:br>
            <a:r>
              <a:rPr lang="en-PH" sz="1400" b="0" i="0" dirty="0">
                <a:solidFill>
                  <a:srgbClr val="008000"/>
                </a:solidFill>
                <a:effectLst/>
                <a:latin typeface="Poppins" panose="00000500000000000000" pitchFamily="2" charset="0"/>
                <a:cs typeface="Poppins" panose="00000500000000000000" pitchFamily="2" charset="0"/>
              </a:rPr>
              <a:t>// set parameters and execute</a:t>
            </a:r>
            <a:br>
              <a:rPr lang="en-PH" sz="1400" b="0" i="0" dirty="0">
                <a:solidFill>
                  <a:srgbClr val="008000"/>
                </a:solidFill>
                <a:effectLst/>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firstname</a:t>
            </a:r>
            <a:r>
              <a:rPr lang="en-PH" sz="1400" b="0" i="0" dirty="0">
                <a:solidFill>
                  <a:srgbClr val="000000"/>
                </a:solidFill>
                <a:effectLst/>
                <a:latin typeface="Poppins" panose="00000500000000000000" pitchFamily="2" charset="0"/>
                <a:cs typeface="Poppins" panose="00000500000000000000" pitchFamily="2" charset="0"/>
              </a:rPr>
              <a:t> = </a:t>
            </a:r>
            <a:r>
              <a:rPr lang="en-PH" sz="1400" b="0" i="0" dirty="0">
                <a:solidFill>
                  <a:srgbClr val="A52A2A"/>
                </a:solidFill>
                <a:effectLst/>
                <a:latin typeface="Poppins" panose="00000500000000000000" pitchFamily="2" charset="0"/>
                <a:cs typeface="Poppins" panose="00000500000000000000" pitchFamily="2" charset="0"/>
              </a:rPr>
              <a:t>“Leo"</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lastname</a:t>
            </a:r>
            <a:r>
              <a:rPr lang="en-PH" sz="1400" b="0" i="0" dirty="0">
                <a:solidFill>
                  <a:srgbClr val="000000"/>
                </a:solidFill>
                <a:effectLst/>
                <a:latin typeface="Poppins" panose="00000500000000000000" pitchFamily="2" charset="0"/>
                <a:cs typeface="Poppins" panose="00000500000000000000" pitchFamily="2" charset="0"/>
              </a:rPr>
              <a:t> = </a:t>
            </a:r>
            <a:r>
              <a:rPr lang="en-PH" sz="1400" b="0" i="0" dirty="0">
                <a:solidFill>
                  <a:srgbClr val="A52A2A"/>
                </a:solidFill>
                <a:effectLst/>
                <a:latin typeface="Poppins" panose="00000500000000000000" pitchFamily="2" charset="0"/>
                <a:cs typeface="Poppins" panose="00000500000000000000" pitchFamily="2" charset="0"/>
              </a:rPr>
              <a:t>“gab"</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$email = </a:t>
            </a:r>
            <a:r>
              <a:rPr lang="en-PH" sz="1400" b="0" i="0" dirty="0">
                <a:solidFill>
                  <a:srgbClr val="A52A2A"/>
                </a:solidFill>
                <a:effectLst/>
                <a:latin typeface="Poppins" panose="00000500000000000000" pitchFamily="2" charset="0"/>
                <a:cs typeface="Poppins" panose="00000500000000000000" pitchFamily="2" charset="0"/>
              </a:rPr>
              <a:t>“leo@example.com"</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stmt</a:t>
            </a:r>
            <a:r>
              <a:rPr lang="en-PH" sz="1400" b="0" i="0" dirty="0">
                <a:solidFill>
                  <a:srgbClr val="000000"/>
                </a:solidFill>
                <a:effectLst/>
                <a:latin typeface="Poppins" panose="00000500000000000000" pitchFamily="2" charset="0"/>
                <a:cs typeface="Poppins" panose="00000500000000000000" pitchFamily="2" charset="0"/>
              </a:rPr>
              <a:t>-&gt;execute();</a:t>
            </a:r>
            <a:br>
              <a:rPr lang="en-PH" sz="1400" dirty="0">
                <a:latin typeface="Poppins" panose="00000500000000000000" pitchFamily="2" charset="0"/>
                <a:cs typeface="Poppins" panose="00000500000000000000" pitchFamily="2" charset="0"/>
              </a:rPr>
            </a:b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firstname</a:t>
            </a:r>
            <a:r>
              <a:rPr lang="en-PH" sz="1400" b="0" i="0" dirty="0">
                <a:solidFill>
                  <a:srgbClr val="000000"/>
                </a:solidFill>
                <a:effectLst/>
                <a:latin typeface="Poppins" panose="00000500000000000000" pitchFamily="2" charset="0"/>
                <a:cs typeface="Poppins" panose="00000500000000000000" pitchFamily="2" charset="0"/>
              </a:rPr>
              <a:t> = </a:t>
            </a:r>
            <a:r>
              <a:rPr lang="en-PH" sz="1400" b="0" i="0" dirty="0">
                <a:solidFill>
                  <a:srgbClr val="A52A2A"/>
                </a:solidFill>
                <a:effectLst/>
                <a:latin typeface="Poppins" panose="00000500000000000000" pitchFamily="2" charset="0"/>
                <a:cs typeface="Poppins" panose="00000500000000000000" pitchFamily="2" charset="0"/>
              </a:rPr>
              <a:t>“Gab"</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lastname</a:t>
            </a:r>
            <a:r>
              <a:rPr lang="en-PH" sz="1400" b="0" i="0" dirty="0">
                <a:solidFill>
                  <a:srgbClr val="000000"/>
                </a:solidFill>
                <a:effectLst/>
                <a:latin typeface="Poppins" panose="00000500000000000000" pitchFamily="2" charset="0"/>
                <a:cs typeface="Poppins" panose="00000500000000000000" pitchFamily="2" charset="0"/>
              </a:rPr>
              <a:t> = </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leo</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$email = </a:t>
            </a:r>
            <a:r>
              <a:rPr lang="en-PH" sz="1400" b="0" i="0" dirty="0">
                <a:solidFill>
                  <a:srgbClr val="A52A2A"/>
                </a:solidFill>
                <a:effectLst/>
                <a:latin typeface="Poppins" panose="00000500000000000000" pitchFamily="2" charset="0"/>
                <a:cs typeface="Poppins" panose="00000500000000000000" pitchFamily="2" charset="0"/>
              </a:rPr>
              <a:t>“gab@example.com"</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stmt</a:t>
            </a:r>
            <a:r>
              <a:rPr lang="en-PH" sz="1400" b="0" i="0" dirty="0">
                <a:solidFill>
                  <a:srgbClr val="000000"/>
                </a:solidFill>
                <a:effectLst/>
                <a:latin typeface="Poppins" panose="00000500000000000000" pitchFamily="2" charset="0"/>
                <a:cs typeface="Poppins" panose="00000500000000000000" pitchFamily="2" charset="0"/>
              </a:rPr>
              <a:t>-&gt;execute();</a:t>
            </a:r>
            <a:br>
              <a:rPr lang="en-PH" sz="1400" dirty="0">
                <a:latin typeface="Poppins" panose="00000500000000000000" pitchFamily="2" charset="0"/>
                <a:cs typeface="Poppins" panose="00000500000000000000" pitchFamily="2" charset="0"/>
              </a:rPr>
            </a:br>
            <a:br>
              <a:rPr lang="en-PH" sz="1400" dirty="0">
                <a:latin typeface="Poppins" panose="00000500000000000000" pitchFamily="2" charset="0"/>
                <a:cs typeface="Poppins" panose="00000500000000000000" pitchFamily="2" charset="0"/>
              </a:rPr>
            </a:br>
            <a:r>
              <a:rPr lang="en-PH" sz="1400" b="0" i="0" dirty="0">
                <a:solidFill>
                  <a:srgbClr val="0000CD"/>
                </a:solidFill>
                <a:effectLst/>
                <a:latin typeface="Poppins" panose="00000500000000000000" pitchFamily="2" charset="0"/>
                <a:cs typeface="Poppins" panose="00000500000000000000" pitchFamily="2" charset="0"/>
              </a:rPr>
              <a:t>echo</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A52A2A"/>
                </a:solidFill>
                <a:effectLst/>
                <a:latin typeface="Poppins" panose="00000500000000000000" pitchFamily="2" charset="0"/>
                <a:cs typeface="Poppins" panose="00000500000000000000" pitchFamily="2" charset="0"/>
              </a:rPr>
              <a:t>"New records created successfully"</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stmt</a:t>
            </a:r>
            <a:r>
              <a:rPr lang="en-PH" sz="1400" b="0" i="0" dirty="0">
                <a:solidFill>
                  <a:srgbClr val="000000"/>
                </a:solidFill>
                <a:effectLst/>
                <a:latin typeface="Poppins" panose="00000500000000000000" pitchFamily="2" charset="0"/>
                <a:cs typeface="Poppins" panose="00000500000000000000" pitchFamily="2" charset="0"/>
              </a:rPr>
              <a:t>-&gt;close();</a:t>
            </a:r>
            <a:endParaRPr lang="en-US" sz="16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27</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502444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392575"/>
            <a:ext cx="6192006" cy="766200"/>
          </a:xfrm>
        </p:spPr>
        <p:txBody>
          <a:bodyPr/>
          <a:lstStyle/>
          <a:p>
            <a:pPr algn="l"/>
            <a:r>
              <a:rPr lang="en-PH" b="0" i="0" dirty="0" err="1">
                <a:solidFill>
                  <a:schemeClr val="bg1">
                    <a:lumMod val="95000"/>
                  </a:schemeClr>
                </a:solidFill>
                <a:effectLst/>
                <a:latin typeface="Poppins" panose="00000500000000000000" pitchFamily="2" charset="0"/>
                <a:cs typeface="Poppins" panose="00000500000000000000" pitchFamily="2" charset="0"/>
              </a:rPr>
              <a:t>MySQLi</a:t>
            </a:r>
            <a:r>
              <a:rPr lang="en-PH" b="0" i="0" dirty="0">
                <a:solidFill>
                  <a:schemeClr val="bg1">
                    <a:lumMod val="95000"/>
                  </a:schemeClr>
                </a:solidFill>
                <a:effectLst/>
                <a:latin typeface="Poppins" panose="00000500000000000000" pitchFamily="2" charset="0"/>
                <a:cs typeface="Poppins" panose="00000500000000000000" pitchFamily="2" charset="0"/>
              </a:rPr>
              <a:t> with Prepared Statements</a:t>
            </a:r>
          </a:p>
        </p:txBody>
      </p:sp>
      <p:sp>
        <p:nvSpPr>
          <p:cNvPr id="3" name="Text Placeholder 2"/>
          <p:cNvSpPr>
            <a:spLocks noGrp="1"/>
          </p:cNvSpPr>
          <p:nvPr>
            <p:ph type="body" idx="1"/>
          </p:nvPr>
        </p:nvSpPr>
        <p:spPr>
          <a:xfrm>
            <a:off x="-38341" y="1388851"/>
            <a:ext cx="9182341" cy="3693920"/>
          </a:xfrm>
        </p:spPr>
        <p:txBody>
          <a:bodyPr/>
          <a:lstStyle/>
          <a:p>
            <a:pPr algn="l">
              <a:buFont typeface="Arial" panose="020B0604020202020204" pitchFamily="34" charset="0"/>
              <a:buChar char="•"/>
            </a:pPr>
            <a:r>
              <a:rPr lang="en-US" sz="1400" b="0" i="0" dirty="0">
                <a:solidFill>
                  <a:srgbClr val="000000"/>
                </a:solidFill>
                <a:effectLst/>
                <a:latin typeface="Poppins" panose="00000500000000000000" pitchFamily="2" charset="0"/>
                <a:cs typeface="Poppins" panose="00000500000000000000" pitchFamily="2" charset="0"/>
              </a:rPr>
              <a:t>$</a:t>
            </a:r>
            <a:r>
              <a:rPr lang="en-US" sz="1400" b="0" i="0" dirty="0" err="1">
                <a:solidFill>
                  <a:srgbClr val="000000"/>
                </a:solidFill>
                <a:effectLst/>
                <a:latin typeface="Poppins" panose="00000500000000000000" pitchFamily="2" charset="0"/>
                <a:cs typeface="Poppins" panose="00000500000000000000" pitchFamily="2" charset="0"/>
              </a:rPr>
              <a:t>stmt</a:t>
            </a:r>
            <a:r>
              <a:rPr lang="en-US" sz="1400" b="0" i="0" dirty="0">
                <a:solidFill>
                  <a:srgbClr val="000000"/>
                </a:solidFill>
                <a:effectLst/>
                <a:latin typeface="Poppins" panose="00000500000000000000" pitchFamily="2" charset="0"/>
                <a:cs typeface="Poppins" panose="00000500000000000000" pitchFamily="2" charset="0"/>
              </a:rPr>
              <a:t>-&gt;</a:t>
            </a:r>
            <a:r>
              <a:rPr lang="en-US" sz="1400" b="0" i="0" dirty="0" err="1">
                <a:solidFill>
                  <a:srgbClr val="000000"/>
                </a:solidFill>
                <a:effectLst/>
                <a:latin typeface="Poppins" panose="00000500000000000000" pitchFamily="2" charset="0"/>
                <a:cs typeface="Poppins" panose="00000500000000000000" pitchFamily="2" charset="0"/>
              </a:rPr>
              <a:t>bind_param</a:t>
            </a:r>
            <a:r>
              <a:rPr lang="en-US" sz="1400" b="0" i="0" dirty="0">
                <a:solidFill>
                  <a:srgbClr val="000000"/>
                </a:solidFill>
                <a:effectLst/>
                <a:latin typeface="Poppins" panose="00000500000000000000" pitchFamily="2" charset="0"/>
                <a:cs typeface="Poppins" panose="00000500000000000000" pitchFamily="2" charset="0"/>
              </a:rPr>
              <a:t>("</a:t>
            </a:r>
            <a:r>
              <a:rPr lang="en-US" sz="1400" b="0" i="0" dirty="0" err="1">
                <a:solidFill>
                  <a:srgbClr val="000000"/>
                </a:solidFill>
                <a:effectLst/>
                <a:latin typeface="Poppins" panose="00000500000000000000" pitchFamily="2" charset="0"/>
                <a:cs typeface="Poppins" panose="00000500000000000000" pitchFamily="2" charset="0"/>
              </a:rPr>
              <a:t>sss</a:t>
            </a:r>
            <a:r>
              <a:rPr lang="en-US" sz="1400" b="0" i="0" dirty="0">
                <a:solidFill>
                  <a:srgbClr val="000000"/>
                </a:solidFill>
                <a:effectLst/>
                <a:latin typeface="Poppins" panose="00000500000000000000" pitchFamily="2" charset="0"/>
                <a:cs typeface="Poppins" panose="00000500000000000000" pitchFamily="2" charset="0"/>
              </a:rPr>
              <a:t>", $</a:t>
            </a:r>
            <a:r>
              <a:rPr lang="en-US" sz="1400" b="0" i="0" dirty="0" err="1">
                <a:solidFill>
                  <a:srgbClr val="000000"/>
                </a:solidFill>
                <a:effectLst/>
                <a:latin typeface="Poppins" panose="00000500000000000000" pitchFamily="2" charset="0"/>
                <a:cs typeface="Poppins" panose="00000500000000000000" pitchFamily="2" charset="0"/>
              </a:rPr>
              <a:t>firstname</a:t>
            </a:r>
            <a:r>
              <a:rPr lang="en-US" sz="1400" b="0" i="0" dirty="0">
                <a:solidFill>
                  <a:srgbClr val="000000"/>
                </a:solidFill>
                <a:effectLst/>
                <a:latin typeface="Poppins" panose="00000500000000000000" pitchFamily="2" charset="0"/>
                <a:cs typeface="Poppins" panose="00000500000000000000" pitchFamily="2" charset="0"/>
              </a:rPr>
              <a:t>, $</a:t>
            </a:r>
            <a:r>
              <a:rPr lang="en-US" sz="1400" b="0" i="0" dirty="0" err="1">
                <a:solidFill>
                  <a:srgbClr val="000000"/>
                </a:solidFill>
                <a:effectLst/>
                <a:latin typeface="Poppins" panose="00000500000000000000" pitchFamily="2" charset="0"/>
                <a:cs typeface="Poppins" panose="00000500000000000000" pitchFamily="2" charset="0"/>
              </a:rPr>
              <a:t>lastname</a:t>
            </a:r>
            <a:r>
              <a:rPr lang="en-US" sz="1400" b="0" i="0" dirty="0">
                <a:solidFill>
                  <a:srgbClr val="000000"/>
                </a:solidFill>
                <a:effectLst/>
                <a:latin typeface="Poppins" panose="00000500000000000000" pitchFamily="2" charset="0"/>
                <a:cs typeface="Poppins" panose="00000500000000000000" pitchFamily="2" charset="0"/>
              </a:rPr>
              <a:t>, $email);</a:t>
            </a:r>
          </a:p>
          <a:p>
            <a:pPr algn="l">
              <a:buFont typeface="Arial" panose="020B0604020202020204" pitchFamily="34" charset="0"/>
              <a:buChar char="•"/>
            </a:pPr>
            <a:r>
              <a:rPr lang="en-US" sz="1600" b="0" i="0" dirty="0">
                <a:solidFill>
                  <a:srgbClr val="000000"/>
                </a:solidFill>
                <a:effectLst/>
                <a:latin typeface="Poppins" panose="00000500000000000000" pitchFamily="2" charset="0"/>
                <a:cs typeface="Poppins" panose="00000500000000000000" pitchFamily="2" charset="0"/>
              </a:rPr>
              <a:t>Types of data :</a:t>
            </a:r>
          </a:p>
          <a:p>
            <a:pPr algn="l">
              <a:buFont typeface="Arial" panose="020B0604020202020204" pitchFamily="34" charset="0"/>
              <a:buChar char="•"/>
            </a:pPr>
            <a:r>
              <a:rPr lang="en-PH" sz="1600" b="0" i="0" dirty="0" err="1">
                <a:solidFill>
                  <a:srgbClr val="000000"/>
                </a:solidFill>
                <a:effectLst/>
                <a:latin typeface="Poppins" panose="00000500000000000000" pitchFamily="2" charset="0"/>
                <a:cs typeface="Poppins" panose="00000500000000000000" pitchFamily="2" charset="0"/>
              </a:rPr>
              <a:t>i</a:t>
            </a:r>
            <a:r>
              <a:rPr lang="en-PH" sz="1600" b="0" i="0" dirty="0">
                <a:solidFill>
                  <a:srgbClr val="000000"/>
                </a:solidFill>
                <a:effectLst/>
                <a:latin typeface="Poppins" panose="00000500000000000000" pitchFamily="2" charset="0"/>
                <a:cs typeface="Poppins" panose="00000500000000000000" pitchFamily="2" charset="0"/>
              </a:rPr>
              <a:t> - integer</a:t>
            </a:r>
          </a:p>
          <a:p>
            <a:pPr algn="l">
              <a:buFont typeface="Arial" panose="020B0604020202020204" pitchFamily="34" charset="0"/>
              <a:buChar char="•"/>
            </a:pPr>
            <a:r>
              <a:rPr lang="en-PH" sz="1600" b="0" i="0" dirty="0">
                <a:solidFill>
                  <a:srgbClr val="000000"/>
                </a:solidFill>
                <a:effectLst/>
                <a:latin typeface="Poppins" panose="00000500000000000000" pitchFamily="2" charset="0"/>
                <a:cs typeface="Poppins" panose="00000500000000000000" pitchFamily="2" charset="0"/>
              </a:rPr>
              <a:t>d - double</a:t>
            </a:r>
          </a:p>
          <a:p>
            <a:pPr algn="l">
              <a:buFont typeface="Arial" panose="020B0604020202020204" pitchFamily="34" charset="0"/>
              <a:buChar char="•"/>
            </a:pPr>
            <a:r>
              <a:rPr lang="en-PH" sz="1600" b="0" i="0" dirty="0">
                <a:solidFill>
                  <a:srgbClr val="000000"/>
                </a:solidFill>
                <a:effectLst/>
                <a:latin typeface="Poppins" panose="00000500000000000000" pitchFamily="2" charset="0"/>
                <a:cs typeface="Poppins" panose="00000500000000000000" pitchFamily="2" charset="0"/>
              </a:rPr>
              <a:t>s - string</a:t>
            </a:r>
          </a:p>
          <a:p>
            <a:pPr algn="l">
              <a:buFont typeface="Arial" panose="020B0604020202020204" pitchFamily="34" charset="0"/>
              <a:buChar char="•"/>
            </a:pPr>
            <a:r>
              <a:rPr lang="en-PH" sz="1600" b="0" i="0" dirty="0">
                <a:solidFill>
                  <a:srgbClr val="000000"/>
                </a:solidFill>
                <a:effectLst/>
                <a:latin typeface="Poppins" panose="00000500000000000000" pitchFamily="2" charset="0"/>
                <a:cs typeface="Poppins" panose="00000500000000000000" pitchFamily="2" charset="0"/>
              </a:rPr>
              <a:t>b - BLOB</a:t>
            </a:r>
          </a:p>
          <a:p>
            <a:pPr algn="l">
              <a:buFont typeface="Arial" panose="020B0604020202020204" pitchFamily="34" charset="0"/>
              <a:buChar char="•"/>
            </a:pPr>
            <a:endParaRPr lang="en-US" sz="1600" dirty="0">
              <a:solidFill>
                <a:srgbClr val="000000"/>
              </a:solidFill>
              <a:latin typeface="Poppins" panose="00000500000000000000" pitchFamily="2" charset="0"/>
              <a:cs typeface="Poppins" panose="00000500000000000000" pitchFamily="2" charset="0"/>
            </a:endParaRPr>
          </a:p>
          <a:p>
            <a:pPr algn="l">
              <a:buFont typeface="Arial" panose="020B0604020202020204" pitchFamily="34" charset="0"/>
              <a:buChar char="•"/>
            </a:pPr>
            <a:r>
              <a:rPr lang="en-US" sz="1600" b="1" i="0" dirty="0">
                <a:solidFill>
                  <a:srgbClr val="000000"/>
                </a:solidFill>
                <a:effectLst/>
                <a:latin typeface="Poppins" panose="00000500000000000000" pitchFamily="2" charset="0"/>
                <a:cs typeface="Poppins" panose="00000500000000000000" pitchFamily="2" charset="0"/>
              </a:rPr>
              <a:t>Note:</a:t>
            </a:r>
            <a:r>
              <a:rPr lang="en-US" sz="1600" b="0" i="0" dirty="0">
                <a:solidFill>
                  <a:srgbClr val="000000"/>
                </a:solidFill>
                <a:effectLst/>
                <a:latin typeface="Poppins" panose="00000500000000000000" pitchFamily="2" charset="0"/>
                <a:cs typeface="Poppins" panose="00000500000000000000" pitchFamily="2" charset="0"/>
              </a:rPr>
              <a:t> If we want to insert any data from external sources (like user input), it is very important that the data is sanitized and validated.</a:t>
            </a:r>
            <a:endParaRPr lang="en-US" sz="18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28</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9586756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392575"/>
            <a:ext cx="6192006" cy="766200"/>
          </a:xfrm>
        </p:spPr>
        <p:txBody>
          <a:bodyPr/>
          <a:lstStyle/>
          <a:p>
            <a:pPr algn="l"/>
            <a:r>
              <a:rPr lang="en-PH" b="0" i="0" dirty="0">
                <a:solidFill>
                  <a:schemeClr val="bg1">
                    <a:lumMod val="95000"/>
                  </a:schemeClr>
                </a:solidFill>
                <a:effectLst/>
                <a:latin typeface="Poppins" panose="00000500000000000000" pitchFamily="2" charset="0"/>
                <a:cs typeface="Poppins" panose="00000500000000000000" pitchFamily="2" charset="0"/>
              </a:rPr>
              <a:t>Prepared Statements in PDO</a:t>
            </a:r>
          </a:p>
        </p:txBody>
      </p:sp>
      <p:sp>
        <p:nvSpPr>
          <p:cNvPr id="3" name="Text Placeholder 2"/>
          <p:cNvSpPr>
            <a:spLocks noGrp="1"/>
          </p:cNvSpPr>
          <p:nvPr>
            <p:ph type="body" idx="1"/>
          </p:nvPr>
        </p:nvSpPr>
        <p:spPr>
          <a:xfrm>
            <a:off x="-19171" y="944041"/>
            <a:ext cx="9182341" cy="3693920"/>
          </a:xfrm>
        </p:spPr>
        <p:txBody>
          <a:bodyPr/>
          <a:lstStyle/>
          <a:p>
            <a:pPr algn="l">
              <a:buFont typeface="Arial" panose="020B0604020202020204" pitchFamily="34" charset="0"/>
              <a:buChar char="•"/>
            </a:pPr>
            <a:r>
              <a:rPr lang="en-PH" sz="1200" b="0" i="0" dirty="0">
                <a:solidFill>
                  <a:srgbClr val="0000CD"/>
                </a:solidFill>
                <a:effectLst/>
                <a:latin typeface="Poppins" panose="00000500000000000000" pitchFamily="2" charset="0"/>
                <a:cs typeface="Poppins" panose="00000500000000000000" pitchFamily="2" charset="0"/>
              </a:rPr>
              <a:t>try</a:t>
            </a:r>
            <a:r>
              <a:rPr lang="en-PH" sz="1200" b="0" i="0" dirty="0">
                <a:solidFill>
                  <a:srgbClr val="000000"/>
                </a:solidFill>
                <a:effectLst/>
                <a:latin typeface="Poppins" panose="00000500000000000000" pitchFamily="2" charset="0"/>
                <a:cs typeface="Poppins" panose="00000500000000000000" pitchFamily="2" charset="0"/>
              </a:rPr>
              <a:t> {</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$conn = </a:t>
            </a:r>
            <a:r>
              <a:rPr lang="en-PH" sz="1200" b="0" i="0" dirty="0">
                <a:solidFill>
                  <a:srgbClr val="0000CD"/>
                </a:solidFill>
                <a:effectLst/>
                <a:latin typeface="Poppins" panose="00000500000000000000" pitchFamily="2" charset="0"/>
                <a:cs typeface="Poppins" panose="00000500000000000000" pitchFamily="2" charset="0"/>
              </a:rPr>
              <a:t>new</a:t>
            </a:r>
            <a:r>
              <a:rPr lang="en-PH" sz="1200" b="0" i="0" dirty="0">
                <a:solidFill>
                  <a:srgbClr val="000000"/>
                </a:solidFill>
                <a:effectLst/>
                <a:latin typeface="Poppins" panose="00000500000000000000" pitchFamily="2" charset="0"/>
                <a:cs typeface="Poppins" panose="00000500000000000000" pitchFamily="2" charset="0"/>
              </a:rPr>
              <a:t> PDO(</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err="1">
                <a:solidFill>
                  <a:srgbClr val="A52A2A"/>
                </a:solidFill>
                <a:effectLst/>
                <a:latin typeface="Poppins" panose="00000500000000000000" pitchFamily="2" charset="0"/>
                <a:cs typeface="Poppins" panose="00000500000000000000" pitchFamily="2" charset="0"/>
              </a:rPr>
              <a:t>mysql:host</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err="1">
                <a:solidFill>
                  <a:srgbClr val="A52A2A"/>
                </a:solidFill>
                <a:effectLst/>
                <a:latin typeface="Poppins" panose="00000500000000000000" pitchFamily="2" charset="0"/>
                <a:cs typeface="Poppins" panose="00000500000000000000" pitchFamily="2" charset="0"/>
              </a:rPr>
              <a:t>servername;dbname</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err="1">
                <a:solidFill>
                  <a:srgbClr val="A52A2A"/>
                </a:solidFill>
                <a:effectLst/>
                <a:latin typeface="Poppins" panose="00000500000000000000" pitchFamily="2" charset="0"/>
                <a:cs typeface="Poppins" panose="00000500000000000000" pitchFamily="2" charset="0"/>
              </a:rPr>
              <a:t>dbname</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a:solidFill>
                  <a:srgbClr val="000000"/>
                </a:solidFill>
                <a:effectLst/>
                <a:latin typeface="Poppins" panose="00000500000000000000" pitchFamily="2" charset="0"/>
                <a:cs typeface="Poppins" panose="00000500000000000000" pitchFamily="2" charset="0"/>
              </a:rPr>
              <a:t>, $username, $password);</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8000"/>
                </a:solidFill>
                <a:effectLst/>
                <a:latin typeface="Poppins" panose="00000500000000000000" pitchFamily="2" charset="0"/>
                <a:cs typeface="Poppins" panose="00000500000000000000" pitchFamily="2" charset="0"/>
              </a:rPr>
              <a:t>// set the PDO error mode to exception</a:t>
            </a:r>
            <a:br>
              <a:rPr lang="en-PH" sz="1200" b="0" i="0" dirty="0">
                <a:solidFill>
                  <a:srgbClr val="008000"/>
                </a:solidFill>
                <a:effectLst/>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$conn-&gt;</a:t>
            </a:r>
            <a:r>
              <a:rPr lang="en-PH" sz="1200" b="0" i="0" dirty="0" err="1">
                <a:solidFill>
                  <a:srgbClr val="000000"/>
                </a:solidFill>
                <a:effectLst/>
                <a:latin typeface="Poppins" panose="00000500000000000000" pitchFamily="2" charset="0"/>
                <a:cs typeface="Poppins" panose="00000500000000000000" pitchFamily="2" charset="0"/>
              </a:rPr>
              <a:t>setAttribute</a:t>
            </a:r>
            <a:r>
              <a:rPr lang="en-PH" sz="1200" b="0" i="0" dirty="0">
                <a:solidFill>
                  <a:srgbClr val="000000"/>
                </a:solidFill>
                <a:effectLst/>
                <a:latin typeface="Poppins" panose="00000500000000000000" pitchFamily="2" charset="0"/>
                <a:cs typeface="Poppins" panose="00000500000000000000" pitchFamily="2" charset="0"/>
              </a:rPr>
              <a:t>(PDO::ATTR_ERRMODE, PDO::ERRMODE_EXCEPTION);</a:t>
            </a:r>
            <a:br>
              <a:rPr lang="en-PH" sz="1200" dirty="0">
                <a:latin typeface="Poppins" panose="00000500000000000000" pitchFamily="2" charset="0"/>
                <a:cs typeface="Poppins" panose="00000500000000000000" pitchFamily="2" charset="0"/>
              </a:rPr>
            </a:b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8000"/>
                </a:solidFill>
                <a:effectLst/>
                <a:latin typeface="Poppins" panose="00000500000000000000" pitchFamily="2" charset="0"/>
                <a:cs typeface="Poppins" panose="00000500000000000000" pitchFamily="2" charset="0"/>
              </a:rPr>
              <a:t>// prepare </a:t>
            </a:r>
            <a:r>
              <a:rPr lang="en-PH" sz="1200" b="0" i="0" dirty="0" err="1">
                <a:solidFill>
                  <a:srgbClr val="008000"/>
                </a:solidFill>
                <a:effectLst/>
                <a:latin typeface="Poppins" panose="00000500000000000000" pitchFamily="2" charset="0"/>
                <a:cs typeface="Poppins" panose="00000500000000000000" pitchFamily="2" charset="0"/>
              </a:rPr>
              <a:t>sql</a:t>
            </a:r>
            <a:r>
              <a:rPr lang="en-PH" sz="1200" b="0" i="0" dirty="0">
                <a:solidFill>
                  <a:srgbClr val="008000"/>
                </a:solidFill>
                <a:effectLst/>
                <a:latin typeface="Poppins" panose="00000500000000000000" pitchFamily="2" charset="0"/>
                <a:cs typeface="Poppins" panose="00000500000000000000" pitchFamily="2" charset="0"/>
              </a:rPr>
              <a:t> and bind parameters</a:t>
            </a:r>
            <a:br>
              <a:rPr lang="en-PH" sz="1200" b="0" i="0" dirty="0">
                <a:solidFill>
                  <a:srgbClr val="008000"/>
                </a:solidFill>
                <a:effectLst/>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err="1">
                <a:solidFill>
                  <a:srgbClr val="000000"/>
                </a:solidFill>
                <a:effectLst/>
                <a:latin typeface="Poppins" panose="00000500000000000000" pitchFamily="2" charset="0"/>
                <a:cs typeface="Poppins" panose="00000500000000000000" pitchFamily="2" charset="0"/>
              </a:rPr>
              <a:t>stmt</a:t>
            </a:r>
            <a:r>
              <a:rPr lang="en-PH" sz="1200" b="0" i="0" dirty="0">
                <a:solidFill>
                  <a:srgbClr val="000000"/>
                </a:solidFill>
                <a:effectLst/>
                <a:latin typeface="Poppins" panose="00000500000000000000" pitchFamily="2" charset="0"/>
                <a:cs typeface="Poppins" panose="00000500000000000000" pitchFamily="2" charset="0"/>
              </a:rPr>
              <a:t> = $conn-&gt;prepare(</a:t>
            </a:r>
            <a:r>
              <a:rPr lang="en-PH" sz="1200" b="0" i="0" dirty="0">
                <a:solidFill>
                  <a:srgbClr val="A52A2A"/>
                </a:solidFill>
                <a:effectLst/>
                <a:latin typeface="Poppins" panose="00000500000000000000" pitchFamily="2" charset="0"/>
                <a:cs typeface="Poppins" panose="00000500000000000000" pitchFamily="2" charset="0"/>
              </a:rPr>
              <a:t>"INSERT INTO </a:t>
            </a:r>
            <a:r>
              <a:rPr lang="en-PH" sz="1200" b="0" i="0" dirty="0" err="1">
                <a:solidFill>
                  <a:srgbClr val="A52A2A"/>
                </a:solidFill>
                <a:effectLst/>
                <a:latin typeface="Poppins" panose="00000500000000000000" pitchFamily="2" charset="0"/>
                <a:cs typeface="Poppins" panose="00000500000000000000" pitchFamily="2" charset="0"/>
              </a:rPr>
              <a:t>MyGuests</a:t>
            </a:r>
            <a:r>
              <a:rPr lang="en-PH" sz="1200" b="0" i="0" dirty="0">
                <a:solidFill>
                  <a:srgbClr val="A52A2A"/>
                </a:solidFill>
                <a:effectLst/>
                <a:latin typeface="Poppins" panose="00000500000000000000" pitchFamily="2" charset="0"/>
                <a:cs typeface="Poppins" panose="00000500000000000000" pitchFamily="2" charset="0"/>
              </a:rPr>
              <a:t> (</a:t>
            </a:r>
            <a:r>
              <a:rPr lang="en-PH" sz="1200" b="0" i="0" dirty="0" err="1">
                <a:solidFill>
                  <a:srgbClr val="A52A2A"/>
                </a:solidFill>
                <a:effectLst/>
                <a:latin typeface="Poppins" panose="00000500000000000000" pitchFamily="2" charset="0"/>
                <a:cs typeface="Poppins" panose="00000500000000000000" pitchFamily="2" charset="0"/>
              </a:rPr>
              <a:t>firstname</a:t>
            </a:r>
            <a:r>
              <a:rPr lang="en-PH" sz="1200" b="0" i="0" dirty="0">
                <a:solidFill>
                  <a:srgbClr val="A52A2A"/>
                </a:solidFill>
                <a:effectLst/>
                <a:latin typeface="Poppins" panose="00000500000000000000" pitchFamily="2" charset="0"/>
                <a:cs typeface="Poppins" panose="00000500000000000000" pitchFamily="2" charset="0"/>
              </a:rPr>
              <a:t>, </a:t>
            </a:r>
            <a:r>
              <a:rPr lang="en-PH" sz="1200" b="0" i="0" dirty="0" err="1">
                <a:solidFill>
                  <a:srgbClr val="A52A2A"/>
                </a:solidFill>
                <a:effectLst/>
                <a:latin typeface="Poppins" panose="00000500000000000000" pitchFamily="2" charset="0"/>
                <a:cs typeface="Poppins" panose="00000500000000000000" pitchFamily="2" charset="0"/>
              </a:rPr>
              <a:t>lastname</a:t>
            </a:r>
            <a:r>
              <a:rPr lang="en-PH" sz="1200" b="0" i="0" dirty="0">
                <a:solidFill>
                  <a:srgbClr val="A52A2A"/>
                </a:solidFill>
                <a:effectLst/>
                <a:latin typeface="Poppins" panose="00000500000000000000" pitchFamily="2" charset="0"/>
                <a:cs typeface="Poppins" panose="00000500000000000000" pitchFamily="2" charset="0"/>
              </a:rPr>
              <a:t>, email)</a:t>
            </a:r>
            <a:br>
              <a:rPr lang="en-PH" sz="1200" b="0" i="0" dirty="0">
                <a:solidFill>
                  <a:srgbClr val="A52A2A"/>
                </a:solidFill>
                <a:effectLst/>
                <a:latin typeface="Poppins" panose="00000500000000000000" pitchFamily="2" charset="0"/>
                <a:cs typeface="Poppins" panose="00000500000000000000" pitchFamily="2" charset="0"/>
              </a:rPr>
            </a:br>
            <a:r>
              <a:rPr lang="en-PH" sz="1200" b="0" i="0" dirty="0">
                <a:solidFill>
                  <a:srgbClr val="A52A2A"/>
                </a:solidFill>
                <a:effectLst/>
                <a:latin typeface="Poppins" panose="00000500000000000000" pitchFamily="2" charset="0"/>
                <a:cs typeface="Poppins" panose="00000500000000000000" pitchFamily="2" charset="0"/>
              </a:rPr>
              <a:t>  VALUES (:</a:t>
            </a:r>
            <a:r>
              <a:rPr lang="en-PH" sz="1200" b="0" i="0" dirty="0" err="1">
                <a:solidFill>
                  <a:srgbClr val="A52A2A"/>
                </a:solidFill>
                <a:effectLst/>
                <a:latin typeface="Poppins" panose="00000500000000000000" pitchFamily="2" charset="0"/>
                <a:cs typeface="Poppins" panose="00000500000000000000" pitchFamily="2" charset="0"/>
              </a:rPr>
              <a:t>firstname</a:t>
            </a:r>
            <a:r>
              <a:rPr lang="en-PH" sz="1200" b="0" i="0" dirty="0">
                <a:solidFill>
                  <a:srgbClr val="A52A2A"/>
                </a:solidFill>
                <a:effectLst/>
                <a:latin typeface="Poppins" panose="00000500000000000000" pitchFamily="2" charset="0"/>
                <a:cs typeface="Poppins" panose="00000500000000000000" pitchFamily="2" charset="0"/>
              </a:rPr>
              <a:t>, :</a:t>
            </a:r>
            <a:r>
              <a:rPr lang="en-PH" sz="1200" b="0" i="0" dirty="0" err="1">
                <a:solidFill>
                  <a:srgbClr val="A52A2A"/>
                </a:solidFill>
                <a:effectLst/>
                <a:latin typeface="Poppins" panose="00000500000000000000" pitchFamily="2" charset="0"/>
                <a:cs typeface="Poppins" panose="00000500000000000000" pitchFamily="2" charset="0"/>
              </a:rPr>
              <a:t>lastname</a:t>
            </a:r>
            <a:r>
              <a:rPr lang="en-PH" sz="1200" b="0" i="0" dirty="0">
                <a:solidFill>
                  <a:srgbClr val="A52A2A"/>
                </a:solidFill>
                <a:effectLst/>
                <a:latin typeface="Poppins" panose="00000500000000000000" pitchFamily="2" charset="0"/>
                <a:cs typeface="Poppins" panose="00000500000000000000" pitchFamily="2" charset="0"/>
              </a:rPr>
              <a:t>, :email)"</a:t>
            </a:r>
            <a:r>
              <a:rPr lang="en-PH" sz="1200" b="0" i="0" dirty="0">
                <a:solidFill>
                  <a:srgbClr val="000000"/>
                </a:solidFill>
                <a:effectLst/>
                <a:latin typeface="Poppins" panose="00000500000000000000" pitchFamily="2" charset="0"/>
                <a:cs typeface="Poppins" panose="00000500000000000000" pitchFamily="2" charset="0"/>
              </a:rPr>
              <a:t>);</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err="1">
                <a:solidFill>
                  <a:srgbClr val="000000"/>
                </a:solidFill>
                <a:effectLst/>
                <a:latin typeface="Poppins" panose="00000500000000000000" pitchFamily="2" charset="0"/>
                <a:cs typeface="Poppins" panose="00000500000000000000" pitchFamily="2" charset="0"/>
              </a:rPr>
              <a:t>stmt</a:t>
            </a:r>
            <a:r>
              <a:rPr lang="en-PH" sz="1200" b="0" i="0" dirty="0">
                <a:solidFill>
                  <a:srgbClr val="000000"/>
                </a:solidFill>
                <a:effectLst/>
                <a:latin typeface="Poppins" panose="00000500000000000000" pitchFamily="2" charset="0"/>
                <a:cs typeface="Poppins" panose="00000500000000000000" pitchFamily="2" charset="0"/>
              </a:rPr>
              <a:t>-&gt;</a:t>
            </a:r>
            <a:r>
              <a:rPr lang="en-PH" sz="1200" b="0" i="0" dirty="0" err="1">
                <a:solidFill>
                  <a:srgbClr val="000000"/>
                </a:solidFill>
                <a:effectLst/>
                <a:latin typeface="Poppins" panose="00000500000000000000" pitchFamily="2" charset="0"/>
                <a:cs typeface="Poppins" panose="00000500000000000000" pitchFamily="2" charset="0"/>
              </a:rPr>
              <a:t>bindParam</a:t>
            </a:r>
            <a:r>
              <a:rPr lang="en-PH" sz="1200" b="0" i="0" dirty="0">
                <a:solidFill>
                  <a:srgbClr val="000000"/>
                </a:solidFill>
                <a:effectLst/>
                <a:latin typeface="Poppins" panose="00000500000000000000" pitchFamily="2" charset="0"/>
                <a:cs typeface="Poppins" panose="00000500000000000000" pitchFamily="2" charset="0"/>
              </a:rPr>
              <a:t>(</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err="1">
                <a:solidFill>
                  <a:srgbClr val="A52A2A"/>
                </a:solidFill>
                <a:effectLst/>
                <a:latin typeface="Poppins" panose="00000500000000000000" pitchFamily="2" charset="0"/>
                <a:cs typeface="Poppins" panose="00000500000000000000" pitchFamily="2" charset="0"/>
              </a:rPr>
              <a:t>firstname</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err="1">
                <a:solidFill>
                  <a:srgbClr val="000000"/>
                </a:solidFill>
                <a:effectLst/>
                <a:latin typeface="Poppins" panose="00000500000000000000" pitchFamily="2" charset="0"/>
                <a:cs typeface="Poppins" panose="00000500000000000000" pitchFamily="2" charset="0"/>
              </a:rPr>
              <a:t>firstname</a:t>
            </a: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err="1">
                <a:solidFill>
                  <a:srgbClr val="000000"/>
                </a:solidFill>
                <a:effectLst/>
                <a:latin typeface="Poppins" panose="00000500000000000000" pitchFamily="2" charset="0"/>
                <a:cs typeface="Poppins" panose="00000500000000000000" pitchFamily="2" charset="0"/>
              </a:rPr>
              <a:t>stmt</a:t>
            </a:r>
            <a:r>
              <a:rPr lang="en-PH" sz="1200" b="0" i="0" dirty="0">
                <a:solidFill>
                  <a:srgbClr val="000000"/>
                </a:solidFill>
                <a:effectLst/>
                <a:latin typeface="Poppins" panose="00000500000000000000" pitchFamily="2" charset="0"/>
                <a:cs typeface="Poppins" panose="00000500000000000000" pitchFamily="2" charset="0"/>
              </a:rPr>
              <a:t>-&gt;</a:t>
            </a:r>
            <a:r>
              <a:rPr lang="en-PH" sz="1200" b="0" i="0" dirty="0" err="1">
                <a:solidFill>
                  <a:srgbClr val="000000"/>
                </a:solidFill>
                <a:effectLst/>
                <a:latin typeface="Poppins" panose="00000500000000000000" pitchFamily="2" charset="0"/>
                <a:cs typeface="Poppins" panose="00000500000000000000" pitchFamily="2" charset="0"/>
              </a:rPr>
              <a:t>bindParam</a:t>
            </a:r>
            <a:r>
              <a:rPr lang="en-PH" sz="1200" b="0" i="0" dirty="0">
                <a:solidFill>
                  <a:srgbClr val="000000"/>
                </a:solidFill>
                <a:effectLst/>
                <a:latin typeface="Poppins" panose="00000500000000000000" pitchFamily="2" charset="0"/>
                <a:cs typeface="Poppins" panose="00000500000000000000" pitchFamily="2" charset="0"/>
              </a:rPr>
              <a:t>(</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err="1">
                <a:solidFill>
                  <a:srgbClr val="A52A2A"/>
                </a:solidFill>
                <a:effectLst/>
                <a:latin typeface="Poppins" panose="00000500000000000000" pitchFamily="2" charset="0"/>
                <a:cs typeface="Poppins" panose="00000500000000000000" pitchFamily="2" charset="0"/>
              </a:rPr>
              <a:t>lastname</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err="1">
                <a:solidFill>
                  <a:srgbClr val="000000"/>
                </a:solidFill>
                <a:effectLst/>
                <a:latin typeface="Poppins" panose="00000500000000000000" pitchFamily="2" charset="0"/>
                <a:cs typeface="Poppins" panose="00000500000000000000" pitchFamily="2" charset="0"/>
              </a:rPr>
              <a:t>lastname</a:t>
            </a:r>
            <a:r>
              <a:rPr lang="en-PH" sz="1200" b="0" i="0" dirty="0">
                <a:solidFill>
                  <a:srgbClr val="000000"/>
                </a:solidFill>
                <a:effectLst/>
                <a:latin typeface="Poppins" panose="00000500000000000000" pitchFamily="2" charset="0"/>
                <a:cs typeface="Poppins" panose="00000500000000000000" pitchFamily="2" charset="0"/>
              </a:rPr>
              <a:t>);</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err="1">
                <a:solidFill>
                  <a:srgbClr val="000000"/>
                </a:solidFill>
                <a:effectLst/>
                <a:latin typeface="Poppins" panose="00000500000000000000" pitchFamily="2" charset="0"/>
                <a:cs typeface="Poppins" panose="00000500000000000000" pitchFamily="2" charset="0"/>
              </a:rPr>
              <a:t>stmt</a:t>
            </a:r>
            <a:r>
              <a:rPr lang="en-PH" sz="1200" b="0" i="0" dirty="0">
                <a:solidFill>
                  <a:srgbClr val="000000"/>
                </a:solidFill>
                <a:effectLst/>
                <a:latin typeface="Poppins" panose="00000500000000000000" pitchFamily="2" charset="0"/>
                <a:cs typeface="Poppins" panose="00000500000000000000" pitchFamily="2" charset="0"/>
              </a:rPr>
              <a:t>-&gt;</a:t>
            </a:r>
            <a:r>
              <a:rPr lang="en-PH" sz="1200" b="0" i="0" dirty="0" err="1">
                <a:solidFill>
                  <a:srgbClr val="000000"/>
                </a:solidFill>
                <a:effectLst/>
                <a:latin typeface="Poppins" panose="00000500000000000000" pitchFamily="2" charset="0"/>
                <a:cs typeface="Poppins" panose="00000500000000000000" pitchFamily="2" charset="0"/>
              </a:rPr>
              <a:t>bindParam</a:t>
            </a:r>
            <a:r>
              <a:rPr lang="en-PH" sz="1200" b="0" i="0" dirty="0">
                <a:solidFill>
                  <a:srgbClr val="000000"/>
                </a:solidFill>
                <a:effectLst/>
                <a:latin typeface="Poppins" panose="00000500000000000000" pitchFamily="2" charset="0"/>
                <a:cs typeface="Poppins" panose="00000500000000000000" pitchFamily="2" charset="0"/>
              </a:rPr>
              <a:t>(</a:t>
            </a:r>
            <a:r>
              <a:rPr lang="en-PH" sz="1200" b="0" i="0" dirty="0">
                <a:solidFill>
                  <a:srgbClr val="A52A2A"/>
                </a:solidFill>
                <a:effectLst/>
                <a:latin typeface="Poppins" panose="00000500000000000000" pitchFamily="2" charset="0"/>
                <a:cs typeface="Poppins" panose="00000500000000000000" pitchFamily="2" charset="0"/>
              </a:rPr>
              <a:t>':email'</a:t>
            </a:r>
            <a:r>
              <a:rPr lang="en-PH" sz="1200" b="0" i="0" dirty="0">
                <a:solidFill>
                  <a:srgbClr val="000000"/>
                </a:solidFill>
                <a:effectLst/>
                <a:latin typeface="Poppins" panose="00000500000000000000" pitchFamily="2" charset="0"/>
                <a:cs typeface="Poppins" panose="00000500000000000000" pitchFamily="2" charset="0"/>
              </a:rPr>
              <a:t>, $email);</a:t>
            </a:r>
            <a:br>
              <a:rPr lang="en-PH" sz="1200" dirty="0">
                <a:latin typeface="Poppins" panose="00000500000000000000" pitchFamily="2" charset="0"/>
                <a:cs typeface="Poppins" panose="00000500000000000000" pitchFamily="2" charset="0"/>
              </a:rPr>
            </a:b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8000"/>
                </a:solidFill>
                <a:effectLst/>
                <a:latin typeface="Poppins" panose="00000500000000000000" pitchFamily="2" charset="0"/>
                <a:cs typeface="Poppins" panose="00000500000000000000" pitchFamily="2" charset="0"/>
              </a:rPr>
              <a:t>// insert another row</a:t>
            </a:r>
            <a:br>
              <a:rPr lang="en-PH" sz="1200" b="0" i="0" dirty="0">
                <a:solidFill>
                  <a:srgbClr val="008000"/>
                </a:solidFill>
                <a:effectLst/>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err="1">
                <a:solidFill>
                  <a:srgbClr val="000000"/>
                </a:solidFill>
                <a:effectLst/>
                <a:latin typeface="Poppins" panose="00000500000000000000" pitchFamily="2" charset="0"/>
                <a:cs typeface="Poppins" panose="00000500000000000000" pitchFamily="2" charset="0"/>
              </a:rPr>
              <a:t>firstname</a:t>
            </a:r>
            <a:r>
              <a:rPr lang="en-PH" sz="1200" b="0" i="0" dirty="0">
                <a:solidFill>
                  <a:srgbClr val="000000"/>
                </a:solidFill>
                <a:effectLst/>
                <a:latin typeface="Poppins" panose="00000500000000000000" pitchFamily="2" charset="0"/>
                <a:cs typeface="Poppins" panose="00000500000000000000" pitchFamily="2" charset="0"/>
              </a:rPr>
              <a:t> = </a:t>
            </a:r>
            <a:r>
              <a:rPr lang="en-PH" sz="1200" b="0" i="0" dirty="0">
                <a:solidFill>
                  <a:srgbClr val="A52A2A"/>
                </a:solidFill>
                <a:effectLst/>
                <a:latin typeface="Poppins" panose="00000500000000000000" pitchFamily="2" charset="0"/>
                <a:cs typeface="Poppins" panose="00000500000000000000" pitchFamily="2" charset="0"/>
              </a:rPr>
              <a:t>"Gab"</a:t>
            </a: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err="1">
                <a:solidFill>
                  <a:srgbClr val="000000"/>
                </a:solidFill>
                <a:effectLst/>
                <a:latin typeface="Poppins" panose="00000500000000000000" pitchFamily="2" charset="0"/>
                <a:cs typeface="Poppins" panose="00000500000000000000" pitchFamily="2" charset="0"/>
              </a:rPr>
              <a:t>lastname</a:t>
            </a:r>
            <a:r>
              <a:rPr lang="en-PH" sz="1200" b="0" i="0" dirty="0">
                <a:solidFill>
                  <a:srgbClr val="000000"/>
                </a:solidFill>
                <a:effectLst/>
                <a:latin typeface="Poppins" panose="00000500000000000000" pitchFamily="2" charset="0"/>
                <a:cs typeface="Poppins" panose="00000500000000000000" pitchFamily="2" charset="0"/>
              </a:rPr>
              <a:t> = </a:t>
            </a:r>
            <a:r>
              <a:rPr lang="en-PH" sz="1200" b="0" i="0" dirty="0">
                <a:solidFill>
                  <a:srgbClr val="A52A2A"/>
                </a:solidFill>
                <a:effectLst/>
                <a:latin typeface="Poppins" panose="00000500000000000000" pitchFamily="2" charset="0"/>
                <a:cs typeface="Poppins" panose="00000500000000000000" pitchFamily="2" charset="0"/>
              </a:rPr>
              <a:t>“Leo"</a:t>
            </a:r>
            <a:r>
              <a:rPr lang="en-PH" sz="1200" b="0" i="0" dirty="0">
                <a:solidFill>
                  <a:srgbClr val="000000"/>
                </a:solidFill>
                <a:effectLst/>
                <a:latin typeface="Poppins" panose="00000500000000000000" pitchFamily="2" charset="0"/>
                <a:cs typeface="Poppins" panose="00000500000000000000" pitchFamily="2" charset="0"/>
              </a:rPr>
              <a:t>;  $email = </a:t>
            </a:r>
            <a:r>
              <a:rPr lang="en-PH" sz="1200" b="0" i="0" dirty="0">
                <a:solidFill>
                  <a:srgbClr val="A52A2A"/>
                </a:solidFill>
                <a:effectLst/>
                <a:latin typeface="Poppins" panose="00000500000000000000" pitchFamily="2" charset="0"/>
                <a:cs typeface="Poppins" panose="00000500000000000000" pitchFamily="2" charset="0"/>
              </a:rPr>
              <a:t>“gab@example.com"</a:t>
            </a:r>
            <a:r>
              <a:rPr lang="en-PH" sz="1200" b="0" i="0" dirty="0">
                <a:solidFill>
                  <a:srgbClr val="000000"/>
                </a:solidFill>
                <a:effectLst/>
                <a:latin typeface="Poppins" panose="00000500000000000000" pitchFamily="2" charset="0"/>
                <a:cs typeface="Poppins" panose="00000500000000000000" pitchFamily="2" charset="0"/>
              </a:rPr>
              <a:t>;</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err="1">
                <a:solidFill>
                  <a:srgbClr val="000000"/>
                </a:solidFill>
                <a:effectLst/>
                <a:latin typeface="Poppins" panose="00000500000000000000" pitchFamily="2" charset="0"/>
                <a:cs typeface="Poppins" panose="00000500000000000000" pitchFamily="2" charset="0"/>
              </a:rPr>
              <a:t>stmt</a:t>
            </a:r>
            <a:r>
              <a:rPr lang="en-PH" sz="1200" b="0" i="0" dirty="0">
                <a:solidFill>
                  <a:srgbClr val="000000"/>
                </a:solidFill>
                <a:effectLst/>
                <a:latin typeface="Poppins" panose="00000500000000000000" pitchFamily="2" charset="0"/>
                <a:cs typeface="Poppins" panose="00000500000000000000" pitchFamily="2" charset="0"/>
              </a:rPr>
              <a:t>-&gt;execute();</a:t>
            </a:r>
            <a:br>
              <a:rPr lang="en-PH" sz="1200" dirty="0">
                <a:latin typeface="Poppins" panose="00000500000000000000" pitchFamily="2" charset="0"/>
                <a:cs typeface="Poppins" panose="00000500000000000000" pitchFamily="2" charset="0"/>
              </a:rPr>
            </a:b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8000"/>
                </a:solidFill>
                <a:effectLst/>
                <a:latin typeface="Poppins" panose="00000500000000000000" pitchFamily="2" charset="0"/>
                <a:cs typeface="Poppins" panose="00000500000000000000" pitchFamily="2" charset="0"/>
              </a:rPr>
              <a:t>// insert another row</a:t>
            </a:r>
            <a:br>
              <a:rPr lang="en-PH" sz="1200" b="0" i="0" dirty="0">
                <a:solidFill>
                  <a:srgbClr val="008000"/>
                </a:solidFill>
                <a:effectLst/>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err="1">
                <a:solidFill>
                  <a:srgbClr val="000000"/>
                </a:solidFill>
                <a:effectLst/>
                <a:latin typeface="Poppins" panose="00000500000000000000" pitchFamily="2" charset="0"/>
                <a:cs typeface="Poppins" panose="00000500000000000000" pitchFamily="2" charset="0"/>
              </a:rPr>
              <a:t>firstname</a:t>
            </a:r>
            <a:r>
              <a:rPr lang="en-PH" sz="1200" b="0" i="0" dirty="0">
                <a:solidFill>
                  <a:srgbClr val="000000"/>
                </a:solidFill>
                <a:effectLst/>
                <a:latin typeface="Poppins" panose="00000500000000000000" pitchFamily="2" charset="0"/>
                <a:cs typeface="Poppins" panose="00000500000000000000" pitchFamily="2" charset="0"/>
              </a:rPr>
              <a:t> = </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err="1">
                <a:solidFill>
                  <a:srgbClr val="A52A2A"/>
                </a:solidFill>
                <a:effectLst/>
                <a:latin typeface="Poppins" panose="00000500000000000000" pitchFamily="2" charset="0"/>
                <a:cs typeface="Poppins" panose="00000500000000000000" pitchFamily="2" charset="0"/>
              </a:rPr>
              <a:t>leo</a:t>
            </a:r>
            <a:r>
              <a:rPr lang="en-PH" sz="1200" b="0" i="0" dirty="0">
                <a:solidFill>
                  <a:srgbClr val="A52A2A"/>
                </a:solidFill>
                <a:effectLst/>
                <a:latin typeface="Poppins" panose="00000500000000000000" pitchFamily="2" charset="0"/>
                <a:cs typeface="Poppins" panose="00000500000000000000" pitchFamily="2" charset="0"/>
              </a:rPr>
              <a:t>"</a:t>
            </a: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err="1">
                <a:solidFill>
                  <a:srgbClr val="000000"/>
                </a:solidFill>
                <a:effectLst/>
                <a:latin typeface="Poppins" panose="00000500000000000000" pitchFamily="2" charset="0"/>
                <a:cs typeface="Poppins" panose="00000500000000000000" pitchFamily="2" charset="0"/>
              </a:rPr>
              <a:t>lastname</a:t>
            </a:r>
            <a:r>
              <a:rPr lang="en-PH" sz="1200" b="0" i="0" dirty="0">
                <a:solidFill>
                  <a:srgbClr val="000000"/>
                </a:solidFill>
                <a:effectLst/>
                <a:latin typeface="Poppins" panose="00000500000000000000" pitchFamily="2" charset="0"/>
                <a:cs typeface="Poppins" panose="00000500000000000000" pitchFamily="2" charset="0"/>
              </a:rPr>
              <a:t> = </a:t>
            </a:r>
            <a:r>
              <a:rPr lang="en-PH" sz="1200" b="0" i="0" dirty="0">
                <a:solidFill>
                  <a:srgbClr val="A52A2A"/>
                </a:solidFill>
                <a:effectLst/>
                <a:latin typeface="Poppins" panose="00000500000000000000" pitchFamily="2" charset="0"/>
                <a:cs typeface="Poppins" panose="00000500000000000000" pitchFamily="2" charset="0"/>
              </a:rPr>
              <a:t>“gab"</a:t>
            </a:r>
            <a:r>
              <a:rPr lang="en-PH" sz="1200" b="0" i="0" dirty="0">
                <a:solidFill>
                  <a:srgbClr val="000000"/>
                </a:solidFill>
                <a:effectLst/>
                <a:latin typeface="Poppins" panose="00000500000000000000" pitchFamily="2" charset="0"/>
                <a:cs typeface="Poppins" panose="00000500000000000000" pitchFamily="2" charset="0"/>
              </a:rPr>
              <a:t>;   $email = </a:t>
            </a:r>
            <a:r>
              <a:rPr lang="en-PH" sz="1200" b="0" i="0" dirty="0">
                <a:solidFill>
                  <a:srgbClr val="A52A2A"/>
                </a:solidFill>
                <a:effectLst/>
                <a:latin typeface="Poppins" panose="00000500000000000000" pitchFamily="2" charset="0"/>
                <a:cs typeface="Poppins" panose="00000500000000000000" pitchFamily="2" charset="0"/>
              </a:rPr>
              <a:t>“gab@example.com"</a:t>
            </a:r>
            <a:r>
              <a:rPr lang="en-PH" sz="1200" b="0" i="0" dirty="0">
                <a:solidFill>
                  <a:srgbClr val="000000"/>
                </a:solidFill>
                <a:effectLst/>
                <a:latin typeface="Poppins" panose="00000500000000000000" pitchFamily="2" charset="0"/>
                <a:cs typeface="Poppins" panose="00000500000000000000" pitchFamily="2" charset="0"/>
              </a:rPr>
              <a:t>;</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err="1">
                <a:solidFill>
                  <a:srgbClr val="000000"/>
                </a:solidFill>
                <a:effectLst/>
                <a:latin typeface="Poppins" panose="00000500000000000000" pitchFamily="2" charset="0"/>
                <a:cs typeface="Poppins" panose="00000500000000000000" pitchFamily="2" charset="0"/>
              </a:rPr>
              <a:t>stmt</a:t>
            </a:r>
            <a:r>
              <a:rPr lang="en-PH" sz="1200" b="0" i="0" dirty="0">
                <a:solidFill>
                  <a:srgbClr val="000000"/>
                </a:solidFill>
                <a:effectLst/>
                <a:latin typeface="Poppins" panose="00000500000000000000" pitchFamily="2" charset="0"/>
                <a:cs typeface="Poppins" panose="00000500000000000000" pitchFamily="2" charset="0"/>
              </a:rPr>
              <a:t>-&gt;execute();</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00CD"/>
                </a:solidFill>
                <a:effectLst/>
                <a:latin typeface="Poppins" panose="00000500000000000000" pitchFamily="2" charset="0"/>
                <a:cs typeface="Poppins" panose="00000500000000000000" pitchFamily="2" charset="0"/>
              </a:rPr>
              <a:t>echo</a:t>
            </a: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A52A2A"/>
                </a:solidFill>
                <a:effectLst/>
                <a:latin typeface="Poppins" panose="00000500000000000000" pitchFamily="2" charset="0"/>
                <a:cs typeface="Poppins" panose="00000500000000000000" pitchFamily="2" charset="0"/>
              </a:rPr>
              <a:t>"New records created successfully"</a:t>
            </a:r>
            <a:r>
              <a:rPr lang="en-PH" sz="1200" b="0" i="0" dirty="0">
                <a:solidFill>
                  <a:srgbClr val="000000"/>
                </a:solidFill>
                <a:effectLst/>
                <a:latin typeface="Poppins" panose="00000500000000000000" pitchFamily="2" charset="0"/>
                <a:cs typeface="Poppins" panose="00000500000000000000" pitchFamily="2" charset="0"/>
              </a:rPr>
              <a:t>;</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00CD"/>
                </a:solidFill>
                <a:effectLst/>
                <a:latin typeface="Poppins" panose="00000500000000000000" pitchFamily="2" charset="0"/>
                <a:cs typeface="Poppins" panose="00000500000000000000" pitchFamily="2" charset="0"/>
              </a:rPr>
              <a:t>catch</a:t>
            </a:r>
            <a:r>
              <a:rPr lang="en-PH" sz="1200" b="0" i="0" dirty="0">
                <a:solidFill>
                  <a:srgbClr val="000000"/>
                </a:solidFill>
                <a:effectLst/>
                <a:latin typeface="Poppins" panose="00000500000000000000" pitchFamily="2" charset="0"/>
                <a:cs typeface="Poppins" panose="00000500000000000000" pitchFamily="2" charset="0"/>
              </a:rPr>
              <a:t>(</a:t>
            </a:r>
            <a:r>
              <a:rPr lang="en-PH" sz="1200" b="0" i="0" dirty="0" err="1">
                <a:solidFill>
                  <a:srgbClr val="000000"/>
                </a:solidFill>
                <a:effectLst/>
                <a:latin typeface="Poppins" panose="00000500000000000000" pitchFamily="2" charset="0"/>
                <a:cs typeface="Poppins" panose="00000500000000000000" pitchFamily="2" charset="0"/>
              </a:rPr>
              <a:t>PDOException</a:t>
            </a:r>
            <a:r>
              <a:rPr lang="en-PH" sz="1200" b="0" i="0" dirty="0">
                <a:solidFill>
                  <a:srgbClr val="000000"/>
                </a:solidFill>
                <a:effectLst/>
                <a:latin typeface="Poppins" panose="00000500000000000000" pitchFamily="2" charset="0"/>
                <a:cs typeface="Poppins" panose="00000500000000000000" pitchFamily="2" charset="0"/>
              </a:rPr>
              <a:t> $e) {</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0000CD"/>
                </a:solidFill>
                <a:effectLst/>
                <a:latin typeface="Poppins" panose="00000500000000000000" pitchFamily="2" charset="0"/>
                <a:cs typeface="Poppins" panose="00000500000000000000" pitchFamily="2" charset="0"/>
              </a:rPr>
              <a:t>echo</a:t>
            </a:r>
            <a:r>
              <a:rPr lang="en-PH" sz="1200" b="0" i="0" dirty="0">
                <a:solidFill>
                  <a:srgbClr val="000000"/>
                </a:solidFill>
                <a:effectLst/>
                <a:latin typeface="Poppins" panose="00000500000000000000" pitchFamily="2" charset="0"/>
                <a:cs typeface="Poppins" panose="00000500000000000000" pitchFamily="2" charset="0"/>
              </a:rPr>
              <a:t> </a:t>
            </a:r>
            <a:r>
              <a:rPr lang="en-PH" sz="1200" b="0" i="0" dirty="0">
                <a:solidFill>
                  <a:srgbClr val="A52A2A"/>
                </a:solidFill>
                <a:effectLst/>
                <a:latin typeface="Poppins" panose="00000500000000000000" pitchFamily="2" charset="0"/>
                <a:cs typeface="Poppins" panose="00000500000000000000" pitchFamily="2" charset="0"/>
              </a:rPr>
              <a:t>"Error: "</a:t>
            </a:r>
            <a:r>
              <a:rPr lang="en-PH" sz="1200" b="0" i="0" dirty="0">
                <a:solidFill>
                  <a:srgbClr val="000000"/>
                </a:solidFill>
                <a:effectLst/>
                <a:latin typeface="Poppins" panose="00000500000000000000" pitchFamily="2" charset="0"/>
                <a:cs typeface="Poppins" panose="00000500000000000000" pitchFamily="2" charset="0"/>
              </a:rPr>
              <a:t> . $e-&gt;</a:t>
            </a:r>
            <a:r>
              <a:rPr lang="en-PH" sz="1200" b="0" i="0" dirty="0" err="1">
                <a:solidFill>
                  <a:srgbClr val="000000"/>
                </a:solidFill>
                <a:effectLst/>
                <a:latin typeface="Poppins" panose="00000500000000000000" pitchFamily="2" charset="0"/>
                <a:cs typeface="Poppins" panose="00000500000000000000" pitchFamily="2" charset="0"/>
              </a:rPr>
              <a:t>getMessage</a:t>
            </a:r>
            <a:r>
              <a:rPr lang="en-PH" sz="1200" b="0" i="0" dirty="0">
                <a:solidFill>
                  <a:srgbClr val="000000"/>
                </a:solidFill>
                <a:effectLst/>
                <a:latin typeface="Poppins" panose="00000500000000000000" pitchFamily="2" charset="0"/>
                <a:cs typeface="Poppins" panose="00000500000000000000" pitchFamily="2" charset="0"/>
              </a:rPr>
              <a:t>();</a:t>
            </a:r>
            <a:br>
              <a:rPr lang="en-PH" sz="1200" dirty="0">
                <a:latin typeface="Poppins" panose="00000500000000000000" pitchFamily="2" charset="0"/>
                <a:cs typeface="Poppins" panose="00000500000000000000" pitchFamily="2" charset="0"/>
              </a:rPr>
            </a:br>
            <a:r>
              <a:rPr lang="en-PH" sz="1200" b="0" i="0" dirty="0">
                <a:solidFill>
                  <a:srgbClr val="000000"/>
                </a:solidFill>
                <a:effectLst/>
                <a:latin typeface="Poppins" panose="00000500000000000000" pitchFamily="2" charset="0"/>
                <a:cs typeface="Poppins" panose="00000500000000000000" pitchFamily="2" charset="0"/>
              </a:rPr>
              <a:t>}</a:t>
            </a:r>
            <a:endParaRPr lang="en-US" sz="18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29</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723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solidFill>
                <a:effectLst/>
                <a:latin typeface="Poppins" panose="00000500000000000000" pitchFamily="2" charset="0"/>
                <a:cs typeface="Poppins" panose="00000500000000000000" pitchFamily="2" charset="0"/>
              </a:rPr>
              <a:t>MYSQL</a:t>
            </a:r>
          </a:p>
        </p:txBody>
      </p:sp>
      <p:sp>
        <p:nvSpPr>
          <p:cNvPr id="3" name="Text Placeholder 2"/>
          <p:cNvSpPr>
            <a:spLocks noGrp="1"/>
          </p:cNvSpPr>
          <p:nvPr>
            <p:ph type="body" idx="1"/>
          </p:nvPr>
        </p:nvSpPr>
        <p:spPr>
          <a:xfrm>
            <a:off x="144244" y="1158774"/>
            <a:ext cx="8961156" cy="3017809"/>
          </a:xfrm>
        </p:spPr>
        <p:txBody>
          <a:bodyPr/>
          <a:lstStyle/>
          <a:p>
            <a:pPr algn="l"/>
            <a:r>
              <a:rPr lang="en-US" sz="1600" b="0" i="0" dirty="0">
                <a:solidFill>
                  <a:srgbClr val="3F5378"/>
                </a:solidFill>
                <a:effectLst/>
                <a:latin typeface="Poppins" panose="00000500000000000000" pitchFamily="2" charset="0"/>
                <a:cs typeface="Poppins" panose="00000500000000000000" pitchFamily="2" charset="0"/>
              </a:rPr>
              <a:t>The data in a MySQL database are stored in tables. A table is a collection of related data, and it consists of columns and rows.</a:t>
            </a:r>
          </a:p>
          <a:p>
            <a:pPr algn="l"/>
            <a:endParaRPr lang="en-US" sz="1600" b="0" i="0" dirty="0">
              <a:solidFill>
                <a:srgbClr val="3F5378"/>
              </a:solidFill>
              <a:effectLst/>
              <a:latin typeface="Poppins" panose="00000500000000000000" pitchFamily="2" charset="0"/>
              <a:cs typeface="Poppins" panose="00000500000000000000" pitchFamily="2" charset="0"/>
            </a:endParaRPr>
          </a:p>
          <a:p>
            <a:pPr algn="l"/>
            <a:r>
              <a:rPr lang="en-US" sz="1600" b="0" i="0" dirty="0">
                <a:solidFill>
                  <a:srgbClr val="3F5378"/>
                </a:solidFill>
                <a:effectLst/>
                <a:latin typeface="Poppins" panose="00000500000000000000" pitchFamily="2" charset="0"/>
                <a:cs typeface="Poppins" panose="00000500000000000000" pitchFamily="2" charset="0"/>
              </a:rPr>
              <a:t>Databases are useful for storing information categorically. A company may have a database with the following tables:</a:t>
            </a:r>
          </a:p>
          <a:p>
            <a:pPr algn="l">
              <a:buFont typeface="Arial" panose="020B0604020202020204" pitchFamily="34" charset="0"/>
              <a:buChar char="•"/>
            </a:pPr>
            <a:r>
              <a:rPr lang="en-US" sz="1600" b="0" i="0" dirty="0">
                <a:solidFill>
                  <a:srgbClr val="3F5378"/>
                </a:solidFill>
                <a:effectLst/>
                <a:latin typeface="Poppins" panose="00000500000000000000" pitchFamily="2" charset="0"/>
                <a:cs typeface="Poppins" panose="00000500000000000000" pitchFamily="2" charset="0"/>
              </a:rPr>
              <a:t>Employees</a:t>
            </a:r>
          </a:p>
          <a:p>
            <a:pPr algn="l">
              <a:buFont typeface="Arial" panose="020B0604020202020204" pitchFamily="34" charset="0"/>
              <a:buChar char="•"/>
            </a:pPr>
            <a:r>
              <a:rPr lang="en-US" sz="1600" b="0" i="0" dirty="0">
                <a:solidFill>
                  <a:srgbClr val="3F5378"/>
                </a:solidFill>
                <a:effectLst/>
                <a:latin typeface="Poppins" panose="00000500000000000000" pitchFamily="2" charset="0"/>
                <a:cs typeface="Poppins" panose="00000500000000000000" pitchFamily="2" charset="0"/>
              </a:rPr>
              <a:t>Products</a:t>
            </a:r>
          </a:p>
          <a:p>
            <a:pPr algn="l">
              <a:buFont typeface="Arial" panose="020B0604020202020204" pitchFamily="34" charset="0"/>
              <a:buChar char="•"/>
            </a:pPr>
            <a:r>
              <a:rPr lang="en-US" sz="1600" b="0" i="0" dirty="0">
                <a:solidFill>
                  <a:srgbClr val="3F5378"/>
                </a:solidFill>
                <a:effectLst/>
                <a:latin typeface="Poppins" panose="00000500000000000000" pitchFamily="2" charset="0"/>
                <a:cs typeface="Poppins" panose="00000500000000000000" pitchFamily="2" charset="0"/>
              </a:rPr>
              <a:t>Customers</a:t>
            </a:r>
          </a:p>
          <a:p>
            <a:pPr algn="l">
              <a:buFont typeface="Arial" panose="020B0604020202020204" pitchFamily="34" charset="0"/>
              <a:buChar char="•"/>
            </a:pPr>
            <a:r>
              <a:rPr lang="en-US" sz="1600" b="0" i="0" dirty="0">
                <a:solidFill>
                  <a:srgbClr val="3F5378"/>
                </a:solidFill>
                <a:effectLst/>
                <a:latin typeface="Poppins" panose="00000500000000000000" pitchFamily="2" charset="0"/>
                <a:cs typeface="Poppins" panose="00000500000000000000" pitchFamily="2" charset="0"/>
              </a:rPr>
              <a:t>Orders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39864904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lumMod val="95000"/>
                  </a:schemeClr>
                </a:solidFill>
                <a:effectLst/>
                <a:latin typeface="Poppins" panose="00000500000000000000" pitchFamily="2" charset="0"/>
                <a:cs typeface="Poppins" panose="00000500000000000000" pitchFamily="2" charset="0"/>
              </a:rPr>
              <a:t>PHP MySQL Select Data (OO)</a:t>
            </a:r>
          </a:p>
        </p:txBody>
      </p:sp>
      <p:sp>
        <p:nvSpPr>
          <p:cNvPr id="3" name="Text Placeholder 2"/>
          <p:cNvSpPr>
            <a:spLocks noGrp="1"/>
          </p:cNvSpPr>
          <p:nvPr>
            <p:ph type="body" idx="1"/>
          </p:nvPr>
        </p:nvSpPr>
        <p:spPr>
          <a:xfrm>
            <a:off x="144244" y="1158774"/>
            <a:ext cx="8961156" cy="3017809"/>
          </a:xfrm>
        </p:spPr>
        <p:txBody>
          <a:bodyPr/>
          <a:lstStyle/>
          <a:p>
            <a:pPr algn="l"/>
            <a:r>
              <a:rPr lang="en-US" sz="1800" b="0" i="0" dirty="0">
                <a:solidFill>
                  <a:srgbClr val="000000"/>
                </a:solidFill>
                <a:effectLst/>
                <a:latin typeface="Poppins" panose="00000500000000000000" pitchFamily="2" charset="0"/>
                <a:cs typeface="Poppins" panose="00000500000000000000" pitchFamily="2" charset="0"/>
              </a:rPr>
              <a:t>SELECT statement is used to select data from one or more tables:</a:t>
            </a:r>
          </a:p>
          <a:p>
            <a:pPr algn="l"/>
            <a:r>
              <a:rPr lang="en-US" sz="1800" b="0" i="0" dirty="0">
                <a:solidFill>
                  <a:schemeClr val="accent3"/>
                </a:solidFill>
                <a:effectLst/>
                <a:latin typeface="Poppins" panose="00000500000000000000" pitchFamily="2" charset="0"/>
                <a:cs typeface="Poppins" panose="00000500000000000000" pitchFamily="2" charset="0"/>
              </a:rPr>
              <a:t>SELECT </a:t>
            </a:r>
            <a:r>
              <a:rPr lang="en-US" sz="1800" b="0" i="0" dirty="0" err="1">
                <a:solidFill>
                  <a:schemeClr val="accent3"/>
                </a:solidFill>
                <a:effectLst/>
                <a:latin typeface="Poppins" panose="00000500000000000000" pitchFamily="2" charset="0"/>
                <a:cs typeface="Poppins" panose="00000500000000000000" pitchFamily="2" charset="0"/>
              </a:rPr>
              <a:t>column_name</a:t>
            </a:r>
            <a:r>
              <a:rPr lang="en-US" sz="1800" b="0" i="0" dirty="0">
                <a:solidFill>
                  <a:schemeClr val="accent3"/>
                </a:solidFill>
                <a:effectLst/>
                <a:latin typeface="Poppins" panose="00000500000000000000" pitchFamily="2" charset="0"/>
                <a:cs typeface="Poppins" panose="00000500000000000000" pitchFamily="2" charset="0"/>
              </a:rPr>
              <a:t>(s) FROM </a:t>
            </a:r>
            <a:r>
              <a:rPr lang="en-US" sz="1800" b="0" i="0" dirty="0" err="1">
                <a:solidFill>
                  <a:schemeClr val="accent3"/>
                </a:solidFill>
                <a:effectLst/>
                <a:latin typeface="Poppins" panose="00000500000000000000" pitchFamily="2" charset="0"/>
                <a:cs typeface="Poppins" panose="00000500000000000000" pitchFamily="2" charset="0"/>
              </a:rPr>
              <a:t>table_name</a:t>
            </a:r>
            <a:endParaRPr lang="en-US" sz="1800" b="0" i="0" dirty="0">
              <a:solidFill>
                <a:schemeClr val="accent3"/>
              </a:solidFill>
              <a:effectLst/>
              <a:latin typeface="Poppins" panose="00000500000000000000" pitchFamily="2" charset="0"/>
              <a:cs typeface="Poppins" panose="00000500000000000000" pitchFamily="2" charset="0"/>
            </a:endParaRPr>
          </a:p>
          <a:p>
            <a:pPr algn="l"/>
            <a:r>
              <a:rPr lang="en-US" sz="1800" b="0" i="0" dirty="0">
                <a:solidFill>
                  <a:srgbClr val="000000"/>
                </a:solidFill>
                <a:effectLst/>
                <a:latin typeface="Poppins" panose="00000500000000000000" pitchFamily="2" charset="0"/>
                <a:cs typeface="Poppins" panose="00000500000000000000" pitchFamily="2" charset="0"/>
              </a:rPr>
              <a:t>or we can use the * character to select ALL columns from a table:</a:t>
            </a:r>
          </a:p>
          <a:p>
            <a:pPr algn="l"/>
            <a:r>
              <a:rPr lang="en-US" sz="1800" b="0" i="0" dirty="0">
                <a:solidFill>
                  <a:schemeClr val="accent3"/>
                </a:solidFill>
                <a:effectLst/>
                <a:latin typeface="Poppins" panose="00000500000000000000" pitchFamily="2" charset="0"/>
                <a:cs typeface="Poppins" panose="00000500000000000000" pitchFamily="2" charset="0"/>
              </a:rPr>
              <a:t>SELECT * FROM </a:t>
            </a:r>
            <a:r>
              <a:rPr lang="en-US" sz="1800" b="0" i="0" dirty="0" err="1">
                <a:solidFill>
                  <a:schemeClr val="accent3"/>
                </a:solidFill>
                <a:effectLst/>
                <a:latin typeface="Poppins" panose="00000500000000000000" pitchFamily="2" charset="0"/>
                <a:cs typeface="Poppins" panose="00000500000000000000" pitchFamily="2" charset="0"/>
              </a:rPr>
              <a:t>table_name</a:t>
            </a:r>
            <a:endParaRPr lang="en-US" sz="1800" b="0" i="0" dirty="0">
              <a:solidFill>
                <a:schemeClr val="accent3"/>
              </a:solidFill>
              <a:effectLst/>
              <a:latin typeface="Poppins" panose="00000500000000000000" pitchFamily="2" charset="0"/>
              <a:cs typeface="Poppins" panose="00000500000000000000" pitchFamily="2" charset="0"/>
            </a:endParaRPr>
          </a:p>
          <a:p>
            <a:pPr algn="l"/>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sql</a:t>
            </a:r>
            <a:r>
              <a:rPr lang="en-PH" sz="1400" b="0" i="0" dirty="0">
                <a:solidFill>
                  <a:srgbClr val="000000"/>
                </a:solidFill>
                <a:effectLst/>
                <a:latin typeface="Poppins" panose="00000500000000000000" pitchFamily="2" charset="0"/>
                <a:cs typeface="Poppins" panose="00000500000000000000" pitchFamily="2" charset="0"/>
              </a:rPr>
              <a:t> = </a:t>
            </a:r>
            <a:r>
              <a:rPr lang="en-PH" sz="1400" b="0" i="0" dirty="0">
                <a:solidFill>
                  <a:srgbClr val="A52A2A"/>
                </a:solidFill>
                <a:effectLst/>
                <a:latin typeface="Poppins" panose="00000500000000000000" pitchFamily="2" charset="0"/>
                <a:cs typeface="Poppins" panose="00000500000000000000" pitchFamily="2" charset="0"/>
              </a:rPr>
              <a:t>"SELECT id, </a:t>
            </a:r>
            <a:r>
              <a:rPr lang="en-PH" sz="1400" b="0" i="0" dirty="0" err="1">
                <a:solidFill>
                  <a:srgbClr val="A52A2A"/>
                </a:solidFill>
                <a:effectLst/>
                <a:latin typeface="Poppins" panose="00000500000000000000" pitchFamily="2" charset="0"/>
                <a:cs typeface="Poppins" panose="00000500000000000000" pitchFamily="2" charset="0"/>
              </a:rPr>
              <a:t>firstname</a:t>
            </a:r>
            <a:r>
              <a:rPr lang="en-PH" sz="1400" b="0" i="0" dirty="0">
                <a:solidFill>
                  <a:srgbClr val="A52A2A"/>
                </a:solidFill>
                <a:effectLst/>
                <a:latin typeface="Poppins" panose="00000500000000000000" pitchFamily="2" charset="0"/>
                <a:cs typeface="Poppins" panose="00000500000000000000" pitchFamily="2" charset="0"/>
              </a:rPr>
              <a:t>, </a:t>
            </a:r>
            <a:r>
              <a:rPr lang="en-PH" sz="1400" b="0" i="0" dirty="0" err="1">
                <a:solidFill>
                  <a:srgbClr val="A52A2A"/>
                </a:solidFill>
                <a:effectLst/>
                <a:latin typeface="Poppins" panose="00000500000000000000" pitchFamily="2" charset="0"/>
                <a:cs typeface="Poppins" panose="00000500000000000000" pitchFamily="2" charset="0"/>
              </a:rPr>
              <a:t>lastname</a:t>
            </a:r>
            <a:r>
              <a:rPr lang="en-PH" sz="1400" b="0" i="0" dirty="0">
                <a:solidFill>
                  <a:srgbClr val="A52A2A"/>
                </a:solidFill>
                <a:effectLst/>
                <a:latin typeface="Poppins" panose="00000500000000000000" pitchFamily="2" charset="0"/>
                <a:cs typeface="Poppins" panose="00000500000000000000" pitchFamily="2" charset="0"/>
              </a:rPr>
              <a:t> FROM </a:t>
            </a:r>
            <a:r>
              <a:rPr lang="en-PH" sz="1400" b="0" i="0" dirty="0" err="1">
                <a:solidFill>
                  <a:srgbClr val="A52A2A"/>
                </a:solidFill>
                <a:effectLst/>
                <a:latin typeface="Poppins" panose="00000500000000000000" pitchFamily="2" charset="0"/>
                <a:cs typeface="Poppins" panose="00000500000000000000" pitchFamily="2" charset="0"/>
              </a:rPr>
              <a:t>MyGuests</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$result = $conn-&gt;query($</a:t>
            </a:r>
            <a:r>
              <a:rPr lang="en-PH" sz="1400" b="0" i="0" dirty="0" err="1">
                <a:solidFill>
                  <a:srgbClr val="000000"/>
                </a:solidFill>
                <a:effectLst/>
                <a:latin typeface="Poppins" panose="00000500000000000000" pitchFamily="2" charset="0"/>
                <a:cs typeface="Poppins" panose="00000500000000000000" pitchFamily="2" charset="0"/>
              </a:rPr>
              <a:t>sql</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br>
              <a:rPr lang="en-PH" sz="1400" dirty="0">
                <a:latin typeface="Poppins" panose="00000500000000000000" pitchFamily="2" charset="0"/>
                <a:cs typeface="Poppins" panose="00000500000000000000" pitchFamily="2" charset="0"/>
              </a:rPr>
            </a:br>
            <a:r>
              <a:rPr lang="en-PH" sz="1400" b="0" i="0" dirty="0">
                <a:solidFill>
                  <a:srgbClr val="0000CD"/>
                </a:solidFill>
                <a:effectLst/>
                <a:latin typeface="Poppins" panose="00000500000000000000" pitchFamily="2" charset="0"/>
                <a:cs typeface="Poppins" panose="00000500000000000000" pitchFamily="2" charset="0"/>
              </a:rPr>
              <a:t>if</a:t>
            </a:r>
            <a:r>
              <a:rPr lang="en-PH" sz="1400" b="0" i="0" dirty="0">
                <a:solidFill>
                  <a:srgbClr val="000000"/>
                </a:solidFill>
                <a:effectLst/>
                <a:latin typeface="Poppins" panose="00000500000000000000" pitchFamily="2" charset="0"/>
                <a:cs typeface="Poppins" panose="00000500000000000000" pitchFamily="2" charset="0"/>
              </a:rPr>
              <a:t> ($result-&gt;</a:t>
            </a:r>
            <a:r>
              <a:rPr lang="en-PH" sz="1400" b="0" i="0" dirty="0" err="1">
                <a:solidFill>
                  <a:srgbClr val="000000"/>
                </a:solidFill>
                <a:effectLst/>
                <a:latin typeface="Poppins" panose="00000500000000000000" pitchFamily="2" charset="0"/>
                <a:cs typeface="Poppins" panose="00000500000000000000" pitchFamily="2" charset="0"/>
              </a:rPr>
              <a:t>num_rows</a:t>
            </a:r>
            <a:r>
              <a:rPr lang="en-PH" sz="1400" b="0" i="0" dirty="0">
                <a:solidFill>
                  <a:srgbClr val="000000"/>
                </a:solidFill>
                <a:effectLst/>
                <a:latin typeface="Poppins" panose="00000500000000000000" pitchFamily="2" charset="0"/>
                <a:cs typeface="Poppins" panose="00000500000000000000" pitchFamily="2" charset="0"/>
              </a:rPr>
              <a:t> &gt; </a:t>
            </a:r>
            <a:r>
              <a:rPr lang="en-PH" sz="1400" b="0" i="0" dirty="0">
                <a:solidFill>
                  <a:srgbClr val="FF0000"/>
                </a:solidFill>
                <a:effectLst/>
                <a:latin typeface="Poppins" panose="00000500000000000000" pitchFamily="2" charset="0"/>
                <a:cs typeface="Poppins" panose="00000500000000000000" pitchFamily="2" charset="0"/>
              </a:rPr>
              <a:t>0</a:t>
            </a:r>
            <a:r>
              <a:rPr lang="en-PH" sz="1400" b="0" i="0" dirty="0">
                <a:solidFill>
                  <a:srgbClr val="000000"/>
                </a:solidFill>
                <a:effectLst/>
                <a:latin typeface="Poppins" panose="00000500000000000000" pitchFamily="2" charset="0"/>
                <a:cs typeface="Poppins" panose="00000500000000000000" pitchFamily="2" charset="0"/>
              </a:rPr>
              <a:t>) {</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8000"/>
                </a:solidFill>
                <a:effectLst/>
                <a:latin typeface="Poppins" panose="00000500000000000000" pitchFamily="2" charset="0"/>
                <a:cs typeface="Poppins" panose="00000500000000000000" pitchFamily="2" charset="0"/>
              </a:rPr>
              <a:t>// output data of each row</a:t>
            </a:r>
            <a:br>
              <a:rPr lang="en-PH" sz="1400" b="0" i="0" dirty="0">
                <a:solidFill>
                  <a:srgbClr val="008000"/>
                </a:solidFill>
                <a:effectLst/>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while</a:t>
            </a:r>
            <a:r>
              <a:rPr lang="en-PH" sz="1400" b="0" i="0" dirty="0">
                <a:solidFill>
                  <a:srgbClr val="000000"/>
                </a:solidFill>
                <a:effectLst/>
                <a:latin typeface="Poppins" panose="00000500000000000000" pitchFamily="2" charset="0"/>
                <a:cs typeface="Poppins" panose="00000500000000000000" pitchFamily="2" charset="0"/>
              </a:rPr>
              <a:t>($row = $result-&gt;</a:t>
            </a:r>
            <a:r>
              <a:rPr lang="en-PH" sz="1400" b="0" i="0" dirty="0" err="1">
                <a:solidFill>
                  <a:srgbClr val="000000"/>
                </a:solidFill>
                <a:effectLst/>
                <a:latin typeface="Poppins" panose="00000500000000000000" pitchFamily="2" charset="0"/>
                <a:cs typeface="Poppins" panose="00000500000000000000" pitchFamily="2" charset="0"/>
              </a:rPr>
              <a:t>fetch_assoc</a:t>
            </a:r>
            <a:r>
              <a:rPr lang="en-PH" sz="1400" b="0" i="0" dirty="0">
                <a:solidFill>
                  <a:srgbClr val="000000"/>
                </a:solidFill>
                <a:effectLst/>
                <a:latin typeface="Poppins" panose="00000500000000000000" pitchFamily="2" charset="0"/>
                <a:cs typeface="Poppins" panose="00000500000000000000" pitchFamily="2" charset="0"/>
              </a:rPr>
              <a:t>()) {</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echo</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A52A2A"/>
                </a:solidFill>
                <a:effectLst/>
                <a:latin typeface="Poppins" panose="00000500000000000000" pitchFamily="2" charset="0"/>
                <a:cs typeface="Poppins" panose="00000500000000000000" pitchFamily="2" charset="0"/>
              </a:rPr>
              <a:t>"id: "</a:t>
            </a:r>
            <a:r>
              <a:rPr lang="en-PH" sz="1400" b="0" i="0" dirty="0">
                <a:solidFill>
                  <a:srgbClr val="000000"/>
                </a:solidFill>
                <a:effectLst/>
                <a:latin typeface="Poppins" panose="00000500000000000000" pitchFamily="2" charset="0"/>
                <a:cs typeface="Poppins" panose="00000500000000000000" pitchFamily="2" charset="0"/>
              </a:rPr>
              <a:t> . $row[</a:t>
            </a:r>
            <a:r>
              <a:rPr lang="en-PH" sz="1400" b="0" i="0" dirty="0">
                <a:solidFill>
                  <a:srgbClr val="A52A2A"/>
                </a:solidFill>
                <a:effectLst/>
                <a:latin typeface="Poppins" panose="00000500000000000000" pitchFamily="2" charset="0"/>
                <a:cs typeface="Poppins" panose="00000500000000000000" pitchFamily="2" charset="0"/>
              </a:rPr>
              <a:t>"id"</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A52A2A"/>
                </a:solidFill>
                <a:effectLst/>
                <a:latin typeface="Poppins" panose="00000500000000000000" pitchFamily="2" charset="0"/>
                <a:cs typeface="Poppins" panose="00000500000000000000" pitchFamily="2" charset="0"/>
              </a:rPr>
              <a:t>" - Name: "</a:t>
            </a:r>
            <a:r>
              <a:rPr lang="en-PH" sz="1400" b="0" i="0" dirty="0">
                <a:solidFill>
                  <a:srgbClr val="000000"/>
                </a:solidFill>
                <a:effectLst/>
                <a:latin typeface="Poppins" panose="00000500000000000000" pitchFamily="2" charset="0"/>
                <a:cs typeface="Poppins" panose="00000500000000000000" pitchFamily="2" charset="0"/>
              </a:rPr>
              <a:t> . $row[</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firstname</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A52A2A"/>
                </a:solidFill>
                <a:effectLst/>
                <a:latin typeface="Poppins" panose="00000500000000000000" pitchFamily="2" charset="0"/>
                <a:cs typeface="Poppins" panose="00000500000000000000" pitchFamily="2" charset="0"/>
              </a:rPr>
              <a:t>" "</a:t>
            </a:r>
            <a:r>
              <a:rPr lang="en-PH" sz="1400" b="0" i="0" dirty="0">
                <a:solidFill>
                  <a:srgbClr val="000000"/>
                </a:solidFill>
                <a:effectLst/>
                <a:latin typeface="Poppins" panose="00000500000000000000" pitchFamily="2" charset="0"/>
                <a:cs typeface="Poppins" panose="00000500000000000000" pitchFamily="2" charset="0"/>
              </a:rPr>
              <a:t> . $row[</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lastname</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A52A2A"/>
                </a:solidFill>
                <a:effectLst/>
                <a:latin typeface="Poppins" panose="00000500000000000000" pitchFamily="2" charset="0"/>
                <a:cs typeface="Poppins" panose="00000500000000000000" pitchFamily="2" charset="0"/>
              </a:rPr>
              <a:t>"&lt;</a:t>
            </a:r>
            <a:r>
              <a:rPr lang="en-PH" sz="1400" b="0" i="0" dirty="0" err="1">
                <a:solidFill>
                  <a:srgbClr val="A52A2A"/>
                </a:solidFill>
                <a:effectLst/>
                <a:latin typeface="Poppins" panose="00000500000000000000" pitchFamily="2" charset="0"/>
                <a:cs typeface="Poppins" panose="00000500000000000000" pitchFamily="2" charset="0"/>
              </a:rPr>
              <a:t>br</a:t>
            </a:r>
            <a:r>
              <a:rPr lang="en-PH" sz="1400" b="0" i="0" dirty="0">
                <a:solidFill>
                  <a:srgbClr val="A52A2A"/>
                </a:solidFill>
                <a:effectLst/>
                <a:latin typeface="Poppins" panose="00000500000000000000" pitchFamily="2" charset="0"/>
                <a:cs typeface="Poppins" panose="00000500000000000000" pitchFamily="2" charset="0"/>
              </a:rPr>
              <a:t>&gt;"</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else</a:t>
            </a:r>
            <a:r>
              <a:rPr lang="en-PH" sz="1400" b="0" i="0" dirty="0">
                <a:solidFill>
                  <a:srgbClr val="000000"/>
                </a:solidFill>
                <a:effectLst/>
                <a:latin typeface="Poppins" panose="00000500000000000000" pitchFamily="2" charset="0"/>
                <a:cs typeface="Poppins" panose="00000500000000000000" pitchFamily="2" charset="0"/>
              </a:rPr>
              <a:t> {</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echo</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A52A2A"/>
                </a:solidFill>
                <a:effectLst/>
                <a:latin typeface="Poppins" panose="00000500000000000000" pitchFamily="2" charset="0"/>
                <a:cs typeface="Poppins" panose="00000500000000000000" pitchFamily="2" charset="0"/>
              </a:rPr>
              <a:t>"0 results"</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endParaRPr lang="en-US" sz="1800" b="0" i="0" dirty="0">
              <a:solidFill>
                <a:schemeClr val="accent3"/>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30</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778010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lumMod val="95000"/>
                  </a:schemeClr>
                </a:solidFill>
                <a:effectLst/>
                <a:latin typeface="Poppins" panose="00000500000000000000" pitchFamily="2" charset="0"/>
                <a:cs typeface="Poppins" panose="00000500000000000000" pitchFamily="2" charset="0"/>
              </a:rPr>
              <a:t>PHP MySQL Select Data(Procedural)</a:t>
            </a:r>
          </a:p>
        </p:txBody>
      </p:sp>
      <p:sp>
        <p:nvSpPr>
          <p:cNvPr id="3" name="Text Placeholder 2"/>
          <p:cNvSpPr>
            <a:spLocks noGrp="1"/>
          </p:cNvSpPr>
          <p:nvPr>
            <p:ph type="body" idx="1"/>
          </p:nvPr>
        </p:nvSpPr>
        <p:spPr>
          <a:xfrm>
            <a:off x="144244" y="1158774"/>
            <a:ext cx="8961156" cy="3388018"/>
          </a:xfrm>
        </p:spPr>
        <p:txBody>
          <a:bodyPr/>
          <a:lstStyle/>
          <a:p>
            <a:pPr algn="l"/>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a:solidFill>
                  <a:srgbClr val="A52A2A"/>
                </a:solidFill>
                <a:effectLst/>
                <a:latin typeface="Poppins" panose="00000500000000000000" pitchFamily="2" charset="0"/>
                <a:cs typeface="Poppins" panose="00000500000000000000" pitchFamily="2" charset="0"/>
              </a:rPr>
              <a:t>"SELECT id, </a:t>
            </a:r>
            <a:r>
              <a:rPr lang="en-PH" sz="1600" b="0" i="0" dirty="0" err="1">
                <a:solidFill>
                  <a:srgbClr val="A52A2A"/>
                </a:solidFill>
                <a:effectLst/>
                <a:latin typeface="Poppins" panose="00000500000000000000" pitchFamily="2" charset="0"/>
                <a:cs typeface="Poppins" panose="00000500000000000000" pitchFamily="2" charset="0"/>
              </a:rPr>
              <a:t>firstname</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err="1">
                <a:solidFill>
                  <a:srgbClr val="A52A2A"/>
                </a:solidFill>
                <a:effectLst/>
                <a:latin typeface="Poppins" panose="00000500000000000000" pitchFamily="2" charset="0"/>
                <a:cs typeface="Poppins" panose="00000500000000000000" pitchFamily="2" charset="0"/>
              </a:rPr>
              <a:t>lastname</a:t>
            </a:r>
            <a:r>
              <a:rPr lang="en-PH" sz="1600" b="0" i="0" dirty="0">
                <a:solidFill>
                  <a:srgbClr val="A52A2A"/>
                </a:solidFill>
                <a:effectLst/>
                <a:latin typeface="Poppins" panose="00000500000000000000" pitchFamily="2" charset="0"/>
                <a:cs typeface="Poppins" panose="00000500000000000000" pitchFamily="2" charset="0"/>
              </a:rPr>
              <a:t> FROM </a:t>
            </a:r>
            <a:r>
              <a:rPr lang="en-PH" sz="1600" b="0" i="0" dirty="0" err="1">
                <a:solidFill>
                  <a:srgbClr val="A52A2A"/>
                </a:solidFill>
                <a:effectLst/>
                <a:latin typeface="Poppins" panose="00000500000000000000" pitchFamily="2" charset="0"/>
                <a:cs typeface="Poppins" panose="00000500000000000000" pitchFamily="2" charset="0"/>
              </a:rPr>
              <a:t>MyGuests</a:t>
            </a:r>
            <a:r>
              <a:rPr lang="en-PH" sz="1600" b="0" i="0" dirty="0">
                <a:solidFill>
                  <a:srgbClr val="A52A2A"/>
                </a:solidFill>
                <a:effectLst/>
                <a:latin typeface="Poppins" panose="00000500000000000000" pitchFamily="2" charset="0"/>
                <a:cs typeface="Poppins" panose="00000500000000000000" pitchFamily="2" charset="0"/>
              </a:rPr>
              <a:t>"</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$result = </a:t>
            </a:r>
            <a:r>
              <a:rPr lang="en-PH" sz="1600" b="0" i="0" dirty="0" err="1">
                <a:solidFill>
                  <a:srgbClr val="000000"/>
                </a:solidFill>
                <a:effectLst/>
                <a:latin typeface="Poppins" panose="00000500000000000000" pitchFamily="2" charset="0"/>
                <a:cs typeface="Poppins" panose="00000500000000000000" pitchFamily="2" charset="0"/>
              </a:rPr>
              <a:t>mysqli_query</a:t>
            </a:r>
            <a:r>
              <a:rPr lang="en-PH" sz="1600" b="0" i="0" dirty="0">
                <a:solidFill>
                  <a:srgbClr val="000000"/>
                </a:solidFill>
                <a:effectLst/>
                <a:latin typeface="Poppins" panose="00000500000000000000" pitchFamily="2" charset="0"/>
                <a:cs typeface="Poppins" panose="00000500000000000000" pitchFamily="2" charset="0"/>
              </a:rPr>
              <a:t>($conn, $</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br>
              <a:rPr lang="en-PH" sz="1600" dirty="0">
                <a:latin typeface="Poppins" panose="00000500000000000000" pitchFamily="2" charset="0"/>
                <a:cs typeface="Poppins" panose="00000500000000000000" pitchFamily="2" charset="0"/>
              </a:rPr>
            </a:br>
            <a:r>
              <a:rPr lang="en-PH" sz="1600" b="0" i="0" dirty="0">
                <a:solidFill>
                  <a:srgbClr val="0000CD"/>
                </a:solidFill>
                <a:effectLst/>
                <a:latin typeface="Poppins" panose="00000500000000000000" pitchFamily="2" charset="0"/>
                <a:cs typeface="Poppins" panose="00000500000000000000" pitchFamily="2" charset="0"/>
              </a:rPr>
              <a:t>if</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err="1">
                <a:solidFill>
                  <a:srgbClr val="000000"/>
                </a:solidFill>
                <a:effectLst/>
                <a:latin typeface="Poppins" panose="00000500000000000000" pitchFamily="2" charset="0"/>
                <a:cs typeface="Poppins" panose="00000500000000000000" pitchFamily="2" charset="0"/>
              </a:rPr>
              <a:t>mysqli_num_rows</a:t>
            </a:r>
            <a:r>
              <a:rPr lang="en-PH" sz="1600" b="0" i="0" dirty="0">
                <a:solidFill>
                  <a:srgbClr val="000000"/>
                </a:solidFill>
                <a:effectLst/>
                <a:latin typeface="Poppins" panose="00000500000000000000" pitchFamily="2" charset="0"/>
                <a:cs typeface="Poppins" panose="00000500000000000000" pitchFamily="2" charset="0"/>
              </a:rPr>
              <a:t>($result) &gt; </a:t>
            </a:r>
            <a:r>
              <a:rPr lang="en-PH" sz="1600" b="0" i="0" dirty="0">
                <a:solidFill>
                  <a:srgbClr val="FF0000"/>
                </a:solidFill>
                <a:effectLst/>
                <a:latin typeface="Poppins" panose="00000500000000000000" pitchFamily="2" charset="0"/>
                <a:cs typeface="Poppins" panose="00000500000000000000" pitchFamily="2" charset="0"/>
              </a:rPr>
              <a:t>0</a:t>
            </a:r>
            <a:r>
              <a:rPr lang="en-PH" sz="1600" b="0" i="0" dirty="0">
                <a:solidFill>
                  <a:srgbClr val="000000"/>
                </a:solidFill>
                <a:effectLst/>
                <a:latin typeface="Poppins" panose="00000500000000000000" pitchFamily="2" charset="0"/>
                <a:cs typeface="Poppins" panose="00000500000000000000" pitchFamily="2" charset="0"/>
              </a:rPr>
              <a:t>) {</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8000"/>
                </a:solidFill>
                <a:effectLst/>
                <a:latin typeface="Poppins" panose="00000500000000000000" pitchFamily="2" charset="0"/>
                <a:cs typeface="Poppins" panose="00000500000000000000" pitchFamily="2" charset="0"/>
              </a:rPr>
              <a:t>// output data of each row</a:t>
            </a:r>
            <a:br>
              <a:rPr lang="en-PH" sz="1600" b="0" i="0" dirty="0">
                <a:solidFill>
                  <a:srgbClr val="008000"/>
                </a:solidFill>
                <a:effectLst/>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while</a:t>
            </a:r>
            <a:r>
              <a:rPr lang="en-PH" sz="1600" b="0" i="0" dirty="0">
                <a:solidFill>
                  <a:srgbClr val="000000"/>
                </a:solidFill>
                <a:effectLst/>
                <a:latin typeface="Poppins" panose="00000500000000000000" pitchFamily="2" charset="0"/>
                <a:cs typeface="Poppins" panose="00000500000000000000" pitchFamily="2" charset="0"/>
              </a:rPr>
              <a:t>($row = </a:t>
            </a:r>
            <a:r>
              <a:rPr lang="en-PH" sz="1600" b="0" i="0" dirty="0" err="1">
                <a:solidFill>
                  <a:srgbClr val="000000"/>
                </a:solidFill>
                <a:effectLst/>
                <a:latin typeface="Poppins" panose="00000500000000000000" pitchFamily="2" charset="0"/>
                <a:cs typeface="Poppins" panose="00000500000000000000" pitchFamily="2" charset="0"/>
              </a:rPr>
              <a:t>mysqli_fetch_assoc</a:t>
            </a:r>
            <a:r>
              <a:rPr lang="en-PH" sz="1600" b="0" i="0" dirty="0">
                <a:solidFill>
                  <a:srgbClr val="000000"/>
                </a:solidFill>
                <a:effectLst/>
                <a:latin typeface="Poppins" panose="00000500000000000000" pitchFamily="2" charset="0"/>
                <a:cs typeface="Poppins" panose="00000500000000000000" pitchFamily="2" charset="0"/>
              </a:rPr>
              <a:t>($result)) {</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echo</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"id: "</a:t>
            </a:r>
            <a:r>
              <a:rPr lang="en-PH" sz="1600" b="0" i="0" dirty="0">
                <a:solidFill>
                  <a:srgbClr val="000000"/>
                </a:solidFill>
                <a:effectLst/>
                <a:latin typeface="Poppins" panose="00000500000000000000" pitchFamily="2" charset="0"/>
                <a:cs typeface="Poppins" panose="00000500000000000000" pitchFamily="2" charset="0"/>
              </a:rPr>
              <a:t> . $row[</a:t>
            </a:r>
            <a:r>
              <a:rPr lang="en-PH" sz="1600" b="0" i="0" dirty="0">
                <a:solidFill>
                  <a:srgbClr val="A52A2A"/>
                </a:solidFill>
                <a:effectLst/>
                <a:latin typeface="Poppins" panose="00000500000000000000" pitchFamily="2" charset="0"/>
                <a:cs typeface="Poppins" panose="00000500000000000000" pitchFamily="2" charset="0"/>
              </a:rPr>
              <a:t>"id"</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 - Name: "</a:t>
            </a:r>
            <a:r>
              <a:rPr lang="en-PH" sz="1600" b="0" i="0" dirty="0">
                <a:solidFill>
                  <a:srgbClr val="000000"/>
                </a:solidFill>
                <a:effectLst/>
                <a:latin typeface="Poppins" panose="00000500000000000000" pitchFamily="2" charset="0"/>
                <a:cs typeface="Poppins" panose="00000500000000000000" pitchFamily="2" charset="0"/>
              </a:rPr>
              <a:t> . $row[</a:t>
            </a:r>
            <a:r>
              <a:rPr lang="en-PH" sz="1600" b="0" i="0" dirty="0">
                <a:solidFill>
                  <a:srgbClr val="A52A2A"/>
                </a:solidFill>
                <a:effectLst/>
                <a:latin typeface="Poppins" panose="00000500000000000000" pitchFamily="2" charset="0"/>
                <a:cs typeface="Poppins" panose="00000500000000000000" pitchFamily="2" charset="0"/>
              </a:rPr>
              <a:t>"</a:t>
            </a:r>
            <a:r>
              <a:rPr lang="en-PH" sz="1600" b="0" i="0" dirty="0" err="1">
                <a:solidFill>
                  <a:srgbClr val="A52A2A"/>
                </a:solidFill>
                <a:effectLst/>
                <a:latin typeface="Poppins" panose="00000500000000000000" pitchFamily="2" charset="0"/>
                <a:cs typeface="Poppins" panose="00000500000000000000" pitchFamily="2" charset="0"/>
              </a:rPr>
              <a:t>firstname</a:t>
            </a:r>
            <a:r>
              <a:rPr lang="en-PH" sz="1600" b="0" i="0" dirty="0">
                <a:solidFill>
                  <a:srgbClr val="A52A2A"/>
                </a:solidFill>
                <a:effectLst/>
                <a:latin typeface="Poppins" panose="00000500000000000000" pitchFamily="2" charset="0"/>
                <a:cs typeface="Poppins" panose="00000500000000000000" pitchFamily="2" charset="0"/>
              </a:rPr>
              <a:t>"</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 "</a:t>
            </a:r>
            <a:r>
              <a:rPr lang="en-PH" sz="1600" b="0" i="0" dirty="0">
                <a:solidFill>
                  <a:srgbClr val="000000"/>
                </a:solidFill>
                <a:effectLst/>
                <a:latin typeface="Poppins" panose="00000500000000000000" pitchFamily="2" charset="0"/>
                <a:cs typeface="Poppins" panose="00000500000000000000" pitchFamily="2" charset="0"/>
              </a:rPr>
              <a:t> . $row[</a:t>
            </a:r>
            <a:r>
              <a:rPr lang="en-PH" sz="1600" b="0" i="0" dirty="0">
                <a:solidFill>
                  <a:srgbClr val="A52A2A"/>
                </a:solidFill>
                <a:effectLst/>
                <a:latin typeface="Poppins" panose="00000500000000000000" pitchFamily="2" charset="0"/>
                <a:cs typeface="Poppins" panose="00000500000000000000" pitchFamily="2" charset="0"/>
              </a:rPr>
              <a:t>"</a:t>
            </a:r>
            <a:r>
              <a:rPr lang="en-PH" sz="1600" b="0" i="0" dirty="0" err="1">
                <a:solidFill>
                  <a:srgbClr val="A52A2A"/>
                </a:solidFill>
                <a:effectLst/>
                <a:latin typeface="Poppins" panose="00000500000000000000" pitchFamily="2" charset="0"/>
                <a:cs typeface="Poppins" panose="00000500000000000000" pitchFamily="2" charset="0"/>
              </a:rPr>
              <a:t>lastname</a:t>
            </a:r>
            <a:r>
              <a:rPr lang="en-PH" sz="1600" b="0" i="0" dirty="0">
                <a:solidFill>
                  <a:srgbClr val="A52A2A"/>
                </a:solidFill>
                <a:effectLst/>
                <a:latin typeface="Poppins" panose="00000500000000000000" pitchFamily="2" charset="0"/>
                <a:cs typeface="Poppins" panose="00000500000000000000" pitchFamily="2" charset="0"/>
              </a:rPr>
              <a:t>"</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"&lt;</a:t>
            </a:r>
            <a:r>
              <a:rPr lang="en-PH" sz="1600" b="0" i="0" dirty="0" err="1">
                <a:solidFill>
                  <a:srgbClr val="A52A2A"/>
                </a:solidFill>
                <a:effectLst/>
                <a:latin typeface="Poppins" panose="00000500000000000000" pitchFamily="2" charset="0"/>
                <a:cs typeface="Poppins" panose="00000500000000000000" pitchFamily="2" charset="0"/>
              </a:rPr>
              <a:t>br</a:t>
            </a:r>
            <a:r>
              <a:rPr lang="en-PH" sz="1600" b="0" i="0" dirty="0">
                <a:solidFill>
                  <a:srgbClr val="A52A2A"/>
                </a:solidFill>
                <a:effectLst/>
                <a:latin typeface="Poppins" panose="00000500000000000000" pitchFamily="2" charset="0"/>
                <a:cs typeface="Poppins" panose="00000500000000000000" pitchFamily="2" charset="0"/>
              </a:rPr>
              <a:t>&gt;"</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else</a:t>
            </a:r>
            <a:r>
              <a:rPr lang="en-PH" sz="1600" b="0" i="0" dirty="0">
                <a:solidFill>
                  <a:srgbClr val="000000"/>
                </a:solidFill>
                <a:effectLst/>
                <a:latin typeface="Poppins" panose="00000500000000000000" pitchFamily="2" charset="0"/>
                <a:cs typeface="Poppins" panose="00000500000000000000" pitchFamily="2" charset="0"/>
              </a:rPr>
              <a:t> {</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echo</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"0 results"</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endParaRPr lang="en-US" sz="1800" b="0" i="0" dirty="0">
              <a:solidFill>
                <a:schemeClr val="accent3"/>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31</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5415360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0" dirty="0">
                <a:solidFill>
                  <a:schemeClr val="bg1"/>
                </a:solidFill>
                <a:effectLst/>
                <a:latin typeface="Poppins" panose="00000500000000000000" pitchFamily="2" charset="0"/>
                <a:cs typeface="Poppins" panose="00000500000000000000" pitchFamily="2" charset="0"/>
              </a:rPr>
              <a:t>PHP MySQL Use The WHERE Clause</a:t>
            </a:r>
          </a:p>
        </p:txBody>
      </p:sp>
      <p:sp>
        <p:nvSpPr>
          <p:cNvPr id="3" name="Text Placeholder 2"/>
          <p:cNvSpPr>
            <a:spLocks noGrp="1"/>
          </p:cNvSpPr>
          <p:nvPr>
            <p:ph type="body" idx="1"/>
          </p:nvPr>
        </p:nvSpPr>
        <p:spPr>
          <a:xfrm>
            <a:off x="144244" y="1158774"/>
            <a:ext cx="8961156" cy="3388018"/>
          </a:xfrm>
        </p:spPr>
        <p:txBody>
          <a:bodyPr/>
          <a:lstStyle/>
          <a:p>
            <a:pPr algn="l"/>
            <a:r>
              <a:rPr lang="en-US" sz="1800" b="0" i="0" dirty="0">
                <a:solidFill>
                  <a:srgbClr val="000000"/>
                </a:solidFill>
                <a:effectLst/>
                <a:latin typeface="Poppins" panose="00000500000000000000" pitchFamily="2" charset="0"/>
                <a:cs typeface="Poppins" panose="00000500000000000000" pitchFamily="2" charset="0"/>
              </a:rPr>
              <a:t>The WHERE clause is used to filter records.</a:t>
            </a:r>
          </a:p>
          <a:p>
            <a:pPr algn="l"/>
            <a:r>
              <a:rPr lang="en-US" sz="1800" b="0" i="0" dirty="0">
                <a:solidFill>
                  <a:srgbClr val="000000"/>
                </a:solidFill>
                <a:effectLst/>
                <a:latin typeface="Poppins" panose="00000500000000000000" pitchFamily="2" charset="0"/>
                <a:cs typeface="Poppins" panose="00000500000000000000" pitchFamily="2" charset="0"/>
              </a:rPr>
              <a:t>The WHERE clause is used to extract only those records that fulfill a specified condition.</a:t>
            </a:r>
          </a:p>
          <a:p>
            <a:pPr algn="l"/>
            <a:r>
              <a:rPr lang="en-US" sz="1800" b="0" i="0" dirty="0">
                <a:solidFill>
                  <a:srgbClr val="000000"/>
                </a:solidFill>
                <a:effectLst/>
                <a:latin typeface="Poppins" panose="00000500000000000000" pitchFamily="2" charset="0"/>
                <a:cs typeface="Poppins" panose="00000500000000000000" pitchFamily="2" charset="0"/>
              </a:rPr>
              <a:t>SELECT </a:t>
            </a:r>
            <a:r>
              <a:rPr lang="en-US" sz="1800" b="0" i="0" dirty="0" err="1">
                <a:solidFill>
                  <a:srgbClr val="000000"/>
                </a:solidFill>
                <a:effectLst/>
                <a:latin typeface="Poppins" panose="00000500000000000000" pitchFamily="2" charset="0"/>
                <a:cs typeface="Poppins" panose="00000500000000000000" pitchFamily="2" charset="0"/>
              </a:rPr>
              <a:t>column_name</a:t>
            </a:r>
            <a:r>
              <a:rPr lang="en-US" sz="1800" b="0" i="0" dirty="0">
                <a:solidFill>
                  <a:srgbClr val="000000"/>
                </a:solidFill>
                <a:effectLst/>
                <a:latin typeface="Poppins" panose="00000500000000000000" pitchFamily="2" charset="0"/>
                <a:cs typeface="Poppins" panose="00000500000000000000" pitchFamily="2" charset="0"/>
              </a:rPr>
              <a:t>(s) FROM </a:t>
            </a:r>
            <a:r>
              <a:rPr lang="en-US" sz="1800" b="0" i="0" dirty="0" err="1">
                <a:solidFill>
                  <a:srgbClr val="000000"/>
                </a:solidFill>
                <a:effectLst/>
                <a:latin typeface="Poppins" panose="00000500000000000000" pitchFamily="2" charset="0"/>
                <a:cs typeface="Poppins" panose="00000500000000000000" pitchFamily="2" charset="0"/>
              </a:rPr>
              <a:t>table_name</a:t>
            </a:r>
            <a:r>
              <a:rPr lang="en-US" sz="1800" b="0" i="0" dirty="0">
                <a:solidFill>
                  <a:srgbClr val="000000"/>
                </a:solidFill>
                <a:effectLst/>
                <a:latin typeface="Poppins" panose="00000500000000000000" pitchFamily="2" charset="0"/>
                <a:cs typeface="Poppins" panose="00000500000000000000" pitchFamily="2" charset="0"/>
              </a:rPr>
              <a:t> WHERE </a:t>
            </a:r>
            <a:r>
              <a:rPr lang="en-US" sz="1800" b="0" i="0" dirty="0" err="1">
                <a:solidFill>
                  <a:srgbClr val="000000"/>
                </a:solidFill>
                <a:effectLst/>
                <a:latin typeface="Poppins" panose="00000500000000000000" pitchFamily="2" charset="0"/>
                <a:cs typeface="Poppins" panose="00000500000000000000" pitchFamily="2" charset="0"/>
              </a:rPr>
              <a:t>column_name</a:t>
            </a:r>
            <a:r>
              <a:rPr lang="en-US" sz="1800" b="0" i="0" dirty="0">
                <a:solidFill>
                  <a:srgbClr val="000000"/>
                </a:solidFill>
                <a:effectLst/>
                <a:latin typeface="Poppins" panose="00000500000000000000" pitchFamily="2" charset="0"/>
                <a:cs typeface="Poppins" panose="00000500000000000000" pitchFamily="2" charset="0"/>
              </a:rPr>
              <a:t> operator value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32</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356266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0" dirty="0">
                <a:solidFill>
                  <a:schemeClr val="bg1"/>
                </a:solidFill>
                <a:effectLst/>
                <a:latin typeface="Poppins" panose="00000500000000000000" pitchFamily="2" charset="0"/>
                <a:cs typeface="Poppins" panose="00000500000000000000" pitchFamily="2" charset="0"/>
              </a:rPr>
              <a:t>PHP MySQL Use The WHERE Clause(PDO)</a:t>
            </a:r>
          </a:p>
        </p:txBody>
      </p:sp>
      <p:sp>
        <p:nvSpPr>
          <p:cNvPr id="3" name="Text Placeholder 2"/>
          <p:cNvSpPr>
            <a:spLocks noGrp="1"/>
          </p:cNvSpPr>
          <p:nvPr>
            <p:ph type="body" idx="1"/>
          </p:nvPr>
        </p:nvSpPr>
        <p:spPr>
          <a:xfrm>
            <a:off x="144244" y="1158774"/>
            <a:ext cx="8961156" cy="3388018"/>
          </a:xfrm>
        </p:spPr>
        <p:txBody>
          <a:bodyPr/>
          <a:lstStyle/>
          <a:p>
            <a:pPr algn="l"/>
            <a:r>
              <a:rPr lang="en-US" sz="1800" b="0" i="0" dirty="0">
                <a:solidFill>
                  <a:srgbClr val="000000"/>
                </a:solidFill>
                <a:effectLst/>
                <a:latin typeface="Poppins" panose="00000500000000000000" pitchFamily="2" charset="0"/>
                <a:cs typeface="Poppins" panose="00000500000000000000" pitchFamily="2" charset="0"/>
              </a:rPr>
              <a:t>$</a:t>
            </a:r>
            <a:r>
              <a:rPr lang="en-US" sz="1800" b="0" i="0" dirty="0" err="1">
                <a:solidFill>
                  <a:srgbClr val="000000"/>
                </a:solidFill>
                <a:effectLst/>
                <a:latin typeface="Poppins" panose="00000500000000000000" pitchFamily="2" charset="0"/>
                <a:cs typeface="Poppins" panose="00000500000000000000" pitchFamily="2" charset="0"/>
              </a:rPr>
              <a:t>sql</a:t>
            </a:r>
            <a:r>
              <a:rPr lang="en-US" sz="1800" b="0" i="0" dirty="0">
                <a:solidFill>
                  <a:srgbClr val="000000"/>
                </a:solidFill>
                <a:effectLst/>
                <a:latin typeface="Poppins" panose="00000500000000000000" pitchFamily="2" charset="0"/>
                <a:cs typeface="Poppins" panose="00000500000000000000" pitchFamily="2" charset="0"/>
              </a:rPr>
              <a:t> = "SELECT * FROM Users </a:t>
            </a:r>
          </a:p>
          <a:p>
            <a:pPr algn="l"/>
            <a:r>
              <a:rPr lang="en-US" sz="1800" b="0" i="0" dirty="0">
                <a:solidFill>
                  <a:srgbClr val="000000"/>
                </a:solidFill>
                <a:effectLst/>
                <a:latin typeface="Poppins" panose="00000500000000000000" pitchFamily="2" charset="0"/>
                <a:cs typeface="Poppins" panose="00000500000000000000" pitchFamily="2" charset="0"/>
              </a:rPr>
              <a:t>WHERE </a:t>
            </a:r>
            <a:r>
              <a:rPr lang="en-US" sz="1800" b="0" i="0" dirty="0" err="1">
                <a:solidFill>
                  <a:srgbClr val="000000"/>
                </a:solidFill>
                <a:effectLst/>
                <a:latin typeface="Poppins" panose="00000500000000000000" pitchFamily="2" charset="0"/>
                <a:cs typeface="Poppins" panose="00000500000000000000" pitchFamily="2" charset="0"/>
              </a:rPr>
              <a:t>userID</a:t>
            </a:r>
            <a:r>
              <a:rPr lang="en-US" sz="1800" b="0" i="0" dirty="0">
                <a:solidFill>
                  <a:srgbClr val="000000"/>
                </a:solidFill>
                <a:effectLst/>
                <a:latin typeface="Poppins" panose="00000500000000000000" pitchFamily="2" charset="0"/>
                <a:cs typeface="Poppins" panose="00000500000000000000" pitchFamily="2" charset="0"/>
              </a:rPr>
              <a:t> = ?";</a:t>
            </a:r>
          </a:p>
          <a:p>
            <a:pPr algn="l"/>
            <a:r>
              <a:rPr lang="en-US" sz="1800" b="0" i="0" dirty="0">
                <a:solidFill>
                  <a:srgbClr val="000000"/>
                </a:solidFill>
                <a:effectLst/>
                <a:latin typeface="Poppins" panose="00000500000000000000" pitchFamily="2" charset="0"/>
                <a:cs typeface="Poppins" panose="00000500000000000000" pitchFamily="2" charset="0"/>
              </a:rPr>
              <a:t>$result = $</a:t>
            </a:r>
            <a:r>
              <a:rPr lang="en-US" sz="1800" b="0" i="0" dirty="0" err="1">
                <a:solidFill>
                  <a:srgbClr val="000000"/>
                </a:solidFill>
                <a:effectLst/>
                <a:latin typeface="Poppins" panose="00000500000000000000" pitchFamily="2" charset="0"/>
                <a:cs typeface="Poppins" panose="00000500000000000000" pitchFamily="2" charset="0"/>
              </a:rPr>
              <a:t>pdo</a:t>
            </a:r>
            <a:r>
              <a:rPr lang="en-US" sz="1800" b="0" i="0" dirty="0">
                <a:solidFill>
                  <a:srgbClr val="000000"/>
                </a:solidFill>
                <a:effectLst/>
                <a:latin typeface="Poppins" panose="00000500000000000000" pitchFamily="2" charset="0"/>
                <a:cs typeface="Poppins" panose="00000500000000000000" pitchFamily="2" charset="0"/>
              </a:rPr>
              <a:t>-&gt;prepare($</a:t>
            </a:r>
            <a:r>
              <a:rPr lang="en-US" sz="1800" b="0" i="0" dirty="0" err="1">
                <a:solidFill>
                  <a:srgbClr val="000000"/>
                </a:solidFill>
                <a:effectLst/>
                <a:latin typeface="Poppins" panose="00000500000000000000" pitchFamily="2" charset="0"/>
                <a:cs typeface="Poppins" panose="00000500000000000000" pitchFamily="2" charset="0"/>
              </a:rPr>
              <a:t>sql</a:t>
            </a:r>
            <a:r>
              <a:rPr lang="en-US" sz="1800" b="0" i="0" dirty="0">
                <a:solidFill>
                  <a:srgbClr val="000000"/>
                </a:solidFill>
                <a:effectLst/>
                <a:latin typeface="Poppins" panose="00000500000000000000" pitchFamily="2" charset="0"/>
                <a:cs typeface="Poppins" panose="00000500000000000000" pitchFamily="2" charset="0"/>
              </a:rPr>
              <a:t>);</a:t>
            </a:r>
          </a:p>
          <a:p>
            <a:pPr algn="l"/>
            <a:r>
              <a:rPr lang="en-US" sz="1800" b="0" i="0" dirty="0">
                <a:solidFill>
                  <a:srgbClr val="000000"/>
                </a:solidFill>
                <a:effectLst/>
                <a:latin typeface="Poppins" panose="00000500000000000000" pitchFamily="2" charset="0"/>
                <a:cs typeface="Poppins" panose="00000500000000000000" pitchFamily="2" charset="0"/>
              </a:rPr>
              <a:t>$result-&gt;execute([$id]);</a:t>
            </a:r>
          </a:p>
          <a:p>
            <a:pPr algn="l"/>
            <a:endParaRPr lang="en-US" sz="1800" dirty="0">
              <a:solidFill>
                <a:srgbClr val="000000"/>
              </a:solidFill>
              <a:latin typeface="Poppins" panose="00000500000000000000" pitchFamily="2" charset="0"/>
              <a:cs typeface="Poppins" panose="00000500000000000000" pitchFamily="2" charset="0"/>
            </a:endParaRPr>
          </a:p>
          <a:p>
            <a:pPr algn="l"/>
            <a:r>
              <a:rPr lang="en-US" sz="1800" b="0" i="0" dirty="0">
                <a:solidFill>
                  <a:srgbClr val="000000"/>
                </a:solidFill>
                <a:effectLst/>
                <a:latin typeface="Poppins" panose="00000500000000000000" pitchFamily="2" charset="0"/>
                <a:cs typeface="Poppins" panose="00000500000000000000" pitchFamily="2" charset="0"/>
              </a:rPr>
              <a:t>$</a:t>
            </a:r>
            <a:r>
              <a:rPr lang="en-US" sz="1800" b="0" i="0" dirty="0" err="1">
                <a:solidFill>
                  <a:srgbClr val="000000"/>
                </a:solidFill>
                <a:effectLst/>
                <a:latin typeface="Poppins" panose="00000500000000000000" pitchFamily="2" charset="0"/>
                <a:cs typeface="Poppins" panose="00000500000000000000" pitchFamily="2" charset="0"/>
              </a:rPr>
              <a:t>stmt</a:t>
            </a:r>
            <a:r>
              <a:rPr lang="en-US" sz="1800" b="0" i="0" dirty="0">
                <a:solidFill>
                  <a:srgbClr val="000000"/>
                </a:solidFill>
                <a:effectLst/>
                <a:latin typeface="Poppins" panose="00000500000000000000" pitchFamily="2" charset="0"/>
                <a:cs typeface="Poppins" panose="00000500000000000000" pitchFamily="2" charset="0"/>
              </a:rPr>
              <a:t> = $</a:t>
            </a:r>
            <a:r>
              <a:rPr lang="en-US" sz="1800" b="0" i="0" dirty="0" err="1">
                <a:solidFill>
                  <a:srgbClr val="000000"/>
                </a:solidFill>
                <a:effectLst/>
                <a:latin typeface="Poppins" panose="00000500000000000000" pitchFamily="2" charset="0"/>
                <a:cs typeface="Poppins" panose="00000500000000000000" pitchFamily="2" charset="0"/>
              </a:rPr>
              <a:t>db</a:t>
            </a:r>
            <a:r>
              <a:rPr lang="en-US" sz="1800" b="0" i="0" dirty="0">
                <a:solidFill>
                  <a:srgbClr val="000000"/>
                </a:solidFill>
                <a:effectLst/>
                <a:latin typeface="Poppins" panose="00000500000000000000" pitchFamily="2" charset="0"/>
                <a:cs typeface="Poppins" panose="00000500000000000000" pitchFamily="2" charset="0"/>
              </a:rPr>
              <a:t>-&gt;prepare("select </a:t>
            </a:r>
            <a:r>
              <a:rPr lang="en-US" sz="1800" b="0" i="0" dirty="0" err="1">
                <a:solidFill>
                  <a:srgbClr val="000000"/>
                </a:solidFill>
                <a:effectLst/>
                <a:latin typeface="Poppins" panose="00000500000000000000" pitchFamily="2" charset="0"/>
                <a:cs typeface="Poppins" panose="00000500000000000000" pitchFamily="2" charset="0"/>
              </a:rPr>
              <a:t>userID</a:t>
            </a:r>
            <a:r>
              <a:rPr lang="en-US" sz="1800" b="0" i="0" dirty="0">
                <a:solidFill>
                  <a:srgbClr val="000000"/>
                </a:solidFill>
                <a:effectLst/>
                <a:latin typeface="Poppins" panose="00000500000000000000" pitchFamily="2" charset="0"/>
                <a:cs typeface="Poppins" panose="00000500000000000000" pitchFamily="2" charset="0"/>
              </a:rPr>
              <a:t> from </a:t>
            </a:r>
            <a:r>
              <a:rPr lang="en-US" sz="1800" b="0" i="0" dirty="0" err="1">
                <a:solidFill>
                  <a:srgbClr val="000000"/>
                </a:solidFill>
                <a:effectLst/>
                <a:latin typeface="Poppins" panose="00000500000000000000" pitchFamily="2" charset="0"/>
                <a:cs typeface="Poppins" panose="00000500000000000000" pitchFamily="2" charset="0"/>
              </a:rPr>
              <a:t>tblUsers</a:t>
            </a:r>
            <a:r>
              <a:rPr lang="en-US" sz="1800" b="0" i="0" dirty="0">
                <a:solidFill>
                  <a:srgbClr val="000000"/>
                </a:solidFill>
                <a:effectLst/>
                <a:latin typeface="Poppins" panose="00000500000000000000" pitchFamily="2" charset="0"/>
                <a:cs typeface="Poppins" panose="00000500000000000000" pitchFamily="2" charset="0"/>
              </a:rPr>
              <a:t> where logged = '1' AND </a:t>
            </a:r>
            <a:r>
              <a:rPr lang="en-US" sz="1800" b="0" i="0" dirty="0" err="1">
                <a:solidFill>
                  <a:srgbClr val="000000"/>
                </a:solidFill>
                <a:effectLst/>
                <a:latin typeface="Poppins" panose="00000500000000000000" pitchFamily="2" charset="0"/>
                <a:cs typeface="Poppins" panose="00000500000000000000" pitchFamily="2" charset="0"/>
              </a:rPr>
              <a:t>ip</a:t>
            </a:r>
            <a:r>
              <a:rPr lang="en-US" sz="1800" b="0" i="0" dirty="0">
                <a:solidFill>
                  <a:srgbClr val="000000"/>
                </a:solidFill>
                <a:effectLst/>
                <a:latin typeface="Poppins" panose="00000500000000000000" pitchFamily="2" charset="0"/>
                <a:cs typeface="Poppins" panose="00000500000000000000" pitchFamily="2" charset="0"/>
              </a:rPr>
              <a:t> = :</a:t>
            </a:r>
            <a:r>
              <a:rPr lang="en-US" sz="1800" b="0" i="0" dirty="0" err="1">
                <a:solidFill>
                  <a:srgbClr val="000000"/>
                </a:solidFill>
                <a:effectLst/>
                <a:latin typeface="Poppins" panose="00000500000000000000" pitchFamily="2" charset="0"/>
                <a:cs typeface="Poppins" panose="00000500000000000000" pitchFamily="2" charset="0"/>
              </a:rPr>
              <a:t>ip</a:t>
            </a:r>
            <a:r>
              <a:rPr lang="en-US" sz="1800" b="0" i="0" dirty="0">
                <a:solidFill>
                  <a:srgbClr val="000000"/>
                </a:solidFill>
                <a:effectLst/>
                <a:latin typeface="Poppins" panose="00000500000000000000" pitchFamily="2" charset="0"/>
                <a:cs typeface="Poppins" panose="00000500000000000000" pitchFamily="2" charset="0"/>
              </a:rPr>
              <a:t>");</a:t>
            </a:r>
          </a:p>
          <a:p>
            <a:pPr algn="l"/>
            <a:r>
              <a:rPr lang="en-US" sz="1800" b="0" i="0" dirty="0">
                <a:solidFill>
                  <a:srgbClr val="000000"/>
                </a:solidFill>
                <a:effectLst/>
                <a:latin typeface="Poppins" panose="00000500000000000000" pitchFamily="2" charset="0"/>
                <a:cs typeface="Poppins" panose="00000500000000000000" pitchFamily="2" charset="0"/>
              </a:rPr>
              <a:t>$</a:t>
            </a:r>
            <a:r>
              <a:rPr lang="en-US" sz="1800" b="0" i="0" dirty="0" err="1">
                <a:solidFill>
                  <a:srgbClr val="000000"/>
                </a:solidFill>
                <a:effectLst/>
                <a:latin typeface="Poppins" panose="00000500000000000000" pitchFamily="2" charset="0"/>
                <a:cs typeface="Poppins" panose="00000500000000000000" pitchFamily="2" charset="0"/>
              </a:rPr>
              <a:t>stmt</a:t>
            </a:r>
            <a:r>
              <a:rPr lang="en-US" sz="1800" b="0" i="0" dirty="0">
                <a:solidFill>
                  <a:srgbClr val="000000"/>
                </a:solidFill>
                <a:effectLst/>
                <a:latin typeface="Poppins" panose="00000500000000000000" pitchFamily="2" charset="0"/>
                <a:cs typeface="Poppins" panose="00000500000000000000" pitchFamily="2" charset="0"/>
              </a:rPr>
              <a:t>-&gt;execute(array('</a:t>
            </a:r>
            <a:r>
              <a:rPr lang="en-US" sz="1800" b="0" i="0" dirty="0" err="1">
                <a:solidFill>
                  <a:srgbClr val="000000"/>
                </a:solidFill>
                <a:effectLst/>
                <a:latin typeface="Poppins" panose="00000500000000000000" pitchFamily="2" charset="0"/>
                <a:cs typeface="Poppins" panose="00000500000000000000" pitchFamily="2" charset="0"/>
              </a:rPr>
              <a:t>ip</a:t>
            </a:r>
            <a:r>
              <a:rPr lang="en-US" sz="1800" b="0" i="0" dirty="0">
                <a:solidFill>
                  <a:srgbClr val="000000"/>
                </a:solidFill>
                <a:effectLst/>
                <a:latin typeface="Poppins" panose="00000500000000000000" pitchFamily="2" charset="0"/>
                <a:cs typeface="Poppins" panose="00000500000000000000" pitchFamily="2" charset="0"/>
              </a:rPr>
              <a:t>' =&gt; $</a:t>
            </a:r>
            <a:r>
              <a:rPr lang="en-US" sz="1800" b="0" i="0" dirty="0" err="1">
                <a:solidFill>
                  <a:srgbClr val="000000"/>
                </a:solidFill>
                <a:effectLst/>
                <a:latin typeface="Poppins" panose="00000500000000000000" pitchFamily="2" charset="0"/>
                <a:cs typeface="Poppins" panose="00000500000000000000" pitchFamily="2" charset="0"/>
              </a:rPr>
              <a:t>ip</a:t>
            </a:r>
            <a:r>
              <a:rPr lang="en-US" sz="1800" b="0" i="0" dirty="0">
                <a:solidFill>
                  <a:srgbClr val="000000"/>
                </a:solidFill>
                <a:effectLst/>
                <a:latin typeface="Poppins" panose="00000500000000000000" pitchFamily="2" charset="0"/>
                <a:cs typeface="Poppins" panose="00000500000000000000" pitchFamily="2" charset="0"/>
              </a:rPr>
              <a:t>));</a:t>
            </a:r>
          </a:p>
          <a:p>
            <a:pPr algn="l"/>
            <a:r>
              <a:rPr lang="en-US" sz="1800" b="0" i="0" dirty="0">
                <a:solidFill>
                  <a:srgbClr val="000000"/>
                </a:solidFill>
                <a:effectLst/>
                <a:latin typeface="Poppins" panose="00000500000000000000" pitchFamily="2" charset="0"/>
                <a:cs typeface="Poppins" panose="00000500000000000000" pitchFamily="2" charset="0"/>
              </a:rPr>
              <a:t>$</a:t>
            </a:r>
            <a:r>
              <a:rPr lang="en-US" sz="1800" b="0" i="0" dirty="0" err="1">
                <a:solidFill>
                  <a:srgbClr val="000000"/>
                </a:solidFill>
                <a:effectLst/>
                <a:latin typeface="Poppins" panose="00000500000000000000" pitchFamily="2" charset="0"/>
                <a:cs typeface="Poppins" panose="00000500000000000000" pitchFamily="2" charset="0"/>
              </a:rPr>
              <a:t>listArray</a:t>
            </a:r>
            <a:r>
              <a:rPr lang="en-US" sz="1800" b="0" i="0" dirty="0">
                <a:solidFill>
                  <a:srgbClr val="000000"/>
                </a:solidFill>
                <a:effectLst/>
                <a:latin typeface="Poppins" panose="00000500000000000000" pitchFamily="2" charset="0"/>
                <a:cs typeface="Poppins" panose="00000500000000000000" pitchFamily="2" charset="0"/>
              </a:rPr>
              <a:t> = $</a:t>
            </a:r>
            <a:r>
              <a:rPr lang="en-US" sz="1800" b="0" i="0" dirty="0" err="1">
                <a:solidFill>
                  <a:srgbClr val="000000"/>
                </a:solidFill>
                <a:effectLst/>
                <a:latin typeface="Poppins" panose="00000500000000000000" pitchFamily="2" charset="0"/>
                <a:cs typeface="Poppins" panose="00000500000000000000" pitchFamily="2" charset="0"/>
              </a:rPr>
              <a:t>stmt</a:t>
            </a:r>
            <a:r>
              <a:rPr lang="en-US" sz="1800" b="0" i="0" dirty="0">
                <a:solidFill>
                  <a:srgbClr val="000000"/>
                </a:solidFill>
                <a:effectLst/>
                <a:latin typeface="Poppins" panose="00000500000000000000" pitchFamily="2" charset="0"/>
                <a:cs typeface="Poppins" panose="00000500000000000000" pitchFamily="2" charset="0"/>
              </a:rPr>
              <a:t>-&gt;</a:t>
            </a:r>
            <a:r>
              <a:rPr lang="en-US" sz="1800" b="0" i="0" dirty="0" err="1">
                <a:solidFill>
                  <a:srgbClr val="000000"/>
                </a:solidFill>
                <a:effectLst/>
                <a:latin typeface="Poppins" panose="00000500000000000000" pitchFamily="2" charset="0"/>
                <a:cs typeface="Poppins" panose="00000500000000000000" pitchFamily="2" charset="0"/>
              </a:rPr>
              <a:t>fetchAll</a:t>
            </a:r>
            <a:r>
              <a:rPr lang="en-US" sz="1800" b="0" i="0" dirty="0">
                <a:solidFill>
                  <a:srgbClr val="000000"/>
                </a:solidFill>
                <a:effectLst/>
                <a:latin typeface="Poppins" panose="00000500000000000000" pitchFamily="2" charset="0"/>
                <a:cs typeface="Poppins" panose="00000500000000000000" pitchFamily="2" charset="0"/>
              </a:rPr>
              <a:t>();</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33</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829836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0" dirty="0">
                <a:solidFill>
                  <a:schemeClr val="bg1"/>
                </a:solidFill>
                <a:effectLst/>
                <a:latin typeface="Poppins" panose="00000500000000000000" pitchFamily="2" charset="0"/>
                <a:cs typeface="Poppins" panose="00000500000000000000" pitchFamily="2" charset="0"/>
              </a:rPr>
              <a:t>PHP MySQL Use The ORDER BY Clause</a:t>
            </a:r>
          </a:p>
        </p:txBody>
      </p:sp>
      <p:sp>
        <p:nvSpPr>
          <p:cNvPr id="3" name="Text Placeholder 2"/>
          <p:cNvSpPr>
            <a:spLocks noGrp="1"/>
          </p:cNvSpPr>
          <p:nvPr>
            <p:ph type="body" idx="1"/>
          </p:nvPr>
        </p:nvSpPr>
        <p:spPr>
          <a:xfrm>
            <a:off x="144244" y="1158774"/>
            <a:ext cx="8961156" cy="3388018"/>
          </a:xfrm>
        </p:spPr>
        <p:txBody>
          <a:bodyPr/>
          <a:lstStyle/>
          <a:p>
            <a:pPr algn="l"/>
            <a:r>
              <a:rPr lang="en-US" sz="1600" b="0" i="0" dirty="0">
                <a:solidFill>
                  <a:srgbClr val="000000"/>
                </a:solidFill>
                <a:effectLst/>
                <a:latin typeface="Poppins" panose="00000500000000000000" pitchFamily="2" charset="0"/>
                <a:cs typeface="Poppins" panose="00000500000000000000" pitchFamily="2" charset="0"/>
              </a:rPr>
              <a:t>Select and Order Data From a MySQL Database</a:t>
            </a:r>
          </a:p>
          <a:p>
            <a:pPr algn="l"/>
            <a:r>
              <a:rPr lang="en-US" sz="1600" b="0" i="0" dirty="0">
                <a:solidFill>
                  <a:srgbClr val="000000"/>
                </a:solidFill>
                <a:effectLst/>
                <a:latin typeface="Poppins" panose="00000500000000000000" pitchFamily="2" charset="0"/>
                <a:cs typeface="Poppins" panose="00000500000000000000" pitchFamily="2" charset="0"/>
              </a:rPr>
              <a:t>The ORDER BY clause is used to sort the result-set in ascending or descending order.</a:t>
            </a:r>
          </a:p>
          <a:p>
            <a:pPr algn="l"/>
            <a:r>
              <a:rPr lang="en-US" sz="1600" b="0" i="0" dirty="0">
                <a:solidFill>
                  <a:srgbClr val="000000"/>
                </a:solidFill>
                <a:effectLst/>
                <a:latin typeface="Poppins" panose="00000500000000000000" pitchFamily="2" charset="0"/>
                <a:cs typeface="Poppins" panose="00000500000000000000" pitchFamily="2" charset="0"/>
              </a:rPr>
              <a:t>The ORDER BY clause sorts the records in ascending order by default. To sort the records in descending order, use the DESC keyword.</a:t>
            </a:r>
          </a:p>
          <a:p>
            <a:pPr algn="l"/>
            <a:r>
              <a:rPr lang="en-US" sz="1600" b="0" i="0" dirty="0">
                <a:solidFill>
                  <a:srgbClr val="000000"/>
                </a:solidFill>
                <a:effectLst/>
                <a:latin typeface="Poppins" panose="00000500000000000000" pitchFamily="2" charset="0"/>
                <a:cs typeface="Poppins" panose="00000500000000000000" pitchFamily="2" charset="0"/>
              </a:rPr>
              <a:t>SELECT </a:t>
            </a:r>
            <a:r>
              <a:rPr lang="en-US" sz="1600" b="0" i="0" dirty="0" err="1">
                <a:solidFill>
                  <a:srgbClr val="000000"/>
                </a:solidFill>
                <a:effectLst/>
                <a:latin typeface="Poppins" panose="00000500000000000000" pitchFamily="2" charset="0"/>
                <a:cs typeface="Poppins" panose="00000500000000000000" pitchFamily="2" charset="0"/>
              </a:rPr>
              <a:t>column_name</a:t>
            </a:r>
            <a:r>
              <a:rPr lang="en-US" sz="1600" b="0" i="0" dirty="0">
                <a:solidFill>
                  <a:srgbClr val="000000"/>
                </a:solidFill>
                <a:effectLst/>
                <a:latin typeface="Poppins" panose="00000500000000000000" pitchFamily="2" charset="0"/>
                <a:cs typeface="Poppins" panose="00000500000000000000" pitchFamily="2" charset="0"/>
              </a:rPr>
              <a:t>(s) FROM </a:t>
            </a:r>
            <a:r>
              <a:rPr lang="en-US" sz="1600" b="0" i="0" dirty="0" err="1">
                <a:solidFill>
                  <a:srgbClr val="000000"/>
                </a:solidFill>
                <a:effectLst/>
                <a:latin typeface="Poppins" panose="00000500000000000000" pitchFamily="2" charset="0"/>
                <a:cs typeface="Poppins" panose="00000500000000000000" pitchFamily="2" charset="0"/>
              </a:rPr>
              <a:t>table_name</a:t>
            </a:r>
            <a:r>
              <a:rPr lang="en-US" sz="1600" b="0" i="0" dirty="0">
                <a:solidFill>
                  <a:srgbClr val="000000"/>
                </a:solidFill>
                <a:effectLst/>
                <a:latin typeface="Poppins" panose="00000500000000000000" pitchFamily="2" charset="0"/>
                <a:cs typeface="Poppins" panose="00000500000000000000" pitchFamily="2" charset="0"/>
              </a:rPr>
              <a:t> ORDER BY </a:t>
            </a:r>
            <a:r>
              <a:rPr lang="en-US" sz="1600" b="0" i="0" dirty="0" err="1">
                <a:solidFill>
                  <a:srgbClr val="000000"/>
                </a:solidFill>
                <a:effectLst/>
                <a:latin typeface="Poppins" panose="00000500000000000000" pitchFamily="2" charset="0"/>
                <a:cs typeface="Poppins" panose="00000500000000000000" pitchFamily="2" charset="0"/>
              </a:rPr>
              <a:t>column_name</a:t>
            </a:r>
            <a:r>
              <a:rPr lang="en-US" sz="1600" b="0" i="0" dirty="0">
                <a:solidFill>
                  <a:srgbClr val="000000"/>
                </a:solidFill>
                <a:effectLst/>
                <a:latin typeface="Poppins" panose="00000500000000000000" pitchFamily="2" charset="0"/>
                <a:cs typeface="Poppins" panose="00000500000000000000" pitchFamily="2" charset="0"/>
              </a:rPr>
              <a:t>(s) ASC|DESC </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34</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62772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solidFill>
                <a:effectLst/>
                <a:latin typeface="Poppins" panose="00000500000000000000" pitchFamily="2" charset="0"/>
                <a:cs typeface="Poppins" panose="00000500000000000000" pitchFamily="2" charset="0"/>
              </a:rPr>
              <a:t>PHP MySQL Delete Data</a:t>
            </a:r>
          </a:p>
        </p:txBody>
      </p:sp>
      <p:sp>
        <p:nvSpPr>
          <p:cNvPr id="3" name="Text Placeholder 2"/>
          <p:cNvSpPr>
            <a:spLocks noGrp="1"/>
          </p:cNvSpPr>
          <p:nvPr>
            <p:ph type="body" idx="1"/>
          </p:nvPr>
        </p:nvSpPr>
        <p:spPr>
          <a:xfrm>
            <a:off x="144244" y="1452949"/>
            <a:ext cx="8961156" cy="3388018"/>
          </a:xfrm>
        </p:spPr>
        <p:txBody>
          <a:bodyPr/>
          <a:lstStyle/>
          <a:p>
            <a:pPr algn="l"/>
            <a:r>
              <a:rPr lang="en-US" sz="1300" b="0" i="0" dirty="0">
                <a:solidFill>
                  <a:srgbClr val="000000"/>
                </a:solidFill>
                <a:effectLst/>
                <a:latin typeface="Poppins" panose="00000500000000000000" pitchFamily="2" charset="0"/>
                <a:cs typeface="Poppins" panose="00000500000000000000" pitchFamily="2" charset="0"/>
              </a:rPr>
              <a:t>The DELETE statement is used to delete records from a table:</a:t>
            </a:r>
          </a:p>
          <a:p>
            <a:pPr algn="l"/>
            <a:r>
              <a:rPr lang="en-US" sz="1300" b="0" i="0" dirty="0">
                <a:solidFill>
                  <a:srgbClr val="000000"/>
                </a:solidFill>
                <a:effectLst/>
                <a:latin typeface="Poppins" panose="00000500000000000000" pitchFamily="2" charset="0"/>
                <a:cs typeface="Poppins" panose="00000500000000000000" pitchFamily="2" charset="0"/>
              </a:rPr>
              <a:t>DELETE FROM </a:t>
            </a:r>
            <a:r>
              <a:rPr lang="en-US" sz="1300" b="0" i="0" dirty="0" err="1">
                <a:solidFill>
                  <a:srgbClr val="000000"/>
                </a:solidFill>
                <a:effectLst/>
                <a:latin typeface="Poppins" panose="00000500000000000000" pitchFamily="2" charset="0"/>
                <a:cs typeface="Poppins" panose="00000500000000000000" pitchFamily="2" charset="0"/>
              </a:rPr>
              <a:t>table_name</a:t>
            </a:r>
            <a:br>
              <a:rPr lang="en-US" sz="1300" b="0" i="0" dirty="0">
                <a:solidFill>
                  <a:srgbClr val="000000"/>
                </a:solidFill>
                <a:effectLst/>
                <a:latin typeface="Poppins" panose="00000500000000000000" pitchFamily="2" charset="0"/>
                <a:cs typeface="Poppins" panose="00000500000000000000" pitchFamily="2" charset="0"/>
              </a:rPr>
            </a:br>
            <a:r>
              <a:rPr lang="en-US" sz="1300" b="0" i="0" dirty="0">
                <a:solidFill>
                  <a:srgbClr val="000000"/>
                </a:solidFill>
                <a:effectLst/>
                <a:latin typeface="Poppins" panose="00000500000000000000" pitchFamily="2" charset="0"/>
                <a:cs typeface="Poppins" panose="00000500000000000000" pitchFamily="2" charset="0"/>
              </a:rPr>
              <a:t>WHERE </a:t>
            </a:r>
            <a:r>
              <a:rPr lang="en-US" sz="1300" b="0" i="0" dirty="0" err="1">
                <a:solidFill>
                  <a:srgbClr val="000000"/>
                </a:solidFill>
                <a:effectLst/>
                <a:latin typeface="Poppins" panose="00000500000000000000" pitchFamily="2" charset="0"/>
                <a:cs typeface="Poppins" panose="00000500000000000000" pitchFamily="2" charset="0"/>
              </a:rPr>
              <a:t>some_column</a:t>
            </a:r>
            <a:r>
              <a:rPr lang="en-US" sz="1300" b="0" i="0" dirty="0">
                <a:solidFill>
                  <a:srgbClr val="000000"/>
                </a:solidFill>
                <a:effectLst/>
                <a:latin typeface="Poppins" panose="00000500000000000000" pitchFamily="2" charset="0"/>
                <a:cs typeface="Poppins" panose="00000500000000000000" pitchFamily="2" charset="0"/>
              </a:rPr>
              <a:t> = </a:t>
            </a:r>
            <a:r>
              <a:rPr lang="en-US" sz="1300" b="0" i="0" dirty="0" err="1">
                <a:solidFill>
                  <a:srgbClr val="000000"/>
                </a:solidFill>
                <a:effectLst/>
                <a:latin typeface="Poppins" panose="00000500000000000000" pitchFamily="2" charset="0"/>
                <a:cs typeface="Poppins" panose="00000500000000000000" pitchFamily="2" charset="0"/>
              </a:rPr>
              <a:t>some_value</a:t>
            </a:r>
            <a:endParaRPr lang="en-US" sz="1300" b="0" i="0" dirty="0">
              <a:solidFill>
                <a:srgbClr val="000000"/>
              </a:solidFill>
              <a:effectLst/>
              <a:latin typeface="Poppins" panose="00000500000000000000" pitchFamily="2" charset="0"/>
              <a:cs typeface="Poppins" panose="00000500000000000000" pitchFamily="2" charset="0"/>
            </a:endParaRPr>
          </a:p>
          <a:p>
            <a:pPr algn="l"/>
            <a:r>
              <a:rPr lang="en-US" sz="1300" b="1" i="0" dirty="0">
                <a:solidFill>
                  <a:srgbClr val="000000"/>
                </a:solidFill>
                <a:effectLst/>
                <a:latin typeface="Poppins" panose="00000500000000000000" pitchFamily="2" charset="0"/>
                <a:cs typeface="Poppins" panose="00000500000000000000" pitchFamily="2" charset="0"/>
              </a:rPr>
              <a:t>Notice the WHERE clause in the DELETE syntax:</a:t>
            </a:r>
            <a:r>
              <a:rPr lang="en-US" sz="1300" b="0" i="0" dirty="0">
                <a:solidFill>
                  <a:srgbClr val="000000"/>
                </a:solidFill>
                <a:effectLst/>
                <a:latin typeface="Poppins" panose="00000500000000000000" pitchFamily="2" charset="0"/>
                <a:cs typeface="Poppins" panose="00000500000000000000" pitchFamily="2" charset="0"/>
              </a:rPr>
              <a:t> The WHERE clause specifies which record or records that should be deleted. If you omit the WHERE clause, all records will be deleted!</a:t>
            </a:r>
          </a:p>
          <a:p>
            <a:pPr algn="l"/>
            <a:endParaRPr lang="en-US" sz="1300" dirty="0">
              <a:solidFill>
                <a:srgbClr val="000000"/>
              </a:solidFill>
              <a:latin typeface="Poppins" panose="00000500000000000000" pitchFamily="2" charset="0"/>
              <a:cs typeface="Poppins" panose="00000500000000000000" pitchFamily="2" charset="0"/>
            </a:endParaRPr>
          </a:p>
          <a:p>
            <a:r>
              <a:rPr lang="en-US" sz="1300" b="0" i="0" dirty="0">
                <a:solidFill>
                  <a:srgbClr val="000000"/>
                </a:solidFill>
                <a:effectLst/>
                <a:latin typeface="Poppins" panose="00000500000000000000" pitchFamily="2" charset="0"/>
                <a:cs typeface="Poppins" panose="00000500000000000000" pitchFamily="2" charset="0"/>
              </a:rPr>
              <a:t>//</a:t>
            </a:r>
            <a:r>
              <a:rPr lang="en-PH" sz="1300" b="0" i="0" dirty="0" err="1">
                <a:solidFill>
                  <a:srgbClr val="000000"/>
                </a:solidFill>
                <a:effectLst/>
                <a:latin typeface="Poppins" panose="00000500000000000000" pitchFamily="2" charset="0"/>
                <a:cs typeface="Poppins" panose="00000500000000000000" pitchFamily="2" charset="0"/>
              </a:rPr>
              <a:t>MySQLi</a:t>
            </a:r>
            <a:r>
              <a:rPr lang="en-PH" sz="1300" b="0" i="0" dirty="0">
                <a:solidFill>
                  <a:srgbClr val="000000"/>
                </a:solidFill>
                <a:effectLst/>
                <a:latin typeface="Poppins" panose="00000500000000000000" pitchFamily="2" charset="0"/>
                <a:cs typeface="Poppins" panose="00000500000000000000" pitchFamily="2" charset="0"/>
              </a:rPr>
              <a:t> Object-oriented</a:t>
            </a:r>
            <a:endParaRPr lang="en-US" sz="1300" b="0" i="0" dirty="0">
              <a:solidFill>
                <a:srgbClr val="000000"/>
              </a:solidFill>
              <a:effectLst/>
              <a:latin typeface="Poppins" panose="00000500000000000000" pitchFamily="2" charset="0"/>
              <a:cs typeface="Poppins" panose="00000500000000000000" pitchFamily="2" charset="0"/>
            </a:endParaRPr>
          </a:p>
          <a:p>
            <a:pPr algn="l"/>
            <a:r>
              <a:rPr lang="en-PH" sz="1300" b="0" i="0" dirty="0">
                <a:solidFill>
                  <a:srgbClr val="008000"/>
                </a:solidFill>
                <a:effectLst/>
                <a:latin typeface="Poppins" panose="00000500000000000000" pitchFamily="2" charset="0"/>
                <a:cs typeface="Poppins" panose="00000500000000000000" pitchFamily="2" charset="0"/>
              </a:rPr>
              <a:t>// </a:t>
            </a:r>
            <a:r>
              <a:rPr lang="en-PH" sz="1300" b="0" i="0" dirty="0" err="1">
                <a:solidFill>
                  <a:srgbClr val="008000"/>
                </a:solidFill>
                <a:effectLst/>
                <a:latin typeface="Poppins" panose="00000500000000000000" pitchFamily="2" charset="0"/>
                <a:cs typeface="Poppins" panose="00000500000000000000" pitchFamily="2" charset="0"/>
              </a:rPr>
              <a:t>sql</a:t>
            </a:r>
            <a:r>
              <a:rPr lang="en-PH" sz="1300" b="0" i="0" dirty="0">
                <a:solidFill>
                  <a:srgbClr val="008000"/>
                </a:solidFill>
                <a:effectLst/>
                <a:latin typeface="Poppins" panose="00000500000000000000" pitchFamily="2" charset="0"/>
                <a:cs typeface="Poppins" panose="00000500000000000000" pitchFamily="2" charset="0"/>
              </a:rPr>
              <a:t> to delete a record</a:t>
            </a:r>
            <a:br>
              <a:rPr lang="en-PH" sz="1300" b="0" i="0" dirty="0">
                <a:solidFill>
                  <a:srgbClr val="008000"/>
                </a:solidFill>
                <a:effectLst/>
                <a:latin typeface="Poppins" panose="00000500000000000000" pitchFamily="2" charset="0"/>
                <a:cs typeface="Poppins" panose="00000500000000000000" pitchFamily="2" charset="0"/>
              </a:rPr>
            </a:br>
            <a:r>
              <a:rPr lang="en-PH" sz="1300" b="0" i="0" dirty="0">
                <a:solidFill>
                  <a:srgbClr val="000000"/>
                </a:solidFill>
                <a:effectLst/>
                <a:latin typeface="Poppins" panose="00000500000000000000" pitchFamily="2" charset="0"/>
                <a:cs typeface="Poppins" panose="00000500000000000000" pitchFamily="2" charset="0"/>
              </a:rPr>
              <a:t>$</a:t>
            </a:r>
            <a:r>
              <a:rPr lang="en-PH" sz="1300" b="0" i="0" dirty="0" err="1">
                <a:solidFill>
                  <a:srgbClr val="000000"/>
                </a:solidFill>
                <a:effectLst/>
                <a:latin typeface="Poppins" panose="00000500000000000000" pitchFamily="2" charset="0"/>
                <a:cs typeface="Poppins" panose="00000500000000000000" pitchFamily="2" charset="0"/>
              </a:rPr>
              <a:t>sql</a:t>
            </a:r>
            <a:r>
              <a:rPr lang="en-PH" sz="1300" b="0" i="0" dirty="0">
                <a:solidFill>
                  <a:srgbClr val="000000"/>
                </a:solidFill>
                <a:effectLst/>
                <a:latin typeface="Poppins" panose="00000500000000000000" pitchFamily="2" charset="0"/>
                <a:cs typeface="Poppins" panose="00000500000000000000" pitchFamily="2" charset="0"/>
              </a:rPr>
              <a:t> = </a:t>
            </a:r>
            <a:r>
              <a:rPr lang="en-PH" sz="1300" b="0" i="0" dirty="0">
                <a:solidFill>
                  <a:srgbClr val="A52A2A"/>
                </a:solidFill>
                <a:effectLst/>
                <a:latin typeface="Poppins" panose="00000500000000000000" pitchFamily="2" charset="0"/>
                <a:cs typeface="Poppins" panose="00000500000000000000" pitchFamily="2" charset="0"/>
              </a:rPr>
              <a:t>"DELETE FROM </a:t>
            </a:r>
            <a:r>
              <a:rPr lang="en-PH" sz="1300" b="0" i="0" dirty="0" err="1">
                <a:solidFill>
                  <a:srgbClr val="A52A2A"/>
                </a:solidFill>
                <a:effectLst/>
                <a:latin typeface="Poppins" panose="00000500000000000000" pitchFamily="2" charset="0"/>
                <a:cs typeface="Poppins" panose="00000500000000000000" pitchFamily="2" charset="0"/>
              </a:rPr>
              <a:t>MyGuests</a:t>
            </a:r>
            <a:r>
              <a:rPr lang="en-PH" sz="1300" b="0" i="0" dirty="0">
                <a:solidFill>
                  <a:srgbClr val="A52A2A"/>
                </a:solidFill>
                <a:effectLst/>
                <a:latin typeface="Poppins" panose="00000500000000000000" pitchFamily="2" charset="0"/>
                <a:cs typeface="Poppins" panose="00000500000000000000" pitchFamily="2" charset="0"/>
              </a:rPr>
              <a:t> WHERE id=3"</a:t>
            </a:r>
            <a:r>
              <a:rPr lang="en-PH" sz="1300" b="0" i="0" dirty="0">
                <a:solidFill>
                  <a:srgbClr val="000000"/>
                </a:solidFill>
                <a:effectLst/>
                <a:latin typeface="Poppins" panose="00000500000000000000" pitchFamily="2" charset="0"/>
                <a:cs typeface="Poppins" panose="00000500000000000000" pitchFamily="2" charset="0"/>
              </a:rPr>
              <a:t>;</a:t>
            </a:r>
            <a:br>
              <a:rPr lang="en-PH" sz="1300" dirty="0">
                <a:latin typeface="Poppins" panose="00000500000000000000" pitchFamily="2" charset="0"/>
                <a:cs typeface="Poppins" panose="00000500000000000000" pitchFamily="2" charset="0"/>
              </a:rPr>
            </a:br>
            <a:br>
              <a:rPr lang="en-PH" sz="1300" dirty="0">
                <a:latin typeface="Poppins" panose="00000500000000000000" pitchFamily="2" charset="0"/>
                <a:cs typeface="Poppins" panose="00000500000000000000" pitchFamily="2" charset="0"/>
              </a:rPr>
            </a:br>
            <a:r>
              <a:rPr lang="en-PH" sz="1300" b="0" i="0" dirty="0">
                <a:solidFill>
                  <a:srgbClr val="0000CD"/>
                </a:solidFill>
                <a:effectLst/>
                <a:latin typeface="Poppins" panose="00000500000000000000" pitchFamily="2" charset="0"/>
                <a:cs typeface="Poppins" panose="00000500000000000000" pitchFamily="2" charset="0"/>
              </a:rPr>
              <a:t>if</a:t>
            </a:r>
            <a:r>
              <a:rPr lang="en-PH" sz="1300" b="0" i="0" dirty="0">
                <a:solidFill>
                  <a:srgbClr val="000000"/>
                </a:solidFill>
                <a:effectLst/>
                <a:latin typeface="Poppins" panose="00000500000000000000" pitchFamily="2" charset="0"/>
                <a:cs typeface="Poppins" panose="00000500000000000000" pitchFamily="2" charset="0"/>
              </a:rPr>
              <a:t> ($conn-&gt;query($</a:t>
            </a:r>
            <a:r>
              <a:rPr lang="en-PH" sz="1300" b="0" i="0" dirty="0" err="1">
                <a:solidFill>
                  <a:srgbClr val="000000"/>
                </a:solidFill>
                <a:effectLst/>
                <a:latin typeface="Poppins" panose="00000500000000000000" pitchFamily="2" charset="0"/>
                <a:cs typeface="Poppins" panose="00000500000000000000" pitchFamily="2" charset="0"/>
              </a:rPr>
              <a:t>sql</a:t>
            </a:r>
            <a:r>
              <a:rPr lang="en-PH" sz="1300" b="0" i="0" dirty="0">
                <a:solidFill>
                  <a:srgbClr val="000000"/>
                </a:solidFill>
                <a:effectLst/>
                <a:latin typeface="Poppins" panose="00000500000000000000" pitchFamily="2" charset="0"/>
                <a:cs typeface="Poppins" panose="00000500000000000000" pitchFamily="2" charset="0"/>
              </a:rPr>
              <a:t>) === TRUE) {</a:t>
            </a:r>
            <a:br>
              <a:rPr lang="en-PH" sz="1300" dirty="0">
                <a:latin typeface="Poppins" panose="00000500000000000000" pitchFamily="2" charset="0"/>
                <a:cs typeface="Poppins" panose="00000500000000000000" pitchFamily="2" charset="0"/>
              </a:rPr>
            </a:br>
            <a:r>
              <a:rPr lang="en-PH" sz="1300" b="0" i="0" dirty="0">
                <a:solidFill>
                  <a:srgbClr val="000000"/>
                </a:solidFill>
                <a:effectLst/>
                <a:latin typeface="Poppins" panose="00000500000000000000" pitchFamily="2" charset="0"/>
                <a:cs typeface="Poppins" panose="00000500000000000000" pitchFamily="2" charset="0"/>
              </a:rPr>
              <a:t>  </a:t>
            </a:r>
            <a:r>
              <a:rPr lang="en-PH" sz="1300" b="0" i="0" dirty="0">
                <a:solidFill>
                  <a:srgbClr val="0000CD"/>
                </a:solidFill>
                <a:effectLst/>
                <a:latin typeface="Poppins" panose="00000500000000000000" pitchFamily="2" charset="0"/>
                <a:cs typeface="Poppins" panose="00000500000000000000" pitchFamily="2" charset="0"/>
              </a:rPr>
              <a:t>echo</a:t>
            </a:r>
            <a:r>
              <a:rPr lang="en-PH" sz="1300" b="0" i="0" dirty="0">
                <a:solidFill>
                  <a:srgbClr val="000000"/>
                </a:solidFill>
                <a:effectLst/>
                <a:latin typeface="Poppins" panose="00000500000000000000" pitchFamily="2" charset="0"/>
                <a:cs typeface="Poppins" panose="00000500000000000000" pitchFamily="2" charset="0"/>
              </a:rPr>
              <a:t> </a:t>
            </a:r>
            <a:r>
              <a:rPr lang="en-PH" sz="1300" b="0" i="0" dirty="0">
                <a:solidFill>
                  <a:srgbClr val="A52A2A"/>
                </a:solidFill>
                <a:effectLst/>
                <a:latin typeface="Poppins" panose="00000500000000000000" pitchFamily="2" charset="0"/>
                <a:cs typeface="Poppins" panose="00000500000000000000" pitchFamily="2" charset="0"/>
              </a:rPr>
              <a:t>"Record deleted successfully"</a:t>
            </a:r>
            <a:r>
              <a:rPr lang="en-PH" sz="1300" b="0" i="0" dirty="0">
                <a:solidFill>
                  <a:srgbClr val="000000"/>
                </a:solidFill>
                <a:effectLst/>
                <a:latin typeface="Poppins" panose="00000500000000000000" pitchFamily="2" charset="0"/>
                <a:cs typeface="Poppins" panose="00000500000000000000" pitchFamily="2" charset="0"/>
              </a:rPr>
              <a:t>;</a:t>
            </a:r>
            <a:br>
              <a:rPr lang="en-PH" sz="1300" dirty="0">
                <a:latin typeface="Poppins" panose="00000500000000000000" pitchFamily="2" charset="0"/>
                <a:cs typeface="Poppins" panose="00000500000000000000" pitchFamily="2" charset="0"/>
              </a:rPr>
            </a:br>
            <a:r>
              <a:rPr lang="en-PH" sz="1300" b="0" i="0" dirty="0">
                <a:solidFill>
                  <a:srgbClr val="000000"/>
                </a:solidFill>
                <a:effectLst/>
                <a:latin typeface="Poppins" panose="00000500000000000000" pitchFamily="2" charset="0"/>
                <a:cs typeface="Poppins" panose="00000500000000000000" pitchFamily="2" charset="0"/>
              </a:rPr>
              <a:t>} </a:t>
            </a:r>
            <a:r>
              <a:rPr lang="en-PH" sz="1300" b="0" i="0" dirty="0">
                <a:solidFill>
                  <a:srgbClr val="0000CD"/>
                </a:solidFill>
                <a:effectLst/>
                <a:latin typeface="Poppins" panose="00000500000000000000" pitchFamily="2" charset="0"/>
                <a:cs typeface="Poppins" panose="00000500000000000000" pitchFamily="2" charset="0"/>
              </a:rPr>
              <a:t>else</a:t>
            </a:r>
            <a:r>
              <a:rPr lang="en-PH" sz="1300" b="0" i="0" dirty="0">
                <a:solidFill>
                  <a:srgbClr val="000000"/>
                </a:solidFill>
                <a:effectLst/>
                <a:latin typeface="Poppins" panose="00000500000000000000" pitchFamily="2" charset="0"/>
                <a:cs typeface="Poppins" panose="00000500000000000000" pitchFamily="2" charset="0"/>
              </a:rPr>
              <a:t> {</a:t>
            </a:r>
            <a:br>
              <a:rPr lang="en-PH" sz="1300" dirty="0">
                <a:latin typeface="Poppins" panose="00000500000000000000" pitchFamily="2" charset="0"/>
                <a:cs typeface="Poppins" panose="00000500000000000000" pitchFamily="2" charset="0"/>
              </a:rPr>
            </a:br>
            <a:r>
              <a:rPr lang="en-PH" sz="1300" b="0" i="0" dirty="0">
                <a:solidFill>
                  <a:srgbClr val="000000"/>
                </a:solidFill>
                <a:effectLst/>
                <a:latin typeface="Poppins" panose="00000500000000000000" pitchFamily="2" charset="0"/>
                <a:cs typeface="Poppins" panose="00000500000000000000" pitchFamily="2" charset="0"/>
              </a:rPr>
              <a:t>  </a:t>
            </a:r>
            <a:r>
              <a:rPr lang="en-PH" sz="1300" b="0" i="0" dirty="0">
                <a:solidFill>
                  <a:srgbClr val="0000CD"/>
                </a:solidFill>
                <a:effectLst/>
                <a:latin typeface="Poppins" panose="00000500000000000000" pitchFamily="2" charset="0"/>
                <a:cs typeface="Poppins" panose="00000500000000000000" pitchFamily="2" charset="0"/>
              </a:rPr>
              <a:t>echo</a:t>
            </a:r>
            <a:r>
              <a:rPr lang="en-PH" sz="1300" b="0" i="0" dirty="0">
                <a:solidFill>
                  <a:srgbClr val="000000"/>
                </a:solidFill>
                <a:effectLst/>
                <a:latin typeface="Poppins" panose="00000500000000000000" pitchFamily="2" charset="0"/>
                <a:cs typeface="Poppins" panose="00000500000000000000" pitchFamily="2" charset="0"/>
              </a:rPr>
              <a:t> </a:t>
            </a:r>
            <a:r>
              <a:rPr lang="en-PH" sz="1300" b="0" i="0" dirty="0">
                <a:solidFill>
                  <a:srgbClr val="A52A2A"/>
                </a:solidFill>
                <a:effectLst/>
                <a:latin typeface="Poppins" panose="00000500000000000000" pitchFamily="2" charset="0"/>
                <a:cs typeface="Poppins" panose="00000500000000000000" pitchFamily="2" charset="0"/>
              </a:rPr>
              <a:t>"Error deleting record: "</a:t>
            </a:r>
            <a:r>
              <a:rPr lang="en-PH" sz="1300" b="0" i="0" dirty="0">
                <a:solidFill>
                  <a:srgbClr val="000000"/>
                </a:solidFill>
                <a:effectLst/>
                <a:latin typeface="Poppins" panose="00000500000000000000" pitchFamily="2" charset="0"/>
                <a:cs typeface="Poppins" panose="00000500000000000000" pitchFamily="2" charset="0"/>
              </a:rPr>
              <a:t> . $conn-&gt;error;</a:t>
            </a:r>
            <a:br>
              <a:rPr lang="en-PH" sz="1300" dirty="0">
                <a:latin typeface="Poppins" panose="00000500000000000000" pitchFamily="2" charset="0"/>
                <a:cs typeface="Poppins" panose="00000500000000000000" pitchFamily="2" charset="0"/>
              </a:rPr>
            </a:br>
            <a:r>
              <a:rPr lang="en-PH" sz="1300" b="0" i="0" dirty="0">
                <a:solidFill>
                  <a:srgbClr val="000000"/>
                </a:solidFill>
                <a:effectLst/>
                <a:latin typeface="Poppins" panose="00000500000000000000" pitchFamily="2" charset="0"/>
                <a:cs typeface="Poppins" panose="00000500000000000000" pitchFamily="2" charset="0"/>
              </a:rPr>
              <a:t>}</a:t>
            </a:r>
            <a:endParaRPr lang="en-US" sz="13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35</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260844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solidFill>
                <a:effectLst/>
                <a:latin typeface="Poppins" panose="00000500000000000000" pitchFamily="2" charset="0"/>
                <a:cs typeface="Poppins" panose="00000500000000000000" pitchFamily="2" charset="0"/>
              </a:rPr>
              <a:t>PHP MySQL Delete Data(Procedural)</a:t>
            </a:r>
          </a:p>
        </p:txBody>
      </p:sp>
      <p:sp>
        <p:nvSpPr>
          <p:cNvPr id="3" name="Text Placeholder 2"/>
          <p:cNvSpPr>
            <a:spLocks noGrp="1"/>
          </p:cNvSpPr>
          <p:nvPr>
            <p:ph type="body" idx="1"/>
          </p:nvPr>
        </p:nvSpPr>
        <p:spPr>
          <a:xfrm>
            <a:off x="144244" y="1452949"/>
            <a:ext cx="8961156" cy="3388018"/>
          </a:xfrm>
        </p:spPr>
        <p:txBody>
          <a:bodyPr/>
          <a:lstStyle/>
          <a:p>
            <a:pPr algn="l"/>
            <a:r>
              <a:rPr lang="en-PH" sz="1600" b="0" i="0" dirty="0">
                <a:solidFill>
                  <a:srgbClr val="008000"/>
                </a:solidFill>
                <a:effectLst/>
                <a:latin typeface="Poppins" panose="00000500000000000000" pitchFamily="2" charset="0"/>
                <a:cs typeface="Poppins" panose="00000500000000000000" pitchFamily="2" charset="0"/>
              </a:rPr>
              <a:t>// </a:t>
            </a:r>
            <a:r>
              <a:rPr lang="en-PH" sz="1600" b="0" i="0" dirty="0" err="1">
                <a:solidFill>
                  <a:srgbClr val="008000"/>
                </a:solidFill>
                <a:effectLst/>
                <a:latin typeface="Poppins" panose="00000500000000000000" pitchFamily="2" charset="0"/>
                <a:cs typeface="Poppins" panose="00000500000000000000" pitchFamily="2" charset="0"/>
              </a:rPr>
              <a:t>sql</a:t>
            </a:r>
            <a:r>
              <a:rPr lang="en-PH" sz="1600" b="0" i="0" dirty="0">
                <a:solidFill>
                  <a:srgbClr val="008000"/>
                </a:solidFill>
                <a:effectLst/>
                <a:latin typeface="Poppins" panose="00000500000000000000" pitchFamily="2" charset="0"/>
                <a:cs typeface="Poppins" panose="00000500000000000000" pitchFamily="2" charset="0"/>
              </a:rPr>
              <a:t> to delete a record</a:t>
            </a:r>
            <a:br>
              <a:rPr lang="en-PH" sz="1600" b="0" i="0" dirty="0">
                <a:solidFill>
                  <a:srgbClr val="008000"/>
                </a:solidFill>
                <a:effectLst/>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a:solidFill>
                  <a:srgbClr val="A52A2A"/>
                </a:solidFill>
                <a:effectLst/>
                <a:latin typeface="Poppins" panose="00000500000000000000" pitchFamily="2" charset="0"/>
                <a:cs typeface="Poppins" panose="00000500000000000000" pitchFamily="2" charset="0"/>
              </a:rPr>
              <a:t>"DELETE FROM </a:t>
            </a:r>
            <a:r>
              <a:rPr lang="en-PH" sz="1600" b="0" i="0" dirty="0" err="1">
                <a:solidFill>
                  <a:srgbClr val="A52A2A"/>
                </a:solidFill>
                <a:effectLst/>
                <a:latin typeface="Poppins" panose="00000500000000000000" pitchFamily="2" charset="0"/>
                <a:cs typeface="Poppins" panose="00000500000000000000" pitchFamily="2" charset="0"/>
              </a:rPr>
              <a:t>MyGuests</a:t>
            </a:r>
            <a:r>
              <a:rPr lang="en-PH" sz="1600" b="0" i="0" dirty="0">
                <a:solidFill>
                  <a:srgbClr val="A52A2A"/>
                </a:solidFill>
                <a:effectLst/>
                <a:latin typeface="Poppins" panose="00000500000000000000" pitchFamily="2" charset="0"/>
                <a:cs typeface="Poppins" panose="00000500000000000000" pitchFamily="2" charset="0"/>
              </a:rPr>
              <a:t> WHERE id=3"</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br>
              <a:rPr lang="en-PH" sz="1600" dirty="0">
                <a:latin typeface="Poppins" panose="00000500000000000000" pitchFamily="2" charset="0"/>
                <a:cs typeface="Poppins" panose="00000500000000000000" pitchFamily="2" charset="0"/>
              </a:rPr>
            </a:br>
            <a:r>
              <a:rPr lang="en-PH" sz="1600" b="0" i="0" dirty="0">
                <a:solidFill>
                  <a:srgbClr val="0000CD"/>
                </a:solidFill>
                <a:effectLst/>
                <a:latin typeface="Poppins" panose="00000500000000000000" pitchFamily="2" charset="0"/>
                <a:cs typeface="Poppins" panose="00000500000000000000" pitchFamily="2" charset="0"/>
              </a:rPr>
              <a:t>if</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err="1">
                <a:solidFill>
                  <a:srgbClr val="000000"/>
                </a:solidFill>
                <a:effectLst/>
                <a:latin typeface="Poppins" panose="00000500000000000000" pitchFamily="2" charset="0"/>
                <a:cs typeface="Poppins" panose="00000500000000000000" pitchFamily="2" charset="0"/>
              </a:rPr>
              <a:t>mysqli_query</a:t>
            </a:r>
            <a:r>
              <a:rPr lang="en-PH" sz="1600" b="0" i="0" dirty="0">
                <a:solidFill>
                  <a:srgbClr val="000000"/>
                </a:solidFill>
                <a:effectLst/>
                <a:latin typeface="Poppins" panose="00000500000000000000" pitchFamily="2" charset="0"/>
                <a:cs typeface="Poppins" panose="00000500000000000000" pitchFamily="2" charset="0"/>
              </a:rPr>
              <a:t>($conn, $</a:t>
            </a:r>
            <a:r>
              <a:rPr lang="en-PH" sz="1600" b="0" i="0" dirty="0" err="1">
                <a:solidFill>
                  <a:srgbClr val="000000"/>
                </a:solidFill>
                <a:effectLst/>
                <a:latin typeface="Poppins" panose="00000500000000000000" pitchFamily="2" charset="0"/>
                <a:cs typeface="Poppins" panose="00000500000000000000" pitchFamily="2" charset="0"/>
              </a:rPr>
              <a:t>sql</a:t>
            </a:r>
            <a:r>
              <a:rPr lang="en-PH" sz="1600" b="0" i="0" dirty="0">
                <a:solidFill>
                  <a:srgbClr val="000000"/>
                </a:solidFill>
                <a:effectLst/>
                <a:latin typeface="Poppins" panose="00000500000000000000" pitchFamily="2" charset="0"/>
                <a:cs typeface="Poppins" panose="00000500000000000000" pitchFamily="2" charset="0"/>
              </a:rPr>
              <a:t>)) {</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echo</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"Record deleted successfully"</a:t>
            </a:r>
            <a:r>
              <a:rPr lang="en-PH" sz="1600" b="0" i="0" dirty="0">
                <a:solidFill>
                  <a:srgbClr val="000000"/>
                </a:solidFill>
                <a:effectLst/>
                <a:latin typeface="Poppins" panose="00000500000000000000" pitchFamily="2" charset="0"/>
                <a:cs typeface="Poppins" panose="00000500000000000000" pitchFamily="2" charset="0"/>
              </a:rPr>
              <a:t>;</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else</a:t>
            </a:r>
            <a:r>
              <a:rPr lang="en-PH" sz="1600" b="0" i="0" dirty="0">
                <a:solidFill>
                  <a:srgbClr val="000000"/>
                </a:solidFill>
                <a:effectLst/>
                <a:latin typeface="Poppins" panose="00000500000000000000" pitchFamily="2" charset="0"/>
                <a:cs typeface="Poppins" panose="00000500000000000000" pitchFamily="2" charset="0"/>
              </a:rPr>
              <a:t> {</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0000CD"/>
                </a:solidFill>
                <a:effectLst/>
                <a:latin typeface="Poppins" panose="00000500000000000000" pitchFamily="2" charset="0"/>
                <a:cs typeface="Poppins" panose="00000500000000000000" pitchFamily="2" charset="0"/>
              </a:rPr>
              <a:t>echo</a:t>
            </a:r>
            <a:r>
              <a:rPr lang="en-PH" sz="1600" b="0" i="0" dirty="0">
                <a:solidFill>
                  <a:srgbClr val="000000"/>
                </a:solidFill>
                <a:effectLst/>
                <a:latin typeface="Poppins" panose="00000500000000000000" pitchFamily="2" charset="0"/>
                <a:cs typeface="Poppins" panose="00000500000000000000" pitchFamily="2" charset="0"/>
              </a:rPr>
              <a:t> </a:t>
            </a:r>
            <a:r>
              <a:rPr lang="en-PH" sz="1600" b="0" i="0" dirty="0">
                <a:solidFill>
                  <a:srgbClr val="A52A2A"/>
                </a:solidFill>
                <a:effectLst/>
                <a:latin typeface="Poppins" panose="00000500000000000000" pitchFamily="2" charset="0"/>
                <a:cs typeface="Poppins" panose="00000500000000000000" pitchFamily="2" charset="0"/>
              </a:rPr>
              <a:t>"Error deleting record: "</a:t>
            </a:r>
            <a:r>
              <a:rPr lang="en-PH" sz="1600" b="0" i="0" dirty="0">
                <a:solidFill>
                  <a:srgbClr val="000000"/>
                </a:solidFill>
                <a:effectLst/>
                <a:latin typeface="Poppins" panose="00000500000000000000" pitchFamily="2" charset="0"/>
                <a:cs typeface="Poppins" panose="00000500000000000000" pitchFamily="2" charset="0"/>
              </a:rPr>
              <a:t> . </a:t>
            </a:r>
            <a:r>
              <a:rPr lang="en-PH" sz="1600" b="0" i="0" dirty="0" err="1">
                <a:solidFill>
                  <a:srgbClr val="000000"/>
                </a:solidFill>
                <a:effectLst/>
                <a:latin typeface="Poppins" panose="00000500000000000000" pitchFamily="2" charset="0"/>
                <a:cs typeface="Poppins" panose="00000500000000000000" pitchFamily="2" charset="0"/>
              </a:rPr>
              <a:t>mysqli_error</a:t>
            </a:r>
            <a:r>
              <a:rPr lang="en-PH" sz="1600" b="0" i="0" dirty="0">
                <a:solidFill>
                  <a:srgbClr val="000000"/>
                </a:solidFill>
                <a:effectLst/>
                <a:latin typeface="Poppins" panose="00000500000000000000" pitchFamily="2" charset="0"/>
                <a:cs typeface="Poppins" panose="00000500000000000000" pitchFamily="2" charset="0"/>
              </a:rPr>
              <a:t>($conn);</a:t>
            </a:r>
            <a:br>
              <a:rPr lang="en-PH" sz="1600" dirty="0">
                <a:latin typeface="Poppins" panose="00000500000000000000" pitchFamily="2" charset="0"/>
                <a:cs typeface="Poppins" panose="00000500000000000000" pitchFamily="2" charset="0"/>
              </a:rPr>
            </a:br>
            <a:r>
              <a:rPr lang="en-PH" sz="1600" b="0" i="0" dirty="0">
                <a:solidFill>
                  <a:srgbClr val="000000"/>
                </a:solidFill>
                <a:effectLst/>
                <a:latin typeface="Poppins" panose="00000500000000000000" pitchFamily="2" charset="0"/>
                <a:cs typeface="Poppins" panose="00000500000000000000" pitchFamily="2" charset="0"/>
              </a:rPr>
              <a:t>}</a:t>
            </a:r>
            <a:endParaRPr lang="en-US" sz="16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36</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6381678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solidFill>
                <a:effectLst/>
                <a:latin typeface="Poppins" panose="00000500000000000000" pitchFamily="2" charset="0"/>
                <a:cs typeface="Poppins" panose="00000500000000000000" pitchFamily="2" charset="0"/>
              </a:rPr>
              <a:t>PHP MySQL Delete Data(PDO)</a:t>
            </a:r>
          </a:p>
        </p:txBody>
      </p:sp>
      <p:sp>
        <p:nvSpPr>
          <p:cNvPr id="3" name="Text Placeholder 2"/>
          <p:cNvSpPr>
            <a:spLocks noGrp="1"/>
          </p:cNvSpPr>
          <p:nvPr>
            <p:ph type="body" idx="1"/>
          </p:nvPr>
        </p:nvSpPr>
        <p:spPr>
          <a:xfrm>
            <a:off x="144244" y="1452949"/>
            <a:ext cx="8961156" cy="3388018"/>
          </a:xfrm>
        </p:spPr>
        <p:txBody>
          <a:bodyPr/>
          <a:lstStyle/>
          <a:p>
            <a:pPr algn="l"/>
            <a:r>
              <a:rPr lang="en-PH" sz="1400" b="0" i="0" dirty="0">
                <a:solidFill>
                  <a:srgbClr val="0000CD"/>
                </a:solidFill>
                <a:effectLst/>
                <a:latin typeface="Poppins" panose="00000500000000000000" pitchFamily="2" charset="0"/>
                <a:cs typeface="Poppins" panose="00000500000000000000" pitchFamily="2" charset="0"/>
              </a:rPr>
              <a:t>try</a:t>
            </a:r>
            <a:r>
              <a:rPr lang="en-PH" sz="1400" b="0" i="0" dirty="0">
                <a:solidFill>
                  <a:srgbClr val="000000"/>
                </a:solidFill>
                <a:effectLst/>
                <a:latin typeface="Poppins" panose="00000500000000000000" pitchFamily="2" charset="0"/>
                <a:cs typeface="Poppins" panose="00000500000000000000" pitchFamily="2" charset="0"/>
              </a:rPr>
              <a:t> {</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$conn = </a:t>
            </a:r>
            <a:r>
              <a:rPr lang="en-PH" sz="1400" b="0" i="0" dirty="0">
                <a:solidFill>
                  <a:srgbClr val="0000CD"/>
                </a:solidFill>
                <a:effectLst/>
                <a:latin typeface="Poppins" panose="00000500000000000000" pitchFamily="2" charset="0"/>
                <a:cs typeface="Poppins" panose="00000500000000000000" pitchFamily="2" charset="0"/>
              </a:rPr>
              <a:t>new</a:t>
            </a:r>
            <a:r>
              <a:rPr lang="en-PH" sz="1400" b="0" i="0" dirty="0">
                <a:solidFill>
                  <a:srgbClr val="000000"/>
                </a:solidFill>
                <a:effectLst/>
                <a:latin typeface="Poppins" panose="00000500000000000000" pitchFamily="2" charset="0"/>
                <a:cs typeface="Poppins" panose="00000500000000000000" pitchFamily="2" charset="0"/>
              </a:rPr>
              <a:t> PDO(</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mysql:host</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servername;dbname</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dbname</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a:solidFill>
                  <a:srgbClr val="000000"/>
                </a:solidFill>
                <a:effectLst/>
                <a:latin typeface="Poppins" panose="00000500000000000000" pitchFamily="2" charset="0"/>
                <a:cs typeface="Poppins" panose="00000500000000000000" pitchFamily="2" charset="0"/>
              </a:rPr>
              <a:t>, $username, $password);</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8000"/>
                </a:solidFill>
                <a:effectLst/>
                <a:latin typeface="Poppins" panose="00000500000000000000" pitchFamily="2" charset="0"/>
                <a:cs typeface="Poppins" panose="00000500000000000000" pitchFamily="2" charset="0"/>
              </a:rPr>
              <a:t>// set the PDO error mode to exception</a:t>
            </a:r>
            <a:br>
              <a:rPr lang="en-PH" sz="1400" b="0" i="0" dirty="0">
                <a:solidFill>
                  <a:srgbClr val="008000"/>
                </a:solidFill>
                <a:effectLst/>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$conn-&gt;</a:t>
            </a:r>
            <a:r>
              <a:rPr lang="en-PH" sz="1400" b="0" i="0" dirty="0" err="1">
                <a:solidFill>
                  <a:srgbClr val="000000"/>
                </a:solidFill>
                <a:effectLst/>
                <a:latin typeface="Poppins" panose="00000500000000000000" pitchFamily="2" charset="0"/>
                <a:cs typeface="Poppins" panose="00000500000000000000" pitchFamily="2" charset="0"/>
              </a:rPr>
              <a:t>setAttribute</a:t>
            </a:r>
            <a:r>
              <a:rPr lang="en-PH" sz="1400" b="0" i="0" dirty="0">
                <a:solidFill>
                  <a:srgbClr val="000000"/>
                </a:solidFill>
                <a:effectLst/>
                <a:latin typeface="Poppins" panose="00000500000000000000" pitchFamily="2" charset="0"/>
                <a:cs typeface="Poppins" panose="00000500000000000000" pitchFamily="2" charset="0"/>
              </a:rPr>
              <a:t>(PDO::ATTR_ERRMODE, PDO::ERRMODE_EXCEPTION);</a:t>
            </a:r>
            <a:br>
              <a:rPr lang="en-PH" sz="1400" dirty="0">
                <a:latin typeface="Poppins" panose="00000500000000000000" pitchFamily="2" charset="0"/>
                <a:cs typeface="Poppins" panose="00000500000000000000" pitchFamily="2" charset="0"/>
              </a:rPr>
            </a:b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8000"/>
                </a:solidFill>
                <a:effectLst/>
                <a:latin typeface="Poppins" panose="00000500000000000000" pitchFamily="2" charset="0"/>
                <a:cs typeface="Poppins" panose="00000500000000000000" pitchFamily="2" charset="0"/>
              </a:rPr>
              <a:t>// </a:t>
            </a:r>
            <a:r>
              <a:rPr lang="en-PH" sz="1400" b="0" i="0" dirty="0" err="1">
                <a:solidFill>
                  <a:srgbClr val="008000"/>
                </a:solidFill>
                <a:effectLst/>
                <a:latin typeface="Poppins" panose="00000500000000000000" pitchFamily="2" charset="0"/>
                <a:cs typeface="Poppins" panose="00000500000000000000" pitchFamily="2" charset="0"/>
              </a:rPr>
              <a:t>sql</a:t>
            </a:r>
            <a:r>
              <a:rPr lang="en-PH" sz="1400" b="0" i="0" dirty="0">
                <a:solidFill>
                  <a:srgbClr val="008000"/>
                </a:solidFill>
                <a:effectLst/>
                <a:latin typeface="Poppins" panose="00000500000000000000" pitchFamily="2" charset="0"/>
                <a:cs typeface="Poppins" panose="00000500000000000000" pitchFamily="2" charset="0"/>
              </a:rPr>
              <a:t> to delete a record</a:t>
            </a:r>
            <a:br>
              <a:rPr lang="en-PH" sz="1400" b="0" i="0" dirty="0">
                <a:solidFill>
                  <a:srgbClr val="008000"/>
                </a:solidFill>
                <a:effectLst/>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FF0000"/>
                </a:solidFill>
                <a:effectLst/>
                <a:latin typeface="Poppins" panose="00000500000000000000" pitchFamily="2" charset="0"/>
                <a:cs typeface="Poppins" panose="00000500000000000000" pitchFamily="2" charset="0"/>
              </a:rPr>
              <a:t> </a:t>
            </a: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sql</a:t>
            </a:r>
            <a:r>
              <a:rPr lang="en-PH" sz="1400" b="0" i="0" dirty="0">
                <a:solidFill>
                  <a:srgbClr val="000000"/>
                </a:solidFill>
                <a:effectLst/>
                <a:latin typeface="Poppins" panose="00000500000000000000" pitchFamily="2" charset="0"/>
                <a:cs typeface="Poppins" panose="00000500000000000000" pitchFamily="2" charset="0"/>
              </a:rPr>
              <a:t> = </a:t>
            </a:r>
            <a:r>
              <a:rPr lang="en-PH" sz="1400" b="0" i="0" dirty="0">
                <a:solidFill>
                  <a:srgbClr val="A52A2A"/>
                </a:solidFill>
                <a:effectLst/>
                <a:latin typeface="Poppins" panose="00000500000000000000" pitchFamily="2" charset="0"/>
                <a:cs typeface="Poppins" panose="00000500000000000000" pitchFamily="2" charset="0"/>
              </a:rPr>
              <a:t>"DELETE FROM </a:t>
            </a:r>
            <a:r>
              <a:rPr lang="en-PH" sz="1400" b="0" i="0" dirty="0" err="1">
                <a:solidFill>
                  <a:srgbClr val="A52A2A"/>
                </a:solidFill>
                <a:effectLst/>
                <a:latin typeface="Poppins" panose="00000500000000000000" pitchFamily="2" charset="0"/>
                <a:cs typeface="Poppins" panose="00000500000000000000" pitchFamily="2" charset="0"/>
              </a:rPr>
              <a:t>MyGuests</a:t>
            </a:r>
            <a:r>
              <a:rPr lang="en-PH" sz="1400" b="0" i="0" dirty="0">
                <a:solidFill>
                  <a:srgbClr val="A52A2A"/>
                </a:solidFill>
                <a:effectLst/>
                <a:latin typeface="Poppins" panose="00000500000000000000" pitchFamily="2" charset="0"/>
                <a:cs typeface="Poppins" panose="00000500000000000000" pitchFamily="2" charset="0"/>
              </a:rPr>
              <a:t> WHERE id=3"</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8000"/>
                </a:solidFill>
                <a:effectLst/>
                <a:latin typeface="Poppins" panose="00000500000000000000" pitchFamily="2" charset="0"/>
                <a:cs typeface="Poppins" panose="00000500000000000000" pitchFamily="2" charset="0"/>
              </a:rPr>
              <a:t>// use exec() because no results are returned</a:t>
            </a:r>
            <a:br>
              <a:rPr lang="en-PH" sz="1400" b="0" i="0" dirty="0">
                <a:solidFill>
                  <a:srgbClr val="008000"/>
                </a:solidFill>
                <a:effectLst/>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$conn-&gt;exec($</a:t>
            </a:r>
            <a:r>
              <a:rPr lang="en-PH" sz="1400" b="0" i="0" dirty="0" err="1">
                <a:solidFill>
                  <a:srgbClr val="000000"/>
                </a:solidFill>
                <a:effectLst/>
                <a:latin typeface="Poppins" panose="00000500000000000000" pitchFamily="2" charset="0"/>
                <a:cs typeface="Poppins" panose="00000500000000000000" pitchFamily="2" charset="0"/>
              </a:rPr>
              <a:t>sql</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echo</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A52A2A"/>
                </a:solidFill>
                <a:effectLst/>
                <a:latin typeface="Poppins" panose="00000500000000000000" pitchFamily="2" charset="0"/>
                <a:cs typeface="Poppins" panose="00000500000000000000" pitchFamily="2" charset="0"/>
              </a:rPr>
              <a:t>"Record deleted successfully"</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catch</a:t>
            </a: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PDOException</a:t>
            </a:r>
            <a:r>
              <a:rPr lang="en-PH" sz="1400" b="0" i="0" dirty="0">
                <a:solidFill>
                  <a:srgbClr val="000000"/>
                </a:solidFill>
                <a:effectLst/>
                <a:latin typeface="Poppins" panose="00000500000000000000" pitchFamily="2" charset="0"/>
                <a:cs typeface="Poppins" panose="00000500000000000000" pitchFamily="2" charset="0"/>
              </a:rPr>
              <a:t> $e) {</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echo</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err="1">
                <a:solidFill>
                  <a:srgbClr val="000000"/>
                </a:solidFill>
                <a:effectLst/>
                <a:latin typeface="Poppins" panose="00000500000000000000" pitchFamily="2" charset="0"/>
                <a:cs typeface="Poppins" panose="00000500000000000000" pitchFamily="2" charset="0"/>
              </a:rPr>
              <a:t>sql</a:t>
            </a:r>
            <a:r>
              <a:rPr lang="en-PH" sz="1400" b="0" i="0" dirty="0">
                <a:solidFill>
                  <a:srgbClr val="000000"/>
                </a:solidFill>
                <a:effectLst/>
                <a:latin typeface="Poppins" panose="00000500000000000000" pitchFamily="2" charset="0"/>
                <a:cs typeface="Poppins" panose="00000500000000000000" pitchFamily="2" charset="0"/>
              </a:rPr>
              <a:t> . </a:t>
            </a:r>
            <a:r>
              <a:rPr lang="en-PH" sz="1400" b="0" i="0" dirty="0">
                <a:solidFill>
                  <a:srgbClr val="A52A2A"/>
                </a:solidFill>
                <a:effectLst/>
                <a:latin typeface="Poppins" panose="00000500000000000000" pitchFamily="2" charset="0"/>
                <a:cs typeface="Poppins" panose="00000500000000000000" pitchFamily="2" charset="0"/>
              </a:rPr>
              <a:t>"&lt;</a:t>
            </a:r>
            <a:r>
              <a:rPr lang="en-PH" sz="1400" b="0" i="0" dirty="0" err="1">
                <a:solidFill>
                  <a:srgbClr val="A52A2A"/>
                </a:solidFill>
                <a:effectLst/>
                <a:latin typeface="Poppins" panose="00000500000000000000" pitchFamily="2" charset="0"/>
                <a:cs typeface="Poppins" panose="00000500000000000000" pitchFamily="2" charset="0"/>
              </a:rPr>
              <a:t>br</a:t>
            </a:r>
            <a:r>
              <a:rPr lang="en-PH" sz="1400" b="0" i="0" dirty="0">
                <a:solidFill>
                  <a:srgbClr val="A52A2A"/>
                </a:solidFill>
                <a:effectLst/>
                <a:latin typeface="Poppins" panose="00000500000000000000" pitchFamily="2" charset="0"/>
                <a:cs typeface="Poppins" panose="00000500000000000000" pitchFamily="2" charset="0"/>
              </a:rPr>
              <a:t>&gt;"</a:t>
            </a:r>
            <a:r>
              <a:rPr lang="en-PH" sz="1400" b="0" i="0" dirty="0">
                <a:solidFill>
                  <a:srgbClr val="000000"/>
                </a:solidFill>
                <a:effectLst/>
                <a:latin typeface="Poppins" panose="00000500000000000000" pitchFamily="2" charset="0"/>
                <a:cs typeface="Poppins" panose="00000500000000000000" pitchFamily="2" charset="0"/>
              </a:rPr>
              <a:t> . $e-&gt;</a:t>
            </a:r>
            <a:r>
              <a:rPr lang="en-PH" sz="1400" b="0" i="0" dirty="0" err="1">
                <a:solidFill>
                  <a:srgbClr val="000000"/>
                </a:solidFill>
                <a:effectLst/>
                <a:latin typeface="Poppins" panose="00000500000000000000" pitchFamily="2" charset="0"/>
                <a:cs typeface="Poppins" panose="00000500000000000000" pitchFamily="2" charset="0"/>
              </a:rPr>
              <a:t>getMessage</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endParaRPr lang="en-US" sz="14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37</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1826511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solidFill>
                <a:effectLst/>
                <a:latin typeface="Poppins" panose="00000500000000000000" pitchFamily="2" charset="0"/>
                <a:cs typeface="Poppins" panose="00000500000000000000" pitchFamily="2" charset="0"/>
              </a:rPr>
              <a:t>PHP MySQL Update Data</a:t>
            </a:r>
          </a:p>
        </p:txBody>
      </p:sp>
      <p:sp>
        <p:nvSpPr>
          <p:cNvPr id="3" name="Text Placeholder 2"/>
          <p:cNvSpPr>
            <a:spLocks noGrp="1"/>
          </p:cNvSpPr>
          <p:nvPr>
            <p:ph type="body" idx="1"/>
          </p:nvPr>
        </p:nvSpPr>
        <p:spPr>
          <a:xfrm>
            <a:off x="144244" y="1452949"/>
            <a:ext cx="8961156" cy="3388018"/>
          </a:xfrm>
        </p:spPr>
        <p:txBody>
          <a:bodyPr/>
          <a:lstStyle/>
          <a:p>
            <a:pPr algn="l"/>
            <a:r>
              <a:rPr lang="en-US" sz="1800" b="0" i="0" dirty="0">
                <a:solidFill>
                  <a:srgbClr val="000000"/>
                </a:solidFill>
                <a:effectLst/>
                <a:latin typeface="Poppins" panose="00000500000000000000" pitchFamily="2" charset="0"/>
                <a:cs typeface="Poppins" panose="00000500000000000000" pitchFamily="2" charset="0"/>
              </a:rPr>
              <a:t>The UPDATE statement is used to update existing records in a table:</a:t>
            </a:r>
          </a:p>
          <a:p>
            <a:pPr algn="l"/>
            <a:r>
              <a:rPr lang="en-US" sz="1800" b="0" i="0" dirty="0">
                <a:solidFill>
                  <a:srgbClr val="000000"/>
                </a:solidFill>
                <a:effectLst/>
                <a:latin typeface="Poppins" panose="00000500000000000000" pitchFamily="2" charset="0"/>
                <a:cs typeface="Poppins" panose="00000500000000000000" pitchFamily="2" charset="0"/>
              </a:rPr>
              <a:t>UPDATE </a:t>
            </a:r>
            <a:r>
              <a:rPr lang="en-US" sz="1800" b="0" i="0" dirty="0" err="1">
                <a:solidFill>
                  <a:srgbClr val="000000"/>
                </a:solidFill>
                <a:effectLst/>
                <a:latin typeface="Poppins" panose="00000500000000000000" pitchFamily="2" charset="0"/>
                <a:cs typeface="Poppins" panose="00000500000000000000" pitchFamily="2" charset="0"/>
              </a:rPr>
              <a:t>table_name</a:t>
            </a:r>
            <a:br>
              <a:rPr lang="en-US" sz="1800" b="0" i="0" dirty="0">
                <a:solidFill>
                  <a:srgbClr val="000000"/>
                </a:solidFill>
                <a:effectLst/>
                <a:latin typeface="Poppins" panose="00000500000000000000" pitchFamily="2" charset="0"/>
                <a:cs typeface="Poppins" panose="00000500000000000000" pitchFamily="2" charset="0"/>
              </a:rPr>
            </a:br>
            <a:r>
              <a:rPr lang="en-US" sz="1800" b="0" i="0" dirty="0">
                <a:solidFill>
                  <a:srgbClr val="000000"/>
                </a:solidFill>
                <a:effectLst/>
                <a:latin typeface="Poppins" panose="00000500000000000000" pitchFamily="2" charset="0"/>
                <a:cs typeface="Poppins" panose="00000500000000000000" pitchFamily="2" charset="0"/>
              </a:rPr>
              <a:t>SET column1=value, column2=value2,...</a:t>
            </a:r>
            <a:br>
              <a:rPr lang="en-US" sz="1800" b="0" i="0" dirty="0">
                <a:solidFill>
                  <a:srgbClr val="000000"/>
                </a:solidFill>
                <a:effectLst/>
                <a:latin typeface="Poppins" panose="00000500000000000000" pitchFamily="2" charset="0"/>
                <a:cs typeface="Poppins" panose="00000500000000000000" pitchFamily="2" charset="0"/>
              </a:rPr>
            </a:br>
            <a:r>
              <a:rPr lang="en-US" sz="1800" b="0" i="0" dirty="0">
                <a:solidFill>
                  <a:srgbClr val="000000"/>
                </a:solidFill>
                <a:effectLst/>
                <a:latin typeface="Poppins" panose="00000500000000000000" pitchFamily="2" charset="0"/>
                <a:cs typeface="Poppins" panose="00000500000000000000" pitchFamily="2" charset="0"/>
              </a:rPr>
              <a:t>WHERE </a:t>
            </a:r>
            <a:r>
              <a:rPr lang="en-US" sz="1800" b="0" i="0" dirty="0" err="1">
                <a:solidFill>
                  <a:srgbClr val="000000"/>
                </a:solidFill>
                <a:effectLst/>
                <a:latin typeface="Poppins" panose="00000500000000000000" pitchFamily="2" charset="0"/>
                <a:cs typeface="Poppins" panose="00000500000000000000" pitchFamily="2" charset="0"/>
              </a:rPr>
              <a:t>some_column</a:t>
            </a:r>
            <a:r>
              <a:rPr lang="en-US" sz="1800" b="0" i="0" dirty="0">
                <a:solidFill>
                  <a:srgbClr val="000000"/>
                </a:solidFill>
                <a:effectLst/>
                <a:latin typeface="Poppins" panose="00000500000000000000" pitchFamily="2" charset="0"/>
                <a:cs typeface="Poppins" panose="00000500000000000000" pitchFamily="2" charset="0"/>
              </a:rPr>
              <a:t>=</a:t>
            </a:r>
            <a:r>
              <a:rPr lang="en-US" sz="1800" b="0" i="0" dirty="0" err="1">
                <a:solidFill>
                  <a:srgbClr val="000000"/>
                </a:solidFill>
                <a:effectLst/>
                <a:latin typeface="Poppins" panose="00000500000000000000" pitchFamily="2" charset="0"/>
                <a:cs typeface="Poppins" panose="00000500000000000000" pitchFamily="2" charset="0"/>
              </a:rPr>
              <a:t>some_value</a:t>
            </a:r>
            <a:r>
              <a:rPr lang="en-US" sz="1800" b="0" i="0" dirty="0">
                <a:solidFill>
                  <a:srgbClr val="000000"/>
                </a:solidFill>
                <a:effectLst/>
                <a:latin typeface="Poppins" panose="00000500000000000000" pitchFamily="2" charset="0"/>
                <a:cs typeface="Poppins" panose="00000500000000000000" pitchFamily="2" charset="0"/>
              </a:rPr>
              <a:t> </a:t>
            </a:r>
          </a:p>
          <a:p>
            <a:pPr algn="l"/>
            <a:r>
              <a:rPr lang="en-US" sz="1800" b="1" i="0" dirty="0">
                <a:solidFill>
                  <a:srgbClr val="000000"/>
                </a:solidFill>
                <a:effectLst/>
                <a:latin typeface="Poppins" panose="00000500000000000000" pitchFamily="2" charset="0"/>
                <a:cs typeface="Poppins" panose="00000500000000000000" pitchFamily="2" charset="0"/>
              </a:rPr>
              <a:t>Notice the WHERE clause in the UPDATE syntax:</a:t>
            </a:r>
            <a:r>
              <a:rPr lang="en-US" sz="1800" b="0" i="0" dirty="0">
                <a:solidFill>
                  <a:srgbClr val="000000"/>
                </a:solidFill>
                <a:effectLst/>
                <a:latin typeface="Poppins" panose="00000500000000000000" pitchFamily="2" charset="0"/>
                <a:cs typeface="Poppins" panose="00000500000000000000" pitchFamily="2" charset="0"/>
              </a:rPr>
              <a:t> The WHERE clause specifies which record or records that should be updated. If you omit the WHERE clause, all records will be updated!</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38</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0636941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392575"/>
            <a:ext cx="6315574" cy="766200"/>
          </a:xfrm>
        </p:spPr>
        <p:txBody>
          <a:bodyPr/>
          <a:lstStyle/>
          <a:p>
            <a:r>
              <a:rPr lang="en-PH" sz="1800" i="0" dirty="0">
                <a:solidFill>
                  <a:schemeClr val="bg1"/>
                </a:solidFill>
                <a:effectLst/>
                <a:latin typeface="Poppins" panose="00000500000000000000" pitchFamily="2" charset="0"/>
                <a:cs typeface="Poppins" panose="00000500000000000000" pitchFamily="2" charset="0"/>
              </a:rPr>
              <a:t>PHP MySQL Update Data(</a:t>
            </a:r>
            <a:r>
              <a:rPr lang="en-PH" sz="1800" b="0" i="0" dirty="0" err="1">
                <a:solidFill>
                  <a:schemeClr val="bg1"/>
                </a:solidFill>
                <a:effectLst/>
                <a:latin typeface="Poppins" panose="00000500000000000000" pitchFamily="2" charset="0"/>
                <a:cs typeface="Poppins" panose="00000500000000000000" pitchFamily="2" charset="0"/>
              </a:rPr>
              <a:t>MySQLi</a:t>
            </a:r>
            <a:r>
              <a:rPr lang="en-PH" sz="1800" b="0" i="0" dirty="0">
                <a:solidFill>
                  <a:schemeClr val="bg1"/>
                </a:solidFill>
                <a:effectLst/>
                <a:latin typeface="Poppins" panose="00000500000000000000" pitchFamily="2" charset="0"/>
                <a:cs typeface="Poppins" panose="00000500000000000000" pitchFamily="2" charset="0"/>
              </a:rPr>
              <a:t> Object-oriented</a:t>
            </a:r>
            <a:r>
              <a:rPr lang="en-PH" sz="1800" i="0" dirty="0">
                <a:solidFill>
                  <a:schemeClr val="bg1"/>
                </a:solidFill>
                <a:effectLst/>
                <a:latin typeface="Poppins" panose="00000500000000000000" pitchFamily="2" charset="0"/>
                <a:cs typeface="Poppins" panose="00000500000000000000" pitchFamily="2" charset="0"/>
              </a:rPr>
              <a:t>)</a:t>
            </a:r>
          </a:p>
        </p:txBody>
      </p:sp>
      <p:sp>
        <p:nvSpPr>
          <p:cNvPr id="3" name="Text Placeholder 2"/>
          <p:cNvSpPr>
            <a:spLocks noGrp="1"/>
          </p:cNvSpPr>
          <p:nvPr>
            <p:ph type="body" idx="1"/>
          </p:nvPr>
        </p:nvSpPr>
        <p:spPr>
          <a:xfrm>
            <a:off x="144244" y="1452949"/>
            <a:ext cx="8961156" cy="3388018"/>
          </a:xfrm>
        </p:spPr>
        <p:txBody>
          <a:bodyPr/>
          <a:lstStyle/>
          <a:p>
            <a:pPr algn="l"/>
            <a:r>
              <a:rPr lang="en-PH" b="0" i="0" dirty="0">
                <a:solidFill>
                  <a:srgbClr val="000000"/>
                </a:solidFill>
                <a:effectLst/>
                <a:latin typeface="Poppins" panose="00000500000000000000" pitchFamily="2" charset="0"/>
                <a:cs typeface="Poppins" panose="00000500000000000000" pitchFamily="2" charset="0"/>
              </a:rPr>
              <a:t>$</a:t>
            </a:r>
            <a:r>
              <a:rPr lang="en-PH" b="0" i="0" dirty="0" err="1">
                <a:solidFill>
                  <a:srgbClr val="000000"/>
                </a:solidFill>
                <a:effectLst/>
                <a:latin typeface="Poppins" panose="00000500000000000000" pitchFamily="2" charset="0"/>
                <a:cs typeface="Poppins" panose="00000500000000000000" pitchFamily="2" charset="0"/>
              </a:rPr>
              <a:t>sql</a:t>
            </a:r>
            <a:r>
              <a:rPr lang="en-PH" b="0" i="0" dirty="0">
                <a:solidFill>
                  <a:srgbClr val="000000"/>
                </a:solidFill>
                <a:effectLst/>
                <a:latin typeface="Poppins" panose="00000500000000000000" pitchFamily="2" charset="0"/>
                <a:cs typeface="Poppins" panose="00000500000000000000" pitchFamily="2" charset="0"/>
              </a:rPr>
              <a:t> = </a:t>
            </a:r>
            <a:r>
              <a:rPr lang="en-PH" b="0" i="0" dirty="0">
                <a:solidFill>
                  <a:srgbClr val="A52A2A"/>
                </a:solidFill>
                <a:effectLst/>
                <a:latin typeface="Poppins" panose="00000500000000000000" pitchFamily="2" charset="0"/>
                <a:cs typeface="Poppins" panose="00000500000000000000" pitchFamily="2" charset="0"/>
              </a:rPr>
              <a:t>"UPDATE </a:t>
            </a:r>
            <a:r>
              <a:rPr lang="en-PH" b="0" i="0" dirty="0" err="1">
                <a:solidFill>
                  <a:srgbClr val="A52A2A"/>
                </a:solidFill>
                <a:effectLst/>
                <a:latin typeface="Poppins" panose="00000500000000000000" pitchFamily="2" charset="0"/>
                <a:cs typeface="Poppins" panose="00000500000000000000" pitchFamily="2" charset="0"/>
              </a:rPr>
              <a:t>MyGuests</a:t>
            </a:r>
            <a:r>
              <a:rPr lang="en-PH" b="0" i="0" dirty="0">
                <a:solidFill>
                  <a:srgbClr val="A52A2A"/>
                </a:solidFill>
                <a:effectLst/>
                <a:latin typeface="Poppins" panose="00000500000000000000" pitchFamily="2" charset="0"/>
                <a:cs typeface="Poppins" panose="00000500000000000000" pitchFamily="2" charset="0"/>
              </a:rPr>
              <a:t> SET </a:t>
            </a:r>
            <a:r>
              <a:rPr lang="en-PH" b="0" i="0" dirty="0" err="1">
                <a:solidFill>
                  <a:srgbClr val="A52A2A"/>
                </a:solidFill>
                <a:effectLst/>
                <a:latin typeface="Poppins" panose="00000500000000000000" pitchFamily="2" charset="0"/>
                <a:cs typeface="Poppins" panose="00000500000000000000" pitchFamily="2" charset="0"/>
              </a:rPr>
              <a:t>lastname</a:t>
            </a:r>
            <a:r>
              <a:rPr lang="en-PH" b="0" i="0" dirty="0">
                <a:solidFill>
                  <a:srgbClr val="A52A2A"/>
                </a:solidFill>
                <a:effectLst/>
                <a:latin typeface="Poppins" panose="00000500000000000000" pitchFamily="2" charset="0"/>
                <a:cs typeface="Poppins" panose="00000500000000000000" pitchFamily="2" charset="0"/>
              </a:rPr>
              <a:t>='Doe' WHERE id=2"</a:t>
            </a:r>
            <a:r>
              <a:rPr lang="en-PH" b="0" i="0" dirty="0">
                <a:solidFill>
                  <a:srgbClr val="000000"/>
                </a:solidFill>
                <a:effectLst/>
                <a:latin typeface="Poppins" panose="00000500000000000000" pitchFamily="2" charset="0"/>
                <a:cs typeface="Poppins" panose="00000500000000000000" pitchFamily="2" charset="0"/>
              </a:rPr>
              <a:t>;</a:t>
            </a:r>
            <a:br>
              <a:rPr lang="en-PH" dirty="0">
                <a:latin typeface="Poppins" panose="00000500000000000000" pitchFamily="2" charset="0"/>
                <a:cs typeface="Poppins" panose="00000500000000000000" pitchFamily="2" charset="0"/>
              </a:rPr>
            </a:br>
            <a:br>
              <a:rPr lang="en-PH" dirty="0">
                <a:latin typeface="Poppins" panose="00000500000000000000" pitchFamily="2" charset="0"/>
                <a:cs typeface="Poppins" panose="00000500000000000000" pitchFamily="2" charset="0"/>
              </a:rPr>
            </a:br>
            <a:r>
              <a:rPr lang="en-PH" b="0" i="0" dirty="0">
                <a:solidFill>
                  <a:srgbClr val="0000CD"/>
                </a:solidFill>
                <a:effectLst/>
                <a:latin typeface="Poppins" panose="00000500000000000000" pitchFamily="2" charset="0"/>
                <a:cs typeface="Poppins" panose="00000500000000000000" pitchFamily="2" charset="0"/>
              </a:rPr>
              <a:t>if</a:t>
            </a:r>
            <a:r>
              <a:rPr lang="en-PH" b="0" i="0" dirty="0">
                <a:solidFill>
                  <a:srgbClr val="000000"/>
                </a:solidFill>
                <a:effectLst/>
                <a:latin typeface="Poppins" panose="00000500000000000000" pitchFamily="2" charset="0"/>
                <a:cs typeface="Poppins" panose="00000500000000000000" pitchFamily="2" charset="0"/>
              </a:rPr>
              <a:t> ($conn-&gt;query($</a:t>
            </a:r>
            <a:r>
              <a:rPr lang="en-PH" b="0" i="0" dirty="0" err="1">
                <a:solidFill>
                  <a:srgbClr val="000000"/>
                </a:solidFill>
                <a:effectLst/>
                <a:latin typeface="Poppins" panose="00000500000000000000" pitchFamily="2" charset="0"/>
                <a:cs typeface="Poppins" panose="00000500000000000000" pitchFamily="2" charset="0"/>
              </a:rPr>
              <a:t>sql</a:t>
            </a:r>
            <a:r>
              <a:rPr lang="en-PH" b="0" i="0" dirty="0">
                <a:solidFill>
                  <a:srgbClr val="000000"/>
                </a:solidFill>
                <a:effectLst/>
                <a:latin typeface="Poppins" panose="00000500000000000000" pitchFamily="2" charset="0"/>
                <a:cs typeface="Poppins" panose="00000500000000000000" pitchFamily="2" charset="0"/>
              </a:rPr>
              <a:t>) === TRUE) {</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echo</a:t>
            </a: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A52A2A"/>
                </a:solidFill>
                <a:effectLst/>
                <a:latin typeface="Poppins" panose="00000500000000000000" pitchFamily="2" charset="0"/>
                <a:cs typeface="Poppins" panose="00000500000000000000" pitchFamily="2" charset="0"/>
              </a:rPr>
              <a:t>"Record updated successfully"</a:t>
            </a:r>
            <a:r>
              <a:rPr lang="en-PH" b="0" i="0" dirty="0">
                <a:solidFill>
                  <a:srgbClr val="000000"/>
                </a:solidFill>
                <a:effectLst/>
                <a:latin typeface="Poppins" panose="00000500000000000000" pitchFamily="2" charset="0"/>
                <a:cs typeface="Poppins" panose="00000500000000000000" pitchFamily="2" charset="0"/>
              </a:rPr>
              <a:t>;</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else</a:t>
            </a:r>
            <a:r>
              <a:rPr lang="en-PH" b="0" i="0" dirty="0">
                <a:solidFill>
                  <a:srgbClr val="000000"/>
                </a:solidFill>
                <a:effectLst/>
                <a:latin typeface="Poppins" panose="00000500000000000000" pitchFamily="2" charset="0"/>
                <a:cs typeface="Poppins" panose="00000500000000000000" pitchFamily="2" charset="0"/>
              </a:rPr>
              <a:t> {</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echo</a:t>
            </a: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A52A2A"/>
                </a:solidFill>
                <a:effectLst/>
                <a:latin typeface="Poppins" panose="00000500000000000000" pitchFamily="2" charset="0"/>
                <a:cs typeface="Poppins" panose="00000500000000000000" pitchFamily="2" charset="0"/>
              </a:rPr>
              <a:t>"Error updating record: "</a:t>
            </a:r>
            <a:r>
              <a:rPr lang="en-PH" b="0" i="0" dirty="0">
                <a:solidFill>
                  <a:srgbClr val="000000"/>
                </a:solidFill>
                <a:effectLst/>
                <a:latin typeface="Poppins" panose="00000500000000000000" pitchFamily="2" charset="0"/>
                <a:cs typeface="Poppins" panose="00000500000000000000" pitchFamily="2" charset="0"/>
              </a:rPr>
              <a:t> . $conn-&gt;error;</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a:t>
            </a:r>
            <a:endParaRPr lang="en-US" sz="24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39</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5449250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solidFill>
                <a:effectLst/>
                <a:latin typeface="Poppins" panose="00000500000000000000" pitchFamily="2" charset="0"/>
                <a:cs typeface="Poppins" panose="00000500000000000000" pitchFamily="2" charset="0"/>
              </a:rPr>
              <a:t>PHP Connect to MySQL</a:t>
            </a:r>
          </a:p>
        </p:txBody>
      </p:sp>
      <p:sp>
        <p:nvSpPr>
          <p:cNvPr id="3" name="Text Placeholder 2"/>
          <p:cNvSpPr>
            <a:spLocks noGrp="1"/>
          </p:cNvSpPr>
          <p:nvPr>
            <p:ph type="body" idx="1"/>
          </p:nvPr>
        </p:nvSpPr>
        <p:spPr>
          <a:xfrm>
            <a:off x="144244" y="1158774"/>
            <a:ext cx="8961156" cy="3017809"/>
          </a:xfrm>
        </p:spPr>
        <p:txBody>
          <a:bodyPr/>
          <a:lstStyle/>
          <a:p>
            <a:pPr algn="l"/>
            <a:r>
              <a:rPr lang="en-US" b="0" i="0" dirty="0">
                <a:solidFill>
                  <a:srgbClr val="3F5378"/>
                </a:solidFill>
                <a:effectLst/>
                <a:latin typeface="Poppins" panose="00000500000000000000" pitchFamily="2" charset="0"/>
                <a:cs typeface="Poppins" panose="00000500000000000000" pitchFamily="2" charset="0"/>
              </a:rPr>
              <a:t>PHP 5 and later can work with a MySQL database using:</a:t>
            </a:r>
          </a:p>
          <a:p>
            <a:pPr algn="l">
              <a:buFont typeface="Arial" panose="020B0604020202020204" pitchFamily="34" charset="0"/>
              <a:buChar char="•"/>
            </a:pPr>
            <a:r>
              <a:rPr lang="en-US" b="1" i="0" dirty="0" err="1">
                <a:solidFill>
                  <a:srgbClr val="3F5378"/>
                </a:solidFill>
                <a:effectLst/>
                <a:latin typeface="Poppins" panose="00000500000000000000" pitchFamily="2" charset="0"/>
                <a:cs typeface="Poppins" panose="00000500000000000000" pitchFamily="2" charset="0"/>
              </a:rPr>
              <a:t>MySQLi</a:t>
            </a:r>
            <a:r>
              <a:rPr lang="en-US" b="1" i="0" dirty="0">
                <a:solidFill>
                  <a:srgbClr val="3F5378"/>
                </a:solidFill>
                <a:effectLst/>
                <a:latin typeface="Poppins" panose="00000500000000000000" pitchFamily="2" charset="0"/>
                <a:cs typeface="Poppins" panose="00000500000000000000" pitchFamily="2" charset="0"/>
              </a:rPr>
              <a:t> extension</a:t>
            </a:r>
            <a:r>
              <a:rPr lang="en-US" b="0" i="0" dirty="0">
                <a:solidFill>
                  <a:srgbClr val="3F5378"/>
                </a:solidFill>
                <a:effectLst/>
                <a:latin typeface="Poppins" panose="00000500000000000000" pitchFamily="2" charset="0"/>
                <a:cs typeface="Poppins" panose="00000500000000000000" pitchFamily="2" charset="0"/>
              </a:rPr>
              <a:t> (the "</a:t>
            </a:r>
            <a:r>
              <a:rPr lang="en-US" b="0" i="0" dirty="0" err="1">
                <a:solidFill>
                  <a:srgbClr val="3F5378"/>
                </a:solidFill>
                <a:effectLst/>
                <a:latin typeface="Poppins" panose="00000500000000000000" pitchFamily="2" charset="0"/>
                <a:cs typeface="Poppins" panose="00000500000000000000" pitchFamily="2" charset="0"/>
              </a:rPr>
              <a:t>i</a:t>
            </a:r>
            <a:r>
              <a:rPr lang="en-US" b="0" i="0" dirty="0">
                <a:solidFill>
                  <a:srgbClr val="3F5378"/>
                </a:solidFill>
                <a:effectLst/>
                <a:latin typeface="Poppins" panose="00000500000000000000" pitchFamily="2" charset="0"/>
                <a:cs typeface="Poppins" panose="00000500000000000000" pitchFamily="2" charset="0"/>
              </a:rPr>
              <a:t>" stands for improved)</a:t>
            </a:r>
          </a:p>
          <a:p>
            <a:pPr algn="l">
              <a:buFont typeface="Arial" panose="020B0604020202020204" pitchFamily="34" charset="0"/>
              <a:buChar char="•"/>
            </a:pPr>
            <a:r>
              <a:rPr lang="en-US" b="1" i="0" dirty="0">
                <a:solidFill>
                  <a:srgbClr val="3F5378"/>
                </a:solidFill>
                <a:effectLst/>
                <a:latin typeface="Poppins" panose="00000500000000000000" pitchFamily="2" charset="0"/>
                <a:cs typeface="Poppins" panose="00000500000000000000" pitchFamily="2" charset="0"/>
              </a:rPr>
              <a:t>PDO (PHP Data Objects)</a:t>
            </a:r>
            <a:endParaRPr lang="en-US" b="0" i="0" dirty="0">
              <a:solidFill>
                <a:srgbClr val="3F5378"/>
              </a:solidFill>
              <a:effectLst/>
              <a:latin typeface="Poppins" panose="00000500000000000000" pitchFamily="2" charset="0"/>
              <a:cs typeface="Poppins" panose="00000500000000000000" pitchFamily="2" charset="0"/>
            </a:endParaRPr>
          </a:p>
          <a:p>
            <a:pPr algn="l"/>
            <a:r>
              <a:rPr lang="en-US" b="0" i="0" dirty="0">
                <a:solidFill>
                  <a:srgbClr val="3F5378"/>
                </a:solidFill>
                <a:effectLst/>
                <a:latin typeface="Poppins" panose="00000500000000000000" pitchFamily="2" charset="0"/>
                <a:cs typeface="Poppins" panose="00000500000000000000" pitchFamily="2" charset="0"/>
              </a:rPr>
              <a:t>Earlier versions of PHP used the MySQL extension. However, this extension was deprecated in 2012.</a:t>
            </a:r>
          </a:p>
          <a:p>
            <a:pPr algn="l"/>
            <a:r>
              <a:rPr lang="en-US" b="0" i="0" dirty="0">
                <a:solidFill>
                  <a:srgbClr val="3F5378"/>
                </a:solidFill>
                <a:effectLst/>
                <a:latin typeface="Poppins" panose="00000500000000000000" pitchFamily="2" charset="0"/>
                <a:cs typeface="Poppins" panose="00000500000000000000" pitchFamily="2" charset="0"/>
              </a:rPr>
              <a:t>Both </a:t>
            </a:r>
            <a:r>
              <a:rPr lang="en-US" b="0" i="0" dirty="0" err="1">
                <a:solidFill>
                  <a:srgbClr val="3F5378"/>
                </a:solidFill>
                <a:effectLst/>
                <a:latin typeface="Poppins" panose="00000500000000000000" pitchFamily="2" charset="0"/>
                <a:cs typeface="Poppins" panose="00000500000000000000" pitchFamily="2" charset="0"/>
              </a:rPr>
              <a:t>MySQLi</a:t>
            </a:r>
            <a:r>
              <a:rPr lang="en-US" b="0" i="0" dirty="0">
                <a:solidFill>
                  <a:srgbClr val="3F5378"/>
                </a:solidFill>
                <a:effectLst/>
                <a:latin typeface="Poppins" panose="00000500000000000000" pitchFamily="2" charset="0"/>
                <a:cs typeface="Poppins" panose="00000500000000000000" pitchFamily="2" charset="0"/>
              </a:rPr>
              <a:t> and PDO have their advantages:</a:t>
            </a:r>
          </a:p>
          <a:p>
            <a:pPr algn="l"/>
            <a:r>
              <a:rPr lang="en-US" b="0" i="0" dirty="0">
                <a:solidFill>
                  <a:srgbClr val="3F5378"/>
                </a:solidFill>
                <a:effectLst/>
                <a:latin typeface="Poppins" panose="00000500000000000000" pitchFamily="2" charset="0"/>
                <a:cs typeface="Poppins" panose="00000500000000000000" pitchFamily="2" charset="0"/>
              </a:rPr>
              <a:t>PDO will work on 12 different database systems, whereas </a:t>
            </a:r>
            <a:r>
              <a:rPr lang="en-US" b="0" i="0" dirty="0" err="1">
                <a:solidFill>
                  <a:srgbClr val="3F5378"/>
                </a:solidFill>
                <a:effectLst/>
                <a:latin typeface="Poppins" panose="00000500000000000000" pitchFamily="2" charset="0"/>
                <a:cs typeface="Poppins" panose="00000500000000000000" pitchFamily="2" charset="0"/>
              </a:rPr>
              <a:t>MySQLi</a:t>
            </a:r>
            <a:r>
              <a:rPr lang="en-US" b="0" i="0" dirty="0">
                <a:solidFill>
                  <a:srgbClr val="3F5378"/>
                </a:solidFill>
                <a:effectLst/>
                <a:latin typeface="Poppins" panose="00000500000000000000" pitchFamily="2" charset="0"/>
                <a:cs typeface="Poppins" panose="00000500000000000000" pitchFamily="2" charset="0"/>
              </a:rPr>
              <a:t> will only work with MySQL databases.</a:t>
            </a:r>
          </a:p>
          <a:p>
            <a:br>
              <a:rPr lang="en-US" dirty="0">
                <a:solidFill>
                  <a:srgbClr val="3F5378"/>
                </a:solidFill>
                <a:latin typeface="Poppins" panose="00000500000000000000" pitchFamily="2" charset="0"/>
                <a:cs typeface="Poppins" panose="00000500000000000000" pitchFamily="2" charset="0"/>
              </a:rPr>
            </a:br>
            <a:endParaRPr lang="en-US" sz="2400" b="0" i="0" dirty="0">
              <a:solidFill>
                <a:srgbClr val="3F5378"/>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7319226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392575"/>
            <a:ext cx="6315574" cy="766200"/>
          </a:xfrm>
        </p:spPr>
        <p:txBody>
          <a:bodyPr/>
          <a:lstStyle/>
          <a:p>
            <a:r>
              <a:rPr lang="en-PH" sz="1800" i="0" dirty="0">
                <a:solidFill>
                  <a:schemeClr val="bg1"/>
                </a:solidFill>
                <a:effectLst/>
                <a:latin typeface="Poppins" panose="00000500000000000000" pitchFamily="2" charset="0"/>
                <a:cs typeface="Poppins" panose="00000500000000000000" pitchFamily="2" charset="0"/>
              </a:rPr>
              <a:t>PHP MySQL Update Data(</a:t>
            </a:r>
            <a:r>
              <a:rPr lang="en-PH" sz="1800" b="0" i="0" dirty="0">
                <a:solidFill>
                  <a:schemeClr val="bg1"/>
                </a:solidFill>
                <a:effectLst/>
                <a:latin typeface="Poppins" panose="00000500000000000000" pitchFamily="2" charset="0"/>
                <a:cs typeface="Poppins" panose="00000500000000000000" pitchFamily="2" charset="0"/>
              </a:rPr>
              <a:t>Procedural</a:t>
            </a:r>
            <a:r>
              <a:rPr lang="en-PH" sz="1800" i="0" dirty="0">
                <a:solidFill>
                  <a:schemeClr val="bg1"/>
                </a:solidFill>
                <a:effectLst/>
                <a:latin typeface="Poppins" panose="00000500000000000000" pitchFamily="2" charset="0"/>
                <a:cs typeface="Poppins" panose="00000500000000000000" pitchFamily="2" charset="0"/>
              </a:rPr>
              <a:t>)</a:t>
            </a:r>
          </a:p>
        </p:txBody>
      </p:sp>
      <p:sp>
        <p:nvSpPr>
          <p:cNvPr id="3" name="Text Placeholder 2"/>
          <p:cNvSpPr>
            <a:spLocks noGrp="1"/>
          </p:cNvSpPr>
          <p:nvPr>
            <p:ph type="body" idx="1"/>
          </p:nvPr>
        </p:nvSpPr>
        <p:spPr>
          <a:xfrm>
            <a:off x="144244" y="1452949"/>
            <a:ext cx="8961156" cy="3388018"/>
          </a:xfrm>
        </p:spPr>
        <p:txBody>
          <a:bodyPr/>
          <a:lstStyle/>
          <a:p>
            <a:pPr algn="l"/>
            <a:r>
              <a:rPr lang="en-PH" b="0" i="0" dirty="0">
                <a:solidFill>
                  <a:srgbClr val="000000"/>
                </a:solidFill>
                <a:effectLst/>
                <a:latin typeface="Poppins" panose="00000500000000000000" pitchFamily="2" charset="0"/>
                <a:cs typeface="Poppins" panose="00000500000000000000" pitchFamily="2" charset="0"/>
              </a:rPr>
              <a:t>$</a:t>
            </a:r>
            <a:r>
              <a:rPr lang="en-PH" b="0" i="0" dirty="0" err="1">
                <a:solidFill>
                  <a:srgbClr val="000000"/>
                </a:solidFill>
                <a:effectLst/>
                <a:latin typeface="Poppins" panose="00000500000000000000" pitchFamily="2" charset="0"/>
                <a:cs typeface="Poppins" panose="00000500000000000000" pitchFamily="2" charset="0"/>
              </a:rPr>
              <a:t>sql</a:t>
            </a:r>
            <a:r>
              <a:rPr lang="en-PH" b="0" i="0" dirty="0">
                <a:solidFill>
                  <a:srgbClr val="000000"/>
                </a:solidFill>
                <a:effectLst/>
                <a:latin typeface="Poppins" panose="00000500000000000000" pitchFamily="2" charset="0"/>
                <a:cs typeface="Poppins" panose="00000500000000000000" pitchFamily="2" charset="0"/>
              </a:rPr>
              <a:t> = </a:t>
            </a:r>
            <a:r>
              <a:rPr lang="en-PH" b="0" i="0" dirty="0">
                <a:solidFill>
                  <a:srgbClr val="A52A2A"/>
                </a:solidFill>
                <a:effectLst/>
                <a:latin typeface="Poppins" panose="00000500000000000000" pitchFamily="2" charset="0"/>
                <a:cs typeface="Poppins" panose="00000500000000000000" pitchFamily="2" charset="0"/>
              </a:rPr>
              <a:t>"UPDATE </a:t>
            </a:r>
            <a:r>
              <a:rPr lang="en-PH" b="0" i="0" dirty="0" err="1">
                <a:solidFill>
                  <a:srgbClr val="A52A2A"/>
                </a:solidFill>
                <a:effectLst/>
                <a:latin typeface="Poppins" panose="00000500000000000000" pitchFamily="2" charset="0"/>
                <a:cs typeface="Poppins" panose="00000500000000000000" pitchFamily="2" charset="0"/>
              </a:rPr>
              <a:t>MyGuests</a:t>
            </a:r>
            <a:r>
              <a:rPr lang="en-PH" b="0" i="0" dirty="0">
                <a:solidFill>
                  <a:srgbClr val="A52A2A"/>
                </a:solidFill>
                <a:effectLst/>
                <a:latin typeface="Poppins" panose="00000500000000000000" pitchFamily="2" charset="0"/>
                <a:cs typeface="Poppins" panose="00000500000000000000" pitchFamily="2" charset="0"/>
              </a:rPr>
              <a:t> SET </a:t>
            </a:r>
            <a:r>
              <a:rPr lang="en-PH" b="0" i="0" dirty="0" err="1">
                <a:solidFill>
                  <a:srgbClr val="A52A2A"/>
                </a:solidFill>
                <a:effectLst/>
                <a:latin typeface="Poppins" panose="00000500000000000000" pitchFamily="2" charset="0"/>
                <a:cs typeface="Poppins" panose="00000500000000000000" pitchFamily="2" charset="0"/>
              </a:rPr>
              <a:t>lastname</a:t>
            </a:r>
            <a:r>
              <a:rPr lang="en-PH" b="0" i="0" dirty="0">
                <a:solidFill>
                  <a:srgbClr val="A52A2A"/>
                </a:solidFill>
                <a:effectLst/>
                <a:latin typeface="Poppins" panose="00000500000000000000" pitchFamily="2" charset="0"/>
                <a:cs typeface="Poppins" panose="00000500000000000000" pitchFamily="2" charset="0"/>
              </a:rPr>
              <a:t>='Doe' WHERE id=2"</a:t>
            </a:r>
            <a:r>
              <a:rPr lang="en-PH" b="0" i="0" dirty="0">
                <a:solidFill>
                  <a:srgbClr val="000000"/>
                </a:solidFill>
                <a:effectLst/>
                <a:latin typeface="Poppins" panose="00000500000000000000" pitchFamily="2" charset="0"/>
                <a:cs typeface="Poppins" panose="00000500000000000000" pitchFamily="2" charset="0"/>
              </a:rPr>
              <a:t>;</a:t>
            </a:r>
            <a:br>
              <a:rPr lang="en-PH" dirty="0">
                <a:latin typeface="Poppins" panose="00000500000000000000" pitchFamily="2" charset="0"/>
                <a:cs typeface="Poppins" panose="00000500000000000000" pitchFamily="2" charset="0"/>
              </a:rPr>
            </a:br>
            <a:br>
              <a:rPr lang="en-PH" dirty="0">
                <a:latin typeface="Poppins" panose="00000500000000000000" pitchFamily="2" charset="0"/>
                <a:cs typeface="Poppins" panose="00000500000000000000" pitchFamily="2" charset="0"/>
              </a:rPr>
            </a:br>
            <a:r>
              <a:rPr lang="en-PH" b="0" i="0" dirty="0">
                <a:solidFill>
                  <a:srgbClr val="0000CD"/>
                </a:solidFill>
                <a:effectLst/>
                <a:latin typeface="Poppins" panose="00000500000000000000" pitchFamily="2" charset="0"/>
                <a:cs typeface="Poppins" panose="00000500000000000000" pitchFamily="2" charset="0"/>
              </a:rPr>
              <a:t>if</a:t>
            </a:r>
            <a:r>
              <a:rPr lang="en-PH" b="0" i="0" dirty="0">
                <a:solidFill>
                  <a:srgbClr val="000000"/>
                </a:solidFill>
                <a:effectLst/>
                <a:latin typeface="Poppins" panose="00000500000000000000" pitchFamily="2" charset="0"/>
                <a:cs typeface="Poppins" panose="00000500000000000000" pitchFamily="2" charset="0"/>
              </a:rPr>
              <a:t> (</a:t>
            </a:r>
            <a:r>
              <a:rPr lang="en-PH" b="0" i="0" dirty="0" err="1">
                <a:solidFill>
                  <a:srgbClr val="000000"/>
                </a:solidFill>
                <a:effectLst/>
                <a:latin typeface="Poppins" panose="00000500000000000000" pitchFamily="2" charset="0"/>
                <a:cs typeface="Poppins" panose="00000500000000000000" pitchFamily="2" charset="0"/>
              </a:rPr>
              <a:t>mysqli_query</a:t>
            </a:r>
            <a:r>
              <a:rPr lang="en-PH" b="0" i="0" dirty="0">
                <a:solidFill>
                  <a:srgbClr val="000000"/>
                </a:solidFill>
                <a:effectLst/>
                <a:latin typeface="Poppins" panose="00000500000000000000" pitchFamily="2" charset="0"/>
                <a:cs typeface="Poppins" panose="00000500000000000000" pitchFamily="2" charset="0"/>
              </a:rPr>
              <a:t>($conn, $</a:t>
            </a:r>
            <a:r>
              <a:rPr lang="en-PH" b="0" i="0" dirty="0" err="1">
                <a:solidFill>
                  <a:srgbClr val="000000"/>
                </a:solidFill>
                <a:effectLst/>
                <a:latin typeface="Poppins" panose="00000500000000000000" pitchFamily="2" charset="0"/>
                <a:cs typeface="Poppins" panose="00000500000000000000" pitchFamily="2" charset="0"/>
              </a:rPr>
              <a:t>sql</a:t>
            </a:r>
            <a:r>
              <a:rPr lang="en-PH" b="0" i="0" dirty="0">
                <a:solidFill>
                  <a:srgbClr val="000000"/>
                </a:solidFill>
                <a:effectLst/>
                <a:latin typeface="Poppins" panose="00000500000000000000" pitchFamily="2" charset="0"/>
                <a:cs typeface="Poppins" panose="00000500000000000000" pitchFamily="2" charset="0"/>
              </a:rPr>
              <a:t>)) {</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echo</a:t>
            </a: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A52A2A"/>
                </a:solidFill>
                <a:effectLst/>
                <a:latin typeface="Poppins" panose="00000500000000000000" pitchFamily="2" charset="0"/>
                <a:cs typeface="Poppins" panose="00000500000000000000" pitchFamily="2" charset="0"/>
              </a:rPr>
              <a:t>"Record updated successfully"</a:t>
            </a:r>
            <a:r>
              <a:rPr lang="en-PH" b="0" i="0" dirty="0">
                <a:solidFill>
                  <a:srgbClr val="000000"/>
                </a:solidFill>
                <a:effectLst/>
                <a:latin typeface="Poppins" panose="00000500000000000000" pitchFamily="2" charset="0"/>
                <a:cs typeface="Poppins" panose="00000500000000000000" pitchFamily="2" charset="0"/>
              </a:rPr>
              <a:t>;</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else</a:t>
            </a:r>
            <a:r>
              <a:rPr lang="en-PH" b="0" i="0" dirty="0">
                <a:solidFill>
                  <a:srgbClr val="000000"/>
                </a:solidFill>
                <a:effectLst/>
                <a:latin typeface="Poppins" panose="00000500000000000000" pitchFamily="2" charset="0"/>
                <a:cs typeface="Poppins" panose="00000500000000000000" pitchFamily="2" charset="0"/>
              </a:rPr>
              <a:t> {</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0000CD"/>
                </a:solidFill>
                <a:effectLst/>
                <a:latin typeface="Poppins" panose="00000500000000000000" pitchFamily="2" charset="0"/>
                <a:cs typeface="Poppins" panose="00000500000000000000" pitchFamily="2" charset="0"/>
              </a:rPr>
              <a:t>echo</a:t>
            </a:r>
            <a:r>
              <a:rPr lang="en-PH" b="0" i="0" dirty="0">
                <a:solidFill>
                  <a:srgbClr val="000000"/>
                </a:solidFill>
                <a:effectLst/>
                <a:latin typeface="Poppins" panose="00000500000000000000" pitchFamily="2" charset="0"/>
                <a:cs typeface="Poppins" panose="00000500000000000000" pitchFamily="2" charset="0"/>
              </a:rPr>
              <a:t> </a:t>
            </a:r>
            <a:r>
              <a:rPr lang="en-PH" b="0" i="0" dirty="0">
                <a:solidFill>
                  <a:srgbClr val="A52A2A"/>
                </a:solidFill>
                <a:effectLst/>
                <a:latin typeface="Poppins" panose="00000500000000000000" pitchFamily="2" charset="0"/>
                <a:cs typeface="Poppins" panose="00000500000000000000" pitchFamily="2" charset="0"/>
              </a:rPr>
              <a:t>"Error updating record: "</a:t>
            </a:r>
            <a:r>
              <a:rPr lang="en-PH" b="0" i="0" dirty="0">
                <a:solidFill>
                  <a:srgbClr val="000000"/>
                </a:solidFill>
                <a:effectLst/>
                <a:latin typeface="Poppins" panose="00000500000000000000" pitchFamily="2" charset="0"/>
                <a:cs typeface="Poppins" panose="00000500000000000000" pitchFamily="2" charset="0"/>
              </a:rPr>
              <a:t> . </a:t>
            </a:r>
            <a:r>
              <a:rPr lang="en-PH" b="0" i="0" dirty="0" err="1">
                <a:solidFill>
                  <a:srgbClr val="000000"/>
                </a:solidFill>
                <a:effectLst/>
                <a:latin typeface="Poppins" panose="00000500000000000000" pitchFamily="2" charset="0"/>
                <a:cs typeface="Poppins" panose="00000500000000000000" pitchFamily="2" charset="0"/>
              </a:rPr>
              <a:t>mysqli_error</a:t>
            </a:r>
            <a:r>
              <a:rPr lang="en-PH" b="0" i="0" dirty="0">
                <a:solidFill>
                  <a:srgbClr val="000000"/>
                </a:solidFill>
                <a:effectLst/>
                <a:latin typeface="Poppins" panose="00000500000000000000" pitchFamily="2" charset="0"/>
                <a:cs typeface="Poppins" panose="00000500000000000000" pitchFamily="2" charset="0"/>
              </a:rPr>
              <a:t>($conn);</a:t>
            </a:r>
            <a:br>
              <a:rPr lang="en-PH" dirty="0">
                <a:latin typeface="Poppins" panose="00000500000000000000" pitchFamily="2" charset="0"/>
                <a:cs typeface="Poppins" panose="00000500000000000000" pitchFamily="2" charset="0"/>
              </a:rPr>
            </a:br>
            <a:r>
              <a:rPr lang="en-PH" b="0" i="0" dirty="0">
                <a:solidFill>
                  <a:srgbClr val="000000"/>
                </a:solidFill>
                <a:effectLst/>
                <a:latin typeface="Poppins" panose="00000500000000000000" pitchFamily="2" charset="0"/>
                <a:cs typeface="Poppins" panose="00000500000000000000" pitchFamily="2" charset="0"/>
              </a:rPr>
              <a:t>}</a:t>
            </a:r>
            <a:endParaRPr lang="en-US" sz="24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40</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142559224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4275" y="392575"/>
            <a:ext cx="6315574" cy="766200"/>
          </a:xfrm>
        </p:spPr>
        <p:txBody>
          <a:bodyPr/>
          <a:lstStyle/>
          <a:p>
            <a:r>
              <a:rPr lang="en-PH" sz="1800" i="0" dirty="0">
                <a:solidFill>
                  <a:schemeClr val="bg1"/>
                </a:solidFill>
                <a:effectLst/>
                <a:latin typeface="Poppins" panose="00000500000000000000" pitchFamily="2" charset="0"/>
                <a:cs typeface="Poppins" panose="00000500000000000000" pitchFamily="2" charset="0"/>
              </a:rPr>
              <a:t>PHP MySQL Update Data(</a:t>
            </a:r>
            <a:r>
              <a:rPr lang="en-PH" sz="1800" b="0" i="0" dirty="0">
                <a:solidFill>
                  <a:schemeClr val="bg1"/>
                </a:solidFill>
                <a:effectLst/>
                <a:latin typeface="Poppins" panose="00000500000000000000" pitchFamily="2" charset="0"/>
                <a:cs typeface="Poppins" panose="00000500000000000000" pitchFamily="2" charset="0"/>
              </a:rPr>
              <a:t>PDO</a:t>
            </a:r>
            <a:r>
              <a:rPr lang="en-PH" sz="1800" i="0" dirty="0">
                <a:solidFill>
                  <a:schemeClr val="bg1"/>
                </a:solidFill>
                <a:effectLst/>
                <a:latin typeface="Poppins" panose="00000500000000000000" pitchFamily="2" charset="0"/>
                <a:cs typeface="Poppins" panose="00000500000000000000" pitchFamily="2" charset="0"/>
              </a:rPr>
              <a:t>)</a:t>
            </a:r>
          </a:p>
        </p:txBody>
      </p:sp>
      <p:sp>
        <p:nvSpPr>
          <p:cNvPr id="3" name="Text Placeholder 2"/>
          <p:cNvSpPr>
            <a:spLocks noGrp="1"/>
          </p:cNvSpPr>
          <p:nvPr>
            <p:ph type="body" idx="1"/>
          </p:nvPr>
        </p:nvSpPr>
        <p:spPr>
          <a:xfrm>
            <a:off x="91422" y="1057005"/>
            <a:ext cx="8961156" cy="3388018"/>
          </a:xfrm>
        </p:spPr>
        <p:txBody>
          <a:bodyPr/>
          <a:lstStyle/>
          <a:p>
            <a:pPr algn="l"/>
            <a:r>
              <a:rPr lang="en-PH" sz="1400" b="0" i="0" dirty="0">
                <a:solidFill>
                  <a:srgbClr val="0000CD"/>
                </a:solidFill>
                <a:effectLst/>
                <a:latin typeface="Poppins" panose="00000500000000000000" pitchFamily="2" charset="0"/>
                <a:cs typeface="Poppins" panose="00000500000000000000" pitchFamily="2" charset="0"/>
              </a:rPr>
              <a:t>try</a:t>
            </a:r>
            <a:r>
              <a:rPr lang="en-PH" sz="1400" b="0" i="0" dirty="0">
                <a:solidFill>
                  <a:srgbClr val="000000"/>
                </a:solidFill>
                <a:effectLst/>
                <a:latin typeface="Poppins" panose="00000500000000000000" pitchFamily="2" charset="0"/>
                <a:cs typeface="Poppins" panose="00000500000000000000" pitchFamily="2" charset="0"/>
              </a:rPr>
              <a:t> {</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$conn = </a:t>
            </a:r>
            <a:r>
              <a:rPr lang="en-PH" sz="1400" b="0" i="0" dirty="0">
                <a:solidFill>
                  <a:srgbClr val="0000CD"/>
                </a:solidFill>
                <a:effectLst/>
                <a:latin typeface="Poppins" panose="00000500000000000000" pitchFamily="2" charset="0"/>
                <a:cs typeface="Poppins" panose="00000500000000000000" pitchFamily="2" charset="0"/>
              </a:rPr>
              <a:t>new</a:t>
            </a:r>
            <a:r>
              <a:rPr lang="en-PH" sz="1400" b="0" i="0" dirty="0">
                <a:solidFill>
                  <a:srgbClr val="000000"/>
                </a:solidFill>
                <a:effectLst/>
                <a:latin typeface="Poppins" panose="00000500000000000000" pitchFamily="2" charset="0"/>
                <a:cs typeface="Poppins" panose="00000500000000000000" pitchFamily="2" charset="0"/>
              </a:rPr>
              <a:t> PDO(</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mysql:host</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servername;dbname</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err="1">
                <a:solidFill>
                  <a:srgbClr val="A52A2A"/>
                </a:solidFill>
                <a:effectLst/>
                <a:latin typeface="Poppins" panose="00000500000000000000" pitchFamily="2" charset="0"/>
                <a:cs typeface="Poppins" panose="00000500000000000000" pitchFamily="2" charset="0"/>
              </a:rPr>
              <a:t>dbname</a:t>
            </a:r>
            <a:r>
              <a:rPr lang="en-PH" sz="1400" b="0" i="0" dirty="0">
                <a:solidFill>
                  <a:srgbClr val="A52A2A"/>
                </a:solidFill>
                <a:effectLst/>
                <a:latin typeface="Poppins" panose="00000500000000000000" pitchFamily="2" charset="0"/>
                <a:cs typeface="Poppins" panose="00000500000000000000" pitchFamily="2" charset="0"/>
              </a:rPr>
              <a:t>"</a:t>
            </a:r>
            <a:r>
              <a:rPr lang="en-PH" sz="1400" b="0" i="0" dirty="0">
                <a:solidFill>
                  <a:srgbClr val="000000"/>
                </a:solidFill>
                <a:effectLst/>
                <a:latin typeface="Poppins" panose="00000500000000000000" pitchFamily="2" charset="0"/>
                <a:cs typeface="Poppins" panose="00000500000000000000" pitchFamily="2" charset="0"/>
              </a:rPr>
              <a:t>, $username, $password);</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8000"/>
                </a:solidFill>
                <a:effectLst/>
                <a:latin typeface="Poppins" panose="00000500000000000000" pitchFamily="2" charset="0"/>
                <a:cs typeface="Poppins" panose="00000500000000000000" pitchFamily="2" charset="0"/>
              </a:rPr>
              <a:t>// set the PDO error mode to exception</a:t>
            </a:r>
            <a:br>
              <a:rPr lang="en-PH" sz="1400" b="0" i="0" dirty="0">
                <a:solidFill>
                  <a:srgbClr val="008000"/>
                </a:solidFill>
                <a:effectLst/>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$conn-&gt;</a:t>
            </a:r>
            <a:r>
              <a:rPr lang="en-PH" sz="1400" b="0" i="0" dirty="0" err="1">
                <a:solidFill>
                  <a:srgbClr val="000000"/>
                </a:solidFill>
                <a:effectLst/>
                <a:latin typeface="Poppins" panose="00000500000000000000" pitchFamily="2" charset="0"/>
                <a:cs typeface="Poppins" panose="00000500000000000000" pitchFamily="2" charset="0"/>
              </a:rPr>
              <a:t>setAttribute</a:t>
            </a:r>
            <a:r>
              <a:rPr lang="en-PH" sz="1400" b="0" i="0" dirty="0">
                <a:solidFill>
                  <a:srgbClr val="000000"/>
                </a:solidFill>
                <a:effectLst/>
                <a:latin typeface="Poppins" panose="00000500000000000000" pitchFamily="2" charset="0"/>
                <a:cs typeface="Poppins" panose="00000500000000000000" pitchFamily="2" charset="0"/>
              </a:rPr>
              <a:t>(PDO::ATTR_ERRMODE, PDO::ERRMODE_EXCEPTION);</a:t>
            </a:r>
            <a:br>
              <a:rPr lang="en-PH" sz="1400" dirty="0">
                <a:latin typeface="Poppins" panose="00000500000000000000" pitchFamily="2" charset="0"/>
                <a:cs typeface="Poppins" panose="00000500000000000000" pitchFamily="2" charset="0"/>
              </a:rPr>
            </a:b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FF0000"/>
                </a:solidFill>
                <a:effectLst/>
                <a:latin typeface="Poppins" panose="00000500000000000000" pitchFamily="2" charset="0"/>
                <a:cs typeface="Poppins" panose="00000500000000000000" pitchFamily="2" charset="0"/>
              </a:rPr>
              <a:t> </a:t>
            </a: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sql</a:t>
            </a:r>
            <a:r>
              <a:rPr lang="en-PH" sz="1400" b="0" i="0" dirty="0">
                <a:solidFill>
                  <a:srgbClr val="000000"/>
                </a:solidFill>
                <a:effectLst/>
                <a:latin typeface="Poppins" panose="00000500000000000000" pitchFamily="2" charset="0"/>
                <a:cs typeface="Poppins" panose="00000500000000000000" pitchFamily="2" charset="0"/>
              </a:rPr>
              <a:t> = </a:t>
            </a:r>
            <a:r>
              <a:rPr lang="en-PH" sz="1400" b="0" i="0" dirty="0">
                <a:solidFill>
                  <a:srgbClr val="A52A2A"/>
                </a:solidFill>
                <a:effectLst/>
                <a:latin typeface="Poppins" panose="00000500000000000000" pitchFamily="2" charset="0"/>
                <a:cs typeface="Poppins" panose="00000500000000000000" pitchFamily="2" charset="0"/>
              </a:rPr>
              <a:t>"UPDATE </a:t>
            </a:r>
            <a:r>
              <a:rPr lang="en-PH" sz="1400" b="0" i="0" dirty="0" err="1">
                <a:solidFill>
                  <a:srgbClr val="A52A2A"/>
                </a:solidFill>
                <a:effectLst/>
                <a:latin typeface="Poppins" panose="00000500000000000000" pitchFamily="2" charset="0"/>
                <a:cs typeface="Poppins" panose="00000500000000000000" pitchFamily="2" charset="0"/>
              </a:rPr>
              <a:t>MyGuests</a:t>
            </a:r>
            <a:r>
              <a:rPr lang="en-PH" sz="1400" b="0" i="0" dirty="0">
                <a:solidFill>
                  <a:srgbClr val="A52A2A"/>
                </a:solidFill>
                <a:effectLst/>
                <a:latin typeface="Poppins" panose="00000500000000000000" pitchFamily="2" charset="0"/>
                <a:cs typeface="Poppins" panose="00000500000000000000" pitchFamily="2" charset="0"/>
              </a:rPr>
              <a:t> SET </a:t>
            </a:r>
            <a:r>
              <a:rPr lang="en-PH" sz="1400" b="0" i="0" dirty="0" err="1">
                <a:solidFill>
                  <a:srgbClr val="A52A2A"/>
                </a:solidFill>
                <a:effectLst/>
                <a:latin typeface="Poppins" panose="00000500000000000000" pitchFamily="2" charset="0"/>
                <a:cs typeface="Poppins" panose="00000500000000000000" pitchFamily="2" charset="0"/>
              </a:rPr>
              <a:t>lastname</a:t>
            </a:r>
            <a:r>
              <a:rPr lang="en-PH" sz="1400" b="0" i="0" dirty="0">
                <a:solidFill>
                  <a:srgbClr val="A52A2A"/>
                </a:solidFill>
                <a:effectLst/>
                <a:latin typeface="Poppins" panose="00000500000000000000" pitchFamily="2" charset="0"/>
                <a:cs typeface="Poppins" panose="00000500000000000000" pitchFamily="2" charset="0"/>
              </a:rPr>
              <a:t>='Doe' WHERE id=2"</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8000"/>
                </a:solidFill>
                <a:effectLst/>
                <a:latin typeface="Poppins" panose="00000500000000000000" pitchFamily="2" charset="0"/>
                <a:cs typeface="Poppins" panose="00000500000000000000" pitchFamily="2" charset="0"/>
              </a:rPr>
              <a:t>// Prepare statement</a:t>
            </a:r>
            <a:br>
              <a:rPr lang="en-PH" sz="1400" b="0" i="0" dirty="0">
                <a:solidFill>
                  <a:srgbClr val="008000"/>
                </a:solidFill>
                <a:effectLst/>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err="1">
                <a:solidFill>
                  <a:srgbClr val="000000"/>
                </a:solidFill>
                <a:effectLst/>
                <a:latin typeface="Poppins" panose="00000500000000000000" pitchFamily="2" charset="0"/>
                <a:cs typeface="Poppins" panose="00000500000000000000" pitchFamily="2" charset="0"/>
              </a:rPr>
              <a:t>stmt</a:t>
            </a:r>
            <a:r>
              <a:rPr lang="en-PH" sz="1400" b="0" i="0" dirty="0">
                <a:solidFill>
                  <a:srgbClr val="000000"/>
                </a:solidFill>
                <a:effectLst/>
                <a:latin typeface="Poppins" panose="00000500000000000000" pitchFamily="2" charset="0"/>
                <a:cs typeface="Poppins" panose="00000500000000000000" pitchFamily="2" charset="0"/>
              </a:rPr>
              <a:t> = $conn-&gt;prepare($</a:t>
            </a:r>
            <a:r>
              <a:rPr lang="en-PH" sz="1400" b="0" i="0" dirty="0" err="1">
                <a:solidFill>
                  <a:srgbClr val="000000"/>
                </a:solidFill>
                <a:effectLst/>
                <a:latin typeface="Poppins" panose="00000500000000000000" pitchFamily="2" charset="0"/>
                <a:cs typeface="Poppins" panose="00000500000000000000" pitchFamily="2" charset="0"/>
              </a:rPr>
              <a:t>sql</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8000"/>
                </a:solidFill>
                <a:effectLst/>
                <a:latin typeface="Poppins" panose="00000500000000000000" pitchFamily="2" charset="0"/>
                <a:cs typeface="Poppins" panose="00000500000000000000" pitchFamily="2" charset="0"/>
              </a:rPr>
              <a:t>// execute the query</a:t>
            </a:r>
            <a:br>
              <a:rPr lang="en-PH" sz="1400" b="0" i="0" dirty="0">
                <a:solidFill>
                  <a:srgbClr val="008000"/>
                </a:solidFill>
                <a:effectLst/>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err="1">
                <a:solidFill>
                  <a:srgbClr val="000000"/>
                </a:solidFill>
                <a:effectLst/>
                <a:latin typeface="Poppins" panose="00000500000000000000" pitchFamily="2" charset="0"/>
                <a:cs typeface="Poppins" panose="00000500000000000000" pitchFamily="2" charset="0"/>
              </a:rPr>
              <a:t>stmt</a:t>
            </a:r>
            <a:r>
              <a:rPr lang="en-PH" sz="1400" b="0" i="0" dirty="0">
                <a:solidFill>
                  <a:srgbClr val="000000"/>
                </a:solidFill>
                <a:effectLst/>
                <a:latin typeface="Poppins" panose="00000500000000000000" pitchFamily="2" charset="0"/>
                <a:cs typeface="Poppins" panose="00000500000000000000" pitchFamily="2" charset="0"/>
              </a:rPr>
              <a:t>-&gt;execute();</a:t>
            </a:r>
            <a:br>
              <a:rPr lang="en-PH" sz="1400" dirty="0">
                <a:latin typeface="Poppins" panose="00000500000000000000" pitchFamily="2" charset="0"/>
                <a:cs typeface="Poppins" panose="00000500000000000000" pitchFamily="2" charset="0"/>
              </a:rPr>
            </a:b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8000"/>
                </a:solidFill>
                <a:effectLst/>
                <a:latin typeface="Poppins" panose="00000500000000000000" pitchFamily="2" charset="0"/>
                <a:cs typeface="Poppins" panose="00000500000000000000" pitchFamily="2" charset="0"/>
              </a:rPr>
              <a:t>// echo a message to say the UPDATE succeeded</a:t>
            </a:r>
            <a:br>
              <a:rPr lang="en-PH" sz="1400" b="0" i="0" dirty="0">
                <a:solidFill>
                  <a:srgbClr val="008000"/>
                </a:solidFill>
                <a:effectLst/>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echo</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err="1">
                <a:solidFill>
                  <a:srgbClr val="000000"/>
                </a:solidFill>
                <a:effectLst/>
                <a:latin typeface="Poppins" panose="00000500000000000000" pitchFamily="2" charset="0"/>
                <a:cs typeface="Poppins" panose="00000500000000000000" pitchFamily="2" charset="0"/>
              </a:rPr>
              <a:t>stmt</a:t>
            </a:r>
            <a:r>
              <a:rPr lang="en-PH" sz="1400" b="0" i="0" dirty="0">
                <a:solidFill>
                  <a:srgbClr val="000000"/>
                </a:solidFill>
                <a:effectLst/>
                <a:latin typeface="Poppins" panose="00000500000000000000" pitchFamily="2" charset="0"/>
                <a:cs typeface="Poppins" panose="00000500000000000000" pitchFamily="2" charset="0"/>
              </a:rPr>
              <a:t>-&gt;</a:t>
            </a:r>
            <a:r>
              <a:rPr lang="en-PH" sz="1400" b="0" i="0" dirty="0" err="1">
                <a:solidFill>
                  <a:srgbClr val="000000"/>
                </a:solidFill>
                <a:effectLst/>
                <a:latin typeface="Poppins" panose="00000500000000000000" pitchFamily="2" charset="0"/>
                <a:cs typeface="Poppins" panose="00000500000000000000" pitchFamily="2" charset="0"/>
              </a:rPr>
              <a:t>rowCount</a:t>
            </a:r>
            <a:r>
              <a:rPr lang="en-PH" sz="1400" b="0" i="0" dirty="0">
                <a:solidFill>
                  <a:srgbClr val="000000"/>
                </a:solidFill>
                <a:effectLst/>
                <a:latin typeface="Poppins" panose="00000500000000000000" pitchFamily="2" charset="0"/>
                <a:cs typeface="Poppins" panose="00000500000000000000" pitchFamily="2" charset="0"/>
              </a:rPr>
              <a:t>() . </a:t>
            </a:r>
            <a:r>
              <a:rPr lang="en-PH" sz="1400" b="0" i="0" dirty="0">
                <a:solidFill>
                  <a:srgbClr val="A52A2A"/>
                </a:solidFill>
                <a:effectLst/>
                <a:latin typeface="Poppins" panose="00000500000000000000" pitchFamily="2" charset="0"/>
                <a:cs typeface="Poppins" panose="00000500000000000000" pitchFamily="2" charset="0"/>
              </a:rPr>
              <a:t>" records UPDATED successfully"</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catch</a:t>
            </a:r>
            <a:r>
              <a:rPr lang="en-PH" sz="1400" b="0" i="0" dirty="0">
                <a:solidFill>
                  <a:srgbClr val="000000"/>
                </a:solidFill>
                <a:effectLst/>
                <a:latin typeface="Poppins" panose="00000500000000000000" pitchFamily="2" charset="0"/>
                <a:cs typeface="Poppins" panose="00000500000000000000" pitchFamily="2" charset="0"/>
              </a:rPr>
              <a:t>(</a:t>
            </a:r>
            <a:r>
              <a:rPr lang="en-PH" sz="1400" b="0" i="0" dirty="0" err="1">
                <a:solidFill>
                  <a:srgbClr val="000000"/>
                </a:solidFill>
                <a:effectLst/>
                <a:latin typeface="Poppins" panose="00000500000000000000" pitchFamily="2" charset="0"/>
                <a:cs typeface="Poppins" panose="00000500000000000000" pitchFamily="2" charset="0"/>
              </a:rPr>
              <a:t>PDOException</a:t>
            </a:r>
            <a:r>
              <a:rPr lang="en-PH" sz="1400" b="0" i="0" dirty="0">
                <a:solidFill>
                  <a:srgbClr val="000000"/>
                </a:solidFill>
                <a:effectLst/>
                <a:latin typeface="Poppins" panose="00000500000000000000" pitchFamily="2" charset="0"/>
                <a:cs typeface="Poppins" panose="00000500000000000000" pitchFamily="2" charset="0"/>
              </a:rPr>
              <a:t> $e) {</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a:solidFill>
                  <a:srgbClr val="0000CD"/>
                </a:solidFill>
                <a:effectLst/>
                <a:latin typeface="Poppins" panose="00000500000000000000" pitchFamily="2" charset="0"/>
                <a:cs typeface="Poppins" panose="00000500000000000000" pitchFamily="2" charset="0"/>
              </a:rPr>
              <a:t>echo</a:t>
            </a:r>
            <a:r>
              <a:rPr lang="en-PH" sz="1400" b="0" i="0" dirty="0">
                <a:solidFill>
                  <a:srgbClr val="000000"/>
                </a:solidFill>
                <a:effectLst/>
                <a:latin typeface="Poppins" panose="00000500000000000000" pitchFamily="2" charset="0"/>
                <a:cs typeface="Poppins" panose="00000500000000000000" pitchFamily="2" charset="0"/>
              </a:rPr>
              <a:t> $</a:t>
            </a:r>
            <a:r>
              <a:rPr lang="en-PH" sz="1400" b="0" i="0" dirty="0" err="1">
                <a:solidFill>
                  <a:srgbClr val="000000"/>
                </a:solidFill>
                <a:effectLst/>
                <a:latin typeface="Poppins" panose="00000500000000000000" pitchFamily="2" charset="0"/>
                <a:cs typeface="Poppins" panose="00000500000000000000" pitchFamily="2" charset="0"/>
              </a:rPr>
              <a:t>sql</a:t>
            </a:r>
            <a:r>
              <a:rPr lang="en-PH" sz="1400" b="0" i="0" dirty="0">
                <a:solidFill>
                  <a:srgbClr val="000000"/>
                </a:solidFill>
                <a:effectLst/>
                <a:latin typeface="Poppins" panose="00000500000000000000" pitchFamily="2" charset="0"/>
                <a:cs typeface="Poppins" panose="00000500000000000000" pitchFamily="2" charset="0"/>
              </a:rPr>
              <a:t> . </a:t>
            </a:r>
            <a:r>
              <a:rPr lang="en-PH" sz="1400" b="0" i="0" dirty="0">
                <a:solidFill>
                  <a:srgbClr val="A52A2A"/>
                </a:solidFill>
                <a:effectLst/>
                <a:latin typeface="Poppins" panose="00000500000000000000" pitchFamily="2" charset="0"/>
                <a:cs typeface="Poppins" panose="00000500000000000000" pitchFamily="2" charset="0"/>
              </a:rPr>
              <a:t>"&lt;</a:t>
            </a:r>
            <a:r>
              <a:rPr lang="en-PH" sz="1400" b="0" i="0" dirty="0" err="1">
                <a:solidFill>
                  <a:srgbClr val="A52A2A"/>
                </a:solidFill>
                <a:effectLst/>
                <a:latin typeface="Poppins" panose="00000500000000000000" pitchFamily="2" charset="0"/>
                <a:cs typeface="Poppins" panose="00000500000000000000" pitchFamily="2" charset="0"/>
              </a:rPr>
              <a:t>br</a:t>
            </a:r>
            <a:r>
              <a:rPr lang="en-PH" sz="1400" b="0" i="0" dirty="0">
                <a:solidFill>
                  <a:srgbClr val="A52A2A"/>
                </a:solidFill>
                <a:effectLst/>
                <a:latin typeface="Poppins" panose="00000500000000000000" pitchFamily="2" charset="0"/>
                <a:cs typeface="Poppins" panose="00000500000000000000" pitchFamily="2" charset="0"/>
              </a:rPr>
              <a:t>&gt;"</a:t>
            </a:r>
            <a:r>
              <a:rPr lang="en-PH" sz="1400" b="0" i="0" dirty="0">
                <a:solidFill>
                  <a:srgbClr val="000000"/>
                </a:solidFill>
                <a:effectLst/>
                <a:latin typeface="Poppins" panose="00000500000000000000" pitchFamily="2" charset="0"/>
                <a:cs typeface="Poppins" panose="00000500000000000000" pitchFamily="2" charset="0"/>
              </a:rPr>
              <a:t> . $e-&gt;</a:t>
            </a:r>
            <a:r>
              <a:rPr lang="en-PH" sz="1400" b="0" i="0" dirty="0" err="1">
                <a:solidFill>
                  <a:srgbClr val="000000"/>
                </a:solidFill>
                <a:effectLst/>
                <a:latin typeface="Poppins" panose="00000500000000000000" pitchFamily="2" charset="0"/>
                <a:cs typeface="Poppins" panose="00000500000000000000" pitchFamily="2" charset="0"/>
              </a:rPr>
              <a:t>getMessage</a:t>
            </a:r>
            <a:r>
              <a:rPr lang="en-PH" sz="1400" b="0" i="0" dirty="0">
                <a:solidFill>
                  <a:srgbClr val="000000"/>
                </a:solidFill>
                <a:effectLst/>
                <a:latin typeface="Poppins" panose="00000500000000000000" pitchFamily="2" charset="0"/>
                <a:cs typeface="Poppins" panose="00000500000000000000" pitchFamily="2" charset="0"/>
              </a:rPr>
              <a:t>();</a:t>
            </a:r>
            <a:br>
              <a:rPr lang="en-PH" sz="1400" dirty="0">
                <a:latin typeface="Poppins" panose="00000500000000000000" pitchFamily="2" charset="0"/>
                <a:cs typeface="Poppins" panose="00000500000000000000" pitchFamily="2" charset="0"/>
              </a:rPr>
            </a:br>
            <a:r>
              <a:rPr lang="en-PH" sz="1400" b="0" i="0" dirty="0">
                <a:solidFill>
                  <a:srgbClr val="000000"/>
                </a:solidFill>
                <a:effectLst/>
                <a:latin typeface="Poppins" panose="00000500000000000000" pitchFamily="2" charset="0"/>
                <a:cs typeface="Poppins" panose="00000500000000000000" pitchFamily="2" charset="0"/>
              </a:rPr>
              <a:t>}</a:t>
            </a:r>
            <a:endParaRPr lang="en-US" sz="16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41</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06090297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0" dirty="0">
                <a:solidFill>
                  <a:schemeClr val="bg1"/>
                </a:solidFill>
                <a:effectLst/>
                <a:latin typeface="Poppins" panose="00000500000000000000" pitchFamily="2" charset="0"/>
                <a:cs typeface="Poppins" panose="00000500000000000000" pitchFamily="2" charset="0"/>
              </a:rPr>
              <a:t>Limit Data Selections From a MySQL Database</a:t>
            </a:r>
          </a:p>
        </p:txBody>
      </p:sp>
      <p:sp>
        <p:nvSpPr>
          <p:cNvPr id="3" name="Text Placeholder 2"/>
          <p:cNvSpPr>
            <a:spLocks noGrp="1"/>
          </p:cNvSpPr>
          <p:nvPr>
            <p:ph type="body" idx="1"/>
          </p:nvPr>
        </p:nvSpPr>
        <p:spPr>
          <a:xfrm>
            <a:off x="144244" y="1452949"/>
            <a:ext cx="8961156" cy="3388018"/>
          </a:xfrm>
        </p:spPr>
        <p:txBody>
          <a:bodyPr/>
          <a:lstStyle/>
          <a:p>
            <a:pPr algn="l"/>
            <a:r>
              <a:rPr lang="en-US" sz="1800" b="0" i="0" dirty="0">
                <a:solidFill>
                  <a:srgbClr val="000000"/>
                </a:solidFill>
                <a:effectLst/>
                <a:latin typeface="Poppins" panose="00000500000000000000" pitchFamily="2" charset="0"/>
                <a:cs typeface="Poppins" panose="00000500000000000000" pitchFamily="2" charset="0"/>
              </a:rPr>
              <a:t>MySQL provides a LIMIT clause that is used to specify the number of records to return.</a:t>
            </a:r>
          </a:p>
          <a:p>
            <a:pPr algn="l"/>
            <a:r>
              <a:rPr lang="en-US" sz="1800" b="0" i="0" dirty="0">
                <a:solidFill>
                  <a:srgbClr val="000000"/>
                </a:solidFill>
                <a:effectLst/>
                <a:latin typeface="Poppins" panose="00000500000000000000" pitchFamily="2" charset="0"/>
                <a:cs typeface="Poppins" panose="00000500000000000000" pitchFamily="2" charset="0"/>
              </a:rPr>
              <a:t>The LIMIT clause makes it easy to code multi page results or pagination with SQL, and is very useful on large tables. Returning a large number of records can impact on performance.</a:t>
            </a:r>
          </a:p>
          <a:p>
            <a:pPr algn="l"/>
            <a:r>
              <a:rPr lang="en-US" sz="1800" b="0" i="0" dirty="0">
                <a:solidFill>
                  <a:srgbClr val="000000"/>
                </a:solidFill>
                <a:effectLst/>
                <a:latin typeface="Poppins" panose="00000500000000000000" pitchFamily="2" charset="0"/>
                <a:cs typeface="Poppins" panose="00000500000000000000" pitchFamily="2" charset="0"/>
              </a:rPr>
              <a:t>Assume we wish to select all records from 1 - 30 (inclusive) from a table called "Orders". The SQL query would then look like this:</a:t>
            </a:r>
          </a:p>
          <a:p>
            <a:pPr algn="l"/>
            <a:r>
              <a:rPr lang="en-US" sz="1800" b="0" i="0" dirty="0">
                <a:solidFill>
                  <a:srgbClr val="000000"/>
                </a:solidFill>
                <a:effectLst/>
                <a:latin typeface="Poppins" panose="00000500000000000000" pitchFamily="2" charset="0"/>
                <a:cs typeface="Poppins" panose="00000500000000000000" pitchFamily="2" charset="0"/>
              </a:rPr>
              <a:t>$</a:t>
            </a:r>
            <a:r>
              <a:rPr lang="en-US" sz="1800" b="0" i="0" dirty="0" err="1">
                <a:solidFill>
                  <a:srgbClr val="000000"/>
                </a:solidFill>
                <a:effectLst/>
                <a:latin typeface="Poppins" panose="00000500000000000000" pitchFamily="2" charset="0"/>
                <a:cs typeface="Poppins" panose="00000500000000000000" pitchFamily="2" charset="0"/>
              </a:rPr>
              <a:t>sql</a:t>
            </a:r>
            <a:r>
              <a:rPr lang="en-US" sz="1800" b="0" i="0" dirty="0">
                <a:solidFill>
                  <a:srgbClr val="000000"/>
                </a:solidFill>
                <a:effectLst/>
                <a:latin typeface="Poppins" panose="00000500000000000000" pitchFamily="2" charset="0"/>
                <a:cs typeface="Poppins" panose="00000500000000000000" pitchFamily="2" charset="0"/>
              </a:rPr>
              <a:t> = "SELECT * FROM Orders LIMIT 30";</a:t>
            </a:r>
          </a:p>
          <a:p>
            <a:pPr algn="l"/>
            <a:r>
              <a:rPr lang="en-US" sz="1800" b="0" i="0" dirty="0">
                <a:solidFill>
                  <a:srgbClr val="FF0000"/>
                </a:solidFill>
                <a:effectLst/>
                <a:latin typeface="Poppins" panose="00000500000000000000" pitchFamily="2" charset="0"/>
                <a:cs typeface="Poppins" panose="00000500000000000000" pitchFamily="2" charset="0"/>
              </a:rPr>
              <a:t>What if we want to select records 16 - 25 (inclusive)?</a:t>
            </a:r>
            <a:endParaRPr lang="en-US" b="0" i="0" dirty="0">
              <a:solidFill>
                <a:srgbClr val="FF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42</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5038715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i="0" dirty="0">
                <a:solidFill>
                  <a:schemeClr val="bg1"/>
                </a:solidFill>
                <a:effectLst/>
                <a:latin typeface="Poppins" panose="00000500000000000000" pitchFamily="2" charset="0"/>
                <a:cs typeface="Poppins" panose="00000500000000000000" pitchFamily="2" charset="0"/>
              </a:rPr>
              <a:t>Limit Data Selections From a MySQL Database(</a:t>
            </a:r>
            <a:r>
              <a:rPr lang="en-PH" i="0" dirty="0">
                <a:solidFill>
                  <a:schemeClr val="bg1"/>
                </a:solidFill>
                <a:effectLst/>
                <a:latin typeface="Poppins" panose="00000500000000000000" pitchFamily="2" charset="0"/>
                <a:cs typeface="Poppins" panose="00000500000000000000" pitchFamily="2" charset="0"/>
              </a:rPr>
              <a:t>OFFSET</a:t>
            </a:r>
            <a:r>
              <a:rPr lang="en-US" i="0" dirty="0">
                <a:solidFill>
                  <a:schemeClr val="bg1"/>
                </a:solidFill>
                <a:effectLst/>
                <a:latin typeface="Poppins" panose="00000500000000000000" pitchFamily="2" charset="0"/>
                <a:cs typeface="Poppins" panose="00000500000000000000" pitchFamily="2" charset="0"/>
              </a:rPr>
              <a:t>)</a:t>
            </a:r>
          </a:p>
        </p:txBody>
      </p:sp>
      <p:sp>
        <p:nvSpPr>
          <p:cNvPr id="3" name="Text Placeholder 2"/>
          <p:cNvSpPr>
            <a:spLocks noGrp="1"/>
          </p:cNvSpPr>
          <p:nvPr>
            <p:ph type="body" idx="1"/>
          </p:nvPr>
        </p:nvSpPr>
        <p:spPr>
          <a:xfrm>
            <a:off x="144244" y="1452949"/>
            <a:ext cx="8961156" cy="3388018"/>
          </a:xfrm>
        </p:spPr>
        <p:txBody>
          <a:bodyPr/>
          <a:lstStyle/>
          <a:p>
            <a:pPr algn="l"/>
            <a:r>
              <a:rPr lang="en-US" sz="2400" b="0" i="0" dirty="0">
                <a:solidFill>
                  <a:srgbClr val="000000"/>
                </a:solidFill>
                <a:effectLst/>
                <a:latin typeface="Poppins" panose="00000500000000000000" pitchFamily="2" charset="0"/>
                <a:cs typeface="Poppins" panose="00000500000000000000" pitchFamily="2" charset="0"/>
              </a:rPr>
              <a:t>$</a:t>
            </a:r>
            <a:r>
              <a:rPr lang="en-US" sz="2400" b="0" i="0" dirty="0" err="1">
                <a:solidFill>
                  <a:srgbClr val="000000"/>
                </a:solidFill>
                <a:effectLst/>
                <a:latin typeface="Poppins" panose="00000500000000000000" pitchFamily="2" charset="0"/>
                <a:cs typeface="Poppins" panose="00000500000000000000" pitchFamily="2" charset="0"/>
              </a:rPr>
              <a:t>sql</a:t>
            </a:r>
            <a:r>
              <a:rPr lang="en-US" sz="2400" b="0" i="0" dirty="0">
                <a:solidFill>
                  <a:srgbClr val="000000"/>
                </a:solidFill>
                <a:effectLst/>
                <a:latin typeface="Poppins" panose="00000500000000000000" pitchFamily="2" charset="0"/>
                <a:cs typeface="Poppins" panose="00000500000000000000" pitchFamily="2" charset="0"/>
              </a:rPr>
              <a:t> = "SELECT * FROM Orders LIMIT 10 OFFSET 15";</a:t>
            </a:r>
          </a:p>
          <a:p>
            <a:pPr lvl="1"/>
            <a:r>
              <a:rPr lang="en-US" sz="2400" b="0" i="0" dirty="0">
                <a:solidFill>
                  <a:srgbClr val="000000"/>
                </a:solidFill>
                <a:effectLst/>
                <a:latin typeface="Poppins" panose="00000500000000000000" pitchFamily="2" charset="0"/>
                <a:cs typeface="Poppins" panose="00000500000000000000" pitchFamily="2" charset="0"/>
              </a:rPr>
              <a:t>return only 10 records, start on record 16 (OFFSET 15)</a:t>
            </a:r>
            <a:endParaRPr lang="en-US" sz="2400" dirty="0">
              <a:solidFill>
                <a:srgbClr val="000000"/>
              </a:solidFill>
              <a:latin typeface="Poppins" panose="00000500000000000000" pitchFamily="2" charset="0"/>
              <a:cs typeface="Poppins" panose="00000500000000000000" pitchFamily="2" charset="0"/>
            </a:endParaRPr>
          </a:p>
          <a:p>
            <a:pPr algn="l"/>
            <a:r>
              <a:rPr lang="en-US" sz="1800" b="0" i="0" dirty="0">
                <a:solidFill>
                  <a:srgbClr val="000000"/>
                </a:solidFill>
                <a:effectLst/>
                <a:latin typeface="Poppins" panose="00000500000000000000" pitchFamily="2" charset="0"/>
                <a:cs typeface="Poppins" panose="00000500000000000000" pitchFamily="2" charset="0"/>
              </a:rPr>
              <a:t>Shorter syntax to achieve the same result:</a:t>
            </a:r>
          </a:p>
          <a:p>
            <a:pPr algn="l"/>
            <a:r>
              <a:rPr lang="en-US" b="0" i="0" dirty="0">
                <a:solidFill>
                  <a:srgbClr val="000000"/>
                </a:solidFill>
                <a:effectLst/>
                <a:latin typeface="Poppins" panose="00000500000000000000" pitchFamily="2" charset="0"/>
                <a:cs typeface="Poppins" panose="00000500000000000000" pitchFamily="2" charset="0"/>
              </a:rPr>
              <a:t>$</a:t>
            </a:r>
            <a:r>
              <a:rPr lang="en-US" b="0" i="0" dirty="0" err="1">
                <a:solidFill>
                  <a:srgbClr val="000000"/>
                </a:solidFill>
                <a:effectLst/>
                <a:latin typeface="Poppins" panose="00000500000000000000" pitchFamily="2" charset="0"/>
                <a:cs typeface="Poppins" panose="00000500000000000000" pitchFamily="2" charset="0"/>
              </a:rPr>
              <a:t>sql</a:t>
            </a:r>
            <a:r>
              <a:rPr lang="en-US" b="0" i="0" dirty="0">
                <a:solidFill>
                  <a:srgbClr val="000000"/>
                </a:solidFill>
                <a:effectLst/>
                <a:latin typeface="Poppins" panose="00000500000000000000" pitchFamily="2" charset="0"/>
                <a:cs typeface="Poppins" panose="00000500000000000000" pitchFamily="2" charset="0"/>
              </a:rPr>
              <a:t> = "SELECT * FROM Orders LIMIT 15, 10";</a:t>
            </a:r>
          </a:p>
          <a:p>
            <a:pPr algn="l"/>
            <a:r>
              <a:rPr lang="en-US" b="0" i="0" dirty="0">
                <a:solidFill>
                  <a:srgbClr val="000000"/>
                </a:solidFill>
                <a:effectLst/>
                <a:latin typeface="Poppins" panose="00000500000000000000" pitchFamily="2" charset="0"/>
                <a:cs typeface="Poppins" panose="00000500000000000000" pitchFamily="2" charset="0"/>
              </a:rPr>
              <a:t>Notice that the numbers are reversed when you use a comma.</a:t>
            </a:r>
            <a:endParaRPr lang="en-US" sz="2400" b="0" i="0" dirty="0">
              <a:solidFill>
                <a:srgbClr val="000000"/>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43</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5935940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44</a:t>
            </a:fld>
            <a:endParaRPr lang="en"/>
          </a:p>
        </p:txBody>
      </p:sp>
      <p:sp>
        <p:nvSpPr>
          <p:cNvPr id="21" name="TextBox 20"/>
          <p:cNvSpPr txBox="1"/>
          <p:nvPr/>
        </p:nvSpPr>
        <p:spPr>
          <a:xfrm>
            <a:off x="2036064" y="2279904"/>
            <a:ext cx="5253361" cy="1200329"/>
          </a:xfrm>
          <a:prstGeom prst="rect">
            <a:avLst/>
          </a:prstGeom>
          <a:noFill/>
        </p:spPr>
        <p:txBody>
          <a:bodyPr wrap="none" rtlCol="0">
            <a:spAutoFit/>
          </a:bodyPr>
          <a:lstStyle/>
          <a:p>
            <a:r>
              <a:rPr lang="en-PH" sz="7200" dirty="0">
                <a:solidFill>
                  <a:srgbClr val="3F5378"/>
                </a:solidFill>
                <a:latin typeface="Roboto" panose="02000000000000000000" pitchFamily="2" charset="0"/>
                <a:ea typeface="Roboto" panose="02000000000000000000" pitchFamily="2" charset="0"/>
              </a:rPr>
              <a:t>THANK YOU</a:t>
            </a:r>
          </a:p>
        </p:txBody>
      </p:sp>
    </p:spTree>
    <p:extLst>
      <p:ext uri="{BB962C8B-B14F-4D97-AF65-F5344CB8AC3E}">
        <p14:creationId xmlns:p14="http://schemas.microsoft.com/office/powerpoint/2010/main" val="490487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solidFill>
                <a:effectLst/>
                <a:latin typeface="Poppins" panose="00000500000000000000" pitchFamily="2" charset="0"/>
                <a:cs typeface="Poppins" panose="00000500000000000000" pitchFamily="2" charset="0"/>
              </a:rPr>
              <a:t>PHP Connect to MySQL</a:t>
            </a:r>
          </a:p>
        </p:txBody>
      </p:sp>
      <p:sp>
        <p:nvSpPr>
          <p:cNvPr id="3" name="Text Placeholder 2"/>
          <p:cNvSpPr>
            <a:spLocks noGrp="1"/>
          </p:cNvSpPr>
          <p:nvPr>
            <p:ph type="body" idx="1"/>
          </p:nvPr>
        </p:nvSpPr>
        <p:spPr>
          <a:xfrm>
            <a:off x="144244" y="1474375"/>
            <a:ext cx="8961156" cy="1522642"/>
          </a:xfrm>
        </p:spPr>
        <p:txBody>
          <a:bodyPr/>
          <a:lstStyle/>
          <a:p>
            <a:pPr algn="l"/>
            <a:r>
              <a:rPr lang="en-US" b="1" dirty="0">
                <a:latin typeface="Poppins" panose="00000500000000000000" pitchFamily="2" charset="0"/>
                <a:cs typeface="Poppins" panose="00000500000000000000" pitchFamily="2" charset="0"/>
              </a:rPr>
              <a:t>PDO (PHP Data Objects)</a:t>
            </a:r>
            <a:r>
              <a:rPr lang="en-US" dirty="0">
                <a:latin typeface="Poppins" panose="00000500000000000000" pitchFamily="2" charset="0"/>
                <a:cs typeface="Poppins" panose="00000500000000000000" pitchFamily="2" charset="0"/>
              </a:rPr>
              <a:t> and </a:t>
            </a:r>
            <a:r>
              <a:rPr lang="en-US" b="1" dirty="0" err="1">
                <a:latin typeface="Poppins" panose="00000500000000000000" pitchFamily="2" charset="0"/>
                <a:cs typeface="Poppins" panose="00000500000000000000" pitchFamily="2" charset="0"/>
              </a:rPr>
              <a:t>MySQLi</a:t>
            </a:r>
            <a:r>
              <a:rPr lang="en-US" b="1" dirty="0">
                <a:latin typeface="Poppins" panose="00000500000000000000" pitchFamily="2" charset="0"/>
                <a:cs typeface="Poppins" panose="00000500000000000000" pitchFamily="2" charset="0"/>
              </a:rPr>
              <a:t> (MySQL Improved)</a:t>
            </a:r>
            <a:r>
              <a:rPr lang="en-US" dirty="0">
                <a:latin typeface="Poppins" panose="00000500000000000000" pitchFamily="2" charset="0"/>
                <a:cs typeface="Poppins" panose="00000500000000000000" pitchFamily="2" charset="0"/>
              </a:rPr>
              <a:t> are PHP extensions that provide interfaces to interact with databases, particularly MySQL. </a:t>
            </a:r>
          </a:p>
          <a:p>
            <a:pPr algn="l"/>
            <a:endParaRPr lang="en-US" dirty="0">
              <a:latin typeface="Poppins" panose="00000500000000000000" pitchFamily="2" charset="0"/>
              <a:cs typeface="Poppins" panose="00000500000000000000" pitchFamily="2" charset="0"/>
            </a:endParaRPr>
          </a:p>
          <a:p>
            <a:pPr algn="l"/>
            <a:r>
              <a:rPr lang="en-US" dirty="0">
                <a:latin typeface="Poppins" panose="00000500000000000000" pitchFamily="2" charset="0"/>
                <a:cs typeface="Poppins" panose="00000500000000000000" pitchFamily="2" charset="0"/>
              </a:rPr>
              <a:t>However, there are key differences between the two in terms of functionality, flexibility, and usage</a:t>
            </a:r>
            <a:endParaRPr lang="en-US" sz="2400" b="0" i="0" dirty="0">
              <a:solidFill>
                <a:srgbClr val="3F5378"/>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5</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8023182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solidFill>
                <a:effectLst/>
                <a:latin typeface="Poppins" panose="00000500000000000000" pitchFamily="2" charset="0"/>
                <a:cs typeface="Poppins" panose="00000500000000000000" pitchFamily="2" charset="0"/>
              </a:rPr>
              <a:t>PDO VS MySQL</a:t>
            </a:r>
          </a:p>
        </p:txBody>
      </p:sp>
      <p:sp>
        <p:nvSpPr>
          <p:cNvPr id="3" name="Text Placeholder 2"/>
          <p:cNvSpPr>
            <a:spLocks noGrp="1"/>
          </p:cNvSpPr>
          <p:nvPr>
            <p:ph type="body" idx="1"/>
          </p:nvPr>
        </p:nvSpPr>
        <p:spPr>
          <a:xfrm>
            <a:off x="107173" y="1238541"/>
            <a:ext cx="4106480" cy="3017809"/>
          </a:xfrm>
        </p:spPr>
        <p:txBody>
          <a:bodyPr/>
          <a:lstStyle/>
          <a:p>
            <a:pPr algn="l"/>
            <a:r>
              <a:rPr lang="en-US" b="1" i="0" dirty="0">
                <a:solidFill>
                  <a:srgbClr val="3F5378"/>
                </a:solidFill>
                <a:effectLst/>
                <a:latin typeface="Poppins" panose="00000500000000000000" pitchFamily="2" charset="0"/>
                <a:cs typeface="Poppins" panose="00000500000000000000" pitchFamily="2" charset="0"/>
              </a:rPr>
              <a:t>PDO(PHP Data Objects)</a:t>
            </a:r>
          </a:p>
          <a:p>
            <a:pPr algn="l">
              <a:buFont typeface="Arial" panose="020B0604020202020204" pitchFamily="34" charset="0"/>
              <a:buChar char="•"/>
            </a:pPr>
            <a:r>
              <a:rPr lang="en-US" sz="1600" dirty="0">
                <a:latin typeface="Poppins" panose="00000500000000000000" pitchFamily="2" charset="0"/>
                <a:cs typeface="Poppins" panose="00000500000000000000" pitchFamily="2" charset="0"/>
              </a:rPr>
              <a:t>Supports multiple databases such as MySQL, PostgreSQL, SQLite, SQL Server, and more.</a:t>
            </a:r>
            <a:endParaRPr lang="en-US" sz="1600" b="0" i="0" dirty="0">
              <a:solidFill>
                <a:srgbClr val="3F5378"/>
              </a:solidFill>
              <a:effectLst/>
              <a:latin typeface="Poppins" panose="00000500000000000000" pitchFamily="2" charset="0"/>
              <a:cs typeface="Poppins" panose="00000500000000000000" pitchFamily="2" charset="0"/>
            </a:endParaRPr>
          </a:p>
          <a:p>
            <a:pPr algn="l">
              <a:buFont typeface="Arial" panose="020B0604020202020204" pitchFamily="34" charset="0"/>
              <a:buChar char="•"/>
            </a:pPr>
            <a:r>
              <a:rPr lang="en-US" sz="1600" dirty="0">
                <a:latin typeface="Poppins" panose="00000500000000000000" pitchFamily="2" charset="0"/>
                <a:cs typeface="Poppins" panose="00000500000000000000" pitchFamily="2" charset="0"/>
              </a:rPr>
              <a:t>PDO is a database-agnostic interface, meaning you can switch between different database systems with minimal code changes (except for query syntax differences).</a:t>
            </a:r>
          </a:p>
          <a:p>
            <a:pPr algn="l">
              <a:buFont typeface="Arial" panose="020B0604020202020204" pitchFamily="34" charset="0"/>
              <a:buChar char="•"/>
            </a:pPr>
            <a:r>
              <a:rPr lang="en-PH" sz="1400" dirty="0">
                <a:latin typeface="Poppins" panose="00000500000000000000" pitchFamily="2" charset="0"/>
                <a:cs typeface="Poppins" panose="00000500000000000000" pitchFamily="2" charset="0"/>
              </a:rPr>
              <a:t>Object-Oriented API only.</a:t>
            </a:r>
            <a:br>
              <a:rPr lang="en-US" sz="1600" dirty="0">
                <a:solidFill>
                  <a:srgbClr val="3F5378"/>
                </a:solidFill>
                <a:latin typeface="Poppins" panose="00000500000000000000" pitchFamily="2" charset="0"/>
                <a:cs typeface="Poppins" panose="00000500000000000000" pitchFamily="2" charset="0"/>
              </a:rPr>
            </a:br>
            <a:endParaRPr lang="en-US" sz="1800" b="0" i="0" dirty="0">
              <a:solidFill>
                <a:srgbClr val="3F5378"/>
              </a:solidFill>
              <a:effectLst/>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6</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 Placeholder 2">
            <a:extLst>
              <a:ext uri="{FF2B5EF4-FFF2-40B4-BE49-F238E27FC236}">
                <a16:creationId xmlns:a16="http://schemas.microsoft.com/office/drawing/2014/main" id="{3E5CD05F-D99C-6A26-67E0-9C6E8DB2FA20}"/>
              </a:ext>
            </a:extLst>
          </p:cNvPr>
          <p:cNvSpPr txBox="1">
            <a:spLocks/>
          </p:cNvSpPr>
          <p:nvPr/>
        </p:nvSpPr>
        <p:spPr>
          <a:xfrm>
            <a:off x="4453104" y="1238541"/>
            <a:ext cx="4106480" cy="301780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b="1" dirty="0" err="1">
                <a:solidFill>
                  <a:srgbClr val="3F5378"/>
                </a:solidFill>
                <a:latin typeface="Poppins" panose="00000500000000000000" pitchFamily="2" charset="0"/>
                <a:cs typeface="Poppins" panose="00000500000000000000" pitchFamily="2" charset="0"/>
              </a:rPr>
              <a:t>MYSQLi</a:t>
            </a:r>
            <a:r>
              <a:rPr lang="en-US" b="1" dirty="0">
                <a:solidFill>
                  <a:srgbClr val="3F5378"/>
                </a:solidFill>
                <a:latin typeface="Poppins" panose="00000500000000000000" pitchFamily="2" charset="0"/>
                <a:cs typeface="Poppins" panose="00000500000000000000" pitchFamily="2" charset="0"/>
              </a:rPr>
              <a:t>(</a:t>
            </a:r>
            <a:r>
              <a:rPr lang="en-PH" b="1" dirty="0">
                <a:latin typeface="Poppins" panose="00000500000000000000" pitchFamily="2" charset="0"/>
                <a:cs typeface="Poppins" panose="00000500000000000000" pitchFamily="2" charset="0"/>
              </a:rPr>
              <a:t>MySQL Improved</a:t>
            </a:r>
            <a:r>
              <a:rPr lang="en-US" b="1" dirty="0">
                <a:solidFill>
                  <a:srgbClr val="3F5378"/>
                </a:solidFill>
                <a:latin typeface="Poppins" panose="00000500000000000000" pitchFamily="2" charset="0"/>
                <a:cs typeface="Poppins" panose="00000500000000000000" pitchFamily="2" charset="0"/>
              </a:rPr>
              <a:t>)</a:t>
            </a:r>
          </a:p>
          <a:p>
            <a:r>
              <a:rPr lang="en-PH" sz="1600" dirty="0">
                <a:latin typeface="Poppins" panose="00000500000000000000" pitchFamily="2" charset="0"/>
                <a:cs typeface="Poppins" panose="00000500000000000000" pitchFamily="2" charset="0"/>
              </a:rPr>
              <a:t>Only supports MySQL databases</a:t>
            </a:r>
          </a:p>
          <a:p>
            <a:r>
              <a:rPr lang="en-US" sz="1600" dirty="0">
                <a:latin typeface="Poppins" panose="00000500000000000000" pitchFamily="2" charset="0"/>
                <a:cs typeface="Poppins" panose="00000500000000000000" pitchFamily="2" charset="0"/>
              </a:rPr>
              <a:t>lacks the flexibility of supporting multiple databases.</a:t>
            </a:r>
            <a:endParaRPr lang="en-PH" sz="1600" dirty="0">
              <a:latin typeface="Poppins" panose="00000500000000000000" pitchFamily="2" charset="0"/>
              <a:cs typeface="Poppins" panose="00000500000000000000" pitchFamily="2" charset="0"/>
            </a:endParaRPr>
          </a:p>
          <a:p>
            <a:r>
              <a:rPr lang="en-US" sz="1600" dirty="0">
                <a:latin typeface="Poppins" panose="00000500000000000000" pitchFamily="2" charset="0"/>
                <a:cs typeface="Poppins" panose="00000500000000000000" pitchFamily="2" charset="0"/>
              </a:rPr>
              <a:t>Supports both Object-Oriented and Procedural APIs.</a:t>
            </a:r>
            <a:endParaRPr lang="en-US" sz="1800" dirty="0">
              <a:solidFill>
                <a:srgbClr val="3F5378"/>
              </a:solidFill>
              <a:latin typeface="Poppins" panose="00000500000000000000" pitchFamily="2" charset="0"/>
              <a:cs typeface="Poppins" panose="00000500000000000000" pitchFamily="2" charset="0"/>
            </a:endParaRPr>
          </a:p>
        </p:txBody>
      </p:sp>
    </p:spTree>
    <p:extLst>
      <p:ext uri="{BB962C8B-B14F-4D97-AF65-F5344CB8AC3E}">
        <p14:creationId xmlns:p14="http://schemas.microsoft.com/office/powerpoint/2010/main" val="5693609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solidFill>
                <a:effectLst/>
                <a:latin typeface="Poppins" panose="00000500000000000000" pitchFamily="2" charset="0"/>
                <a:cs typeface="Poppins" panose="00000500000000000000" pitchFamily="2" charset="0"/>
              </a:rPr>
              <a:t>PDO VS MySQL</a:t>
            </a:r>
          </a:p>
        </p:txBody>
      </p:sp>
      <p:sp>
        <p:nvSpPr>
          <p:cNvPr id="3" name="Text Placeholder 2"/>
          <p:cNvSpPr>
            <a:spLocks noGrp="1"/>
          </p:cNvSpPr>
          <p:nvPr>
            <p:ph type="body" idx="1"/>
          </p:nvPr>
        </p:nvSpPr>
        <p:spPr>
          <a:xfrm>
            <a:off x="107172" y="1238541"/>
            <a:ext cx="4588396" cy="3017809"/>
          </a:xfrm>
        </p:spPr>
        <p:txBody>
          <a:bodyPr/>
          <a:lstStyle/>
          <a:p>
            <a:pPr algn="l"/>
            <a:r>
              <a:rPr lang="en-US" b="1" i="0" dirty="0">
                <a:solidFill>
                  <a:srgbClr val="3F5378"/>
                </a:solidFill>
                <a:effectLst/>
                <a:latin typeface="Poppins" panose="00000500000000000000" pitchFamily="2" charset="0"/>
                <a:cs typeface="Poppins" panose="00000500000000000000" pitchFamily="2" charset="0"/>
              </a:rPr>
              <a:t>PDO(PHP Data Objects)</a:t>
            </a:r>
          </a:p>
          <a:p>
            <a:pPr algn="l">
              <a:buFont typeface="Arial" panose="020B0604020202020204" pitchFamily="34" charset="0"/>
              <a:buChar char="•"/>
            </a:pPr>
            <a:r>
              <a:rPr lang="en-US" sz="1600" dirty="0"/>
              <a:t>Supports prepared statements and parameterized queries, which help prevent SQL injection.</a:t>
            </a:r>
          </a:p>
          <a:p>
            <a:pPr algn="l">
              <a:buFont typeface="Arial" panose="020B0604020202020204" pitchFamily="34" charset="0"/>
              <a:buChar char="•"/>
            </a:pPr>
            <a:r>
              <a:rPr lang="en-US" sz="1600" dirty="0"/>
              <a:t>It emulates prepared statements if the database doesn’t support them natively</a:t>
            </a:r>
          </a:p>
          <a:p>
            <a:pPr algn="l">
              <a:buFont typeface="Arial" panose="020B0604020202020204" pitchFamily="34" charset="0"/>
              <a:buChar char="•"/>
            </a:pPr>
            <a:r>
              <a:rPr lang="en-US" sz="1600" dirty="0"/>
              <a:t>Provides better error handling with the ability to throw exceptions (try-catch blocks).</a:t>
            </a:r>
          </a:p>
          <a:p>
            <a:pPr algn="l">
              <a:buFont typeface="Arial" panose="020B0604020202020204" pitchFamily="34" charset="0"/>
              <a:buChar char="•"/>
            </a:pPr>
            <a:r>
              <a:rPr lang="en-US" sz="1600" dirty="0"/>
              <a:t>PDO offers more control and customization over error reporting.</a:t>
            </a:r>
          </a:p>
          <a:p>
            <a:pPr algn="l">
              <a:buFont typeface="Arial" panose="020B0604020202020204" pitchFamily="34" charset="0"/>
              <a:buChar char="•"/>
            </a:pPr>
            <a:r>
              <a:rPr lang="en-US" sz="1600" dirty="0"/>
              <a:t>Provides multiple methods for fetching data (fetch, </a:t>
            </a:r>
            <a:r>
              <a:rPr lang="en-US" sz="1600" dirty="0" err="1"/>
              <a:t>fetchAll</a:t>
            </a:r>
            <a:r>
              <a:rPr lang="en-US" sz="1600" dirty="0"/>
              <a:t>, etc.), and supports different fetch modes (associative array, object, column, etc.)</a:t>
            </a:r>
            <a:br>
              <a:rPr lang="en-US" sz="1400" dirty="0"/>
            </a:br>
            <a:endParaRPr lang="en-US" sz="1400" dirty="0"/>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 Placeholder 2">
            <a:extLst>
              <a:ext uri="{FF2B5EF4-FFF2-40B4-BE49-F238E27FC236}">
                <a16:creationId xmlns:a16="http://schemas.microsoft.com/office/drawing/2014/main" id="{3E5CD05F-D99C-6A26-67E0-9C6E8DB2FA20}"/>
              </a:ext>
            </a:extLst>
          </p:cNvPr>
          <p:cNvSpPr txBox="1">
            <a:spLocks/>
          </p:cNvSpPr>
          <p:nvPr/>
        </p:nvSpPr>
        <p:spPr>
          <a:xfrm>
            <a:off x="4453104" y="1238541"/>
            <a:ext cx="4106480" cy="301780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b="1" dirty="0" err="1">
                <a:solidFill>
                  <a:srgbClr val="3F5378"/>
                </a:solidFill>
                <a:latin typeface="Poppins" panose="00000500000000000000" pitchFamily="2" charset="0"/>
                <a:cs typeface="Poppins" panose="00000500000000000000" pitchFamily="2" charset="0"/>
              </a:rPr>
              <a:t>MYSQLi</a:t>
            </a:r>
            <a:r>
              <a:rPr lang="en-US" b="1" dirty="0">
                <a:solidFill>
                  <a:srgbClr val="3F5378"/>
                </a:solidFill>
                <a:latin typeface="Poppins" panose="00000500000000000000" pitchFamily="2" charset="0"/>
                <a:cs typeface="Poppins" panose="00000500000000000000" pitchFamily="2" charset="0"/>
              </a:rPr>
              <a:t>(</a:t>
            </a:r>
            <a:r>
              <a:rPr lang="en-PH" b="1" dirty="0">
                <a:latin typeface="Poppins" panose="00000500000000000000" pitchFamily="2" charset="0"/>
                <a:cs typeface="Poppins" panose="00000500000000000000" pitchFamily="2" charset="0"/>
              </a:rPr>
              <a:t>MySQL Improved</a:t>
            </a:r>
            <a:r>
              <a:rPr lang="en-US" b="1" dirty="0">
                <a:solidFill>
                  <a:srgbClr val="3F5378"/>
                </a:solidFill>
                <a:latin typeface="Poppins" panose="00000500000000000000" pitchFamily="2" charset="0"/>
                <a:cs typeface="Poppins" panose="00000500000000000000" pitchFamily="2" charset="0"/>
              </a:rPr>
              <a:t>)</a:t>
            </a:r>
          </a:p>
          <a:p>
            <a:r>
              <a:rPr lang="en-US" sz="1600" dirty="0"/>
              <a:t>Supports prepared statements and parameterized queries as well, but only with MySQL databases.</a:t>
            </a:r>
          </a:p>
          <a:p>
            <a:r>
              <a:rPr lang="en-US" sz="1600" dirty="0"/>
              <a:t>Errors must be handled manually, often resulting in more verbose and complex error-checking code</a:t>
            </a:r>
          </a:p>
          <a:p>
            <a:r>
              <a:rPr lang="en-US" sz="1600" dirty="0"/>
              <a:t>Offers similar data-fetching methods but is more limited compared to PDO in terms of flexibility.</a:t>
            </a:r>
          </a:p>
        </p:txBody>
      </p:sp>
    </p:spTree>
    <p:extLst>
      <p:ext uri="{BB962C8B-B14F-4D97-AF65-F5344CB8AC3E}">
        <p14:creationId xmlns:p14="http://schemas.microsoft.com/office/powerpoint/2010/main" val="3912236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solidFill>
                <a:effectLst/>
                <a:latin typeface="Poppins" panose="00000500000000000000" pitchFamily="2" charset="0"/>
                <a:cs typeface="Poppins" panose="00000500000000000000" pitchFamily="2" charset="0"/>
              </a:rPr>
              <a:t>PDO VS MySQL</a:t>
            </a:r>
          </a:p>
        </p:txBody>
      </p:sp>
      <p:sp>
        <p:nvSpPr>
          <p:cNvPr id="3" name="Text Placeholder 2"/>
          <p:cNvSpPr>
            <a:spLocks noGrp="1"/>
          </p:cNvSpPr>
          <p:nvPr>
            <p:ph type="body" idx="1"/>
          </p:nvPr>
        </p:nvSpPr>
        <p:spPr>
          <a:xfrm>
            <a:off x="107173" y="1238541"/>
            <a:ext cx="4106480" cy="3017809"/>
          </a:xfrm>
        </p:spPr>
        <p:txBody>
          <a:bodyPr/>
          <a:lstStyle/>
          <a:p>
            <a:pPr algn="l"/>
            <a:r>
              <a:rPr lang="en-US" b="1" i="0" dirty="0">
                <a:solidFill>
                  <a:srgbClr val="3F5378"/>
                </a:solidFill>
                <a:effectLst/>
                <a:latin typeface="Poppins" panose="00000500000000000000" pitchFamily="2" charset="0"/>
                <a:cs typeface="Poppins" panose="00000500000000000000" pitchFamily="2" charset="0"/>
              </a:rPr>
              <a:t>PDO(PHP Data Objects)</a:t>
            </a:r>
          </a:p>
          <a:p>
            <a:pPr algn="l">
              <a:buFont typeface="Arial" panose="020B0604020202020204" pitchFamily="34" charset="0"/>
              <a:buChar char="•"/>
            </a:pPr>
            <a:r>
              <a:rPr lang="en-US" sz="1600" dirty="0"/>
              <a:t>Does not natively support multiple queries in one call (you’d have to run them separately or use a transaction).</a:t>
            </a:r>
          </a:p>
          <a:p>
            <a:pPr algn="l">
              <a:buFont typeface="Arial" panose="020B0604020202020204" pitchFamily="34" charset="0"/>
              <a:buChar char="•"/>
            </a:pPr>
            <a:r>
              <a:rPr lang="en-US" sz="1600" dirty="0"/>
              <a:t>Requires the specific PDO driver for each database (e.g., </a:t>
            </a:r>
            <a:r>
              <a:rPr lang="en-US" sz="1600" dirty="0" err="1"/>
              <a:t>pdo_mysql</a:t>
            </a:r>
            <a:r>
              <a:rPr lang="en-US" sz="1600" dirty="0"/>
              <a:t> for MySQL)</a:t>
            </a:r>
          </a:p>
          <a:p>
            <a:pPr algn="l">
              <a:buFont typeface="Arial" panose="020B0604020202020204" pitchFamily="34" charset="0"/>
              <a:buChar char="•"/>
            </a:pPr>
            <a:r>
              <a:rPr lang="en-US" sz="1600" dirty="0"/>
              <a:t>Slightly slower in some cases due to its abstraction layer, but the difference is usually negligible for most applications</a:t>
            </a: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 name="Text Placeholder 2">
            <a:extLst>
              <a:ext uri="{FF2B5EF4-FFF2-40B4-BE49-F238E27FC236}">
                <a16:creationId xmlns:a16="http://schemas.microsoft.com/office/drawing/2014/main" id="{3E5CD05F-D99C-6A26-67E0-9C6E8DB2FA20}"/>
              </a:ext>
            </a:extLst>
          </p:cNvPr>
          <p:cNvSpPr txBox="1">
            <a:spLocks/>
          </p:cNvSpPr>
          <p:nvPr/>
        </p:nvSpPr>
        <p:spPr>
          <a:xfrm>
            <a:off x="4453104" y="1238541"/>
            <a:ext cx="4106480" cy="3017809"/>
          </a:xfrm>
          <a:prstGeom prst="rect">
            <a:avLst/>
          </a:prstGeom>
          <a:noFill/>
          <a:ln>
            <a:noFill/>
          </a:ln>
        </p:spPr>
        <p:txBody>
          <a:bodyPr spcFirstLastPara="1" wrap="square" lIns="91425" tIns="91425" rIns="91425" bIns="91425" anchor="t" anchorCtr="0"/>
          <a:lstStyle>
            <a:defPPr marR="0" lvl="0" algn="l" rtl="0">
              <a:lnSpc>
                <a:spcPct val="100000"/>
              </a:lnSpc>
              <a:spcBef>
                <a:spcPts val="0"/>
              </a:spcBef>
              <a:spcAft>
                <a:spcPts val="0"/>
              </a:spcAft>
            </a:defPPr>
            <a:lvl1pPr marL="457200" marR="0" lvl="0" indent="-355600" algn="l" rtl="0">
              <a:lnSpc>
                <a:spcPct val="100000"/>
              </a:lnSpc>
              <a:spcBef>
                <a:spcPts val="6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1pPr>
            <a:lvl2pPr marL="914400" marR="0" lvl="1"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2pPr>
            <a:lvl3pPr marL="1371600" marR="0" lvl="2"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3pPr>
            <a:lvl4pPr marL="1828800" marR="0" lvl="3"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4pPr>
            <a:lvl5pPr marL="2286000" marR="0" lvl="4"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5pPr>
            <a:lvl6pPr marL="2743200" marR="0" lvl="5"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6pPr>
            <a:lvl7pPr marL="3200400" marR="0" lvl="6"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7pPr>
            <a:lvl8pPr marL="3657600" marR="0" lvl="7" indent="-355600" algn="l" rtl="0">
              <a:lnSpc>
                <a:spcPct val="100000"/>
              </a:lnSpc>
              <a:spcBef>
                <a:spcPts val="1000"/>
              </a:spcBef>
              <a:spcAft>
                <a:spcPts val="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8pPr>
            <a:lvl9pPr marL="4114800" marR="0" lvl="8" indent="-355600" algn="l" rtl="0">
              <a:lnSpc>
                <a:spcPct val="100000"/>
              </a:lnSpc>
              <a:spcBef>
                <a:spcPts val="1000"/>
              </a:spcBef>
              <a:spcAft>
                <a:spcPts val="1000"/>
              </a:spcAft>
              <a:buClr>
                <a:srgbClr val="C7D3E6"/>
              </a:buClr>
              <a:buSzPts val="2000"/>
              <a:buFont typeface="Roboto Condensed Light"/>
              <a:buChar char="▻"/>
              <a:defRPr sz="2000" b="0" i="0" u="none" strike="noStrike" cap="none">
                <a:solidFill>
                  <a:srgbClr val="263248"/>
                </a:solidFill>
                <a:latin typeface="Roboto Condensed Light"/>
                <a:ea typeface="Roboto Condensed Light"/>
                <a:cs typeface="Roboto Condensed Light"/>
                <a:sym typeface="Roboto Condensed Light"/>
              </a:defRPr>
            </a:lvl9pPr>
          </a:lstStyle>
          <a:p>
            <a:r>
              <a:rPr lang="en-US" b="1" dirty="0" err="1">
                <a:solidFill>
                  <a:srgbClr val="3F5378"/>
                </a:solidFill>
                <a:latin typeface="Poppins" panose="00000500000000000000" pitchFamily="2" charset="0"/>
                <a:cs typeface="Poppins" panose="00000500000000000000" pitchFamily="2" charset="0"/>
              </a:rPr>
              <a:t>MYSQLi</a:t>
            </a:r>
            <a:r>
              <a:rPr lang="en-US" b="1" dirty="0">
                <a:solidFill>
                  <a:srgbClr val="3F5378"/>
                </a:solidFill>
                <a:latin typeface="Poppins" panose="00000500000000000000" pitchFamily="2" charset="0"/>
                <a:cs typeface="Poppins" panose="00000500000000000000" pitchFamily="2" charset="0"/>
              </a:rPr>
              <a:t>(</a:t>
            </a:r>
            <a:r>
              <a:rPr lang="en-PH" b="1" dirty="0">
                <a:latin typeface="Poppins" panose="00000500000000000000" pitchFamily="2" charset="0"/>
                <a:cs typeface="Poppins" panose="00000500000000000000" pitchFamily="2" charset="0"/>
              </a:rPr>
              <a:t>MySQL Improved</a:t>
            </a:r>
            <a:r>
              <a:rPr lang="en-US" b="1" dirty="0">
                <a:solidFill>
                  <a:srgbClr val="3F5378"/>
                </a:solidFill>
                <a:latin typeface="Poppins" panose="00000500000000000000" pitchFamily="2" charset="0"/>
                <a:cs typeface="Poppins" panose="00000500000000000000" pitchFamily="2" charset="0"/>
              </a:rPr>
              <a:t>)</a:t>
            </a:r>
          </a:p>
          <a:p>
            <a:r>
              <a:rPr lang="en-US" sz="1600" dirty="0"/>
              <a:t>Allows multiple queries to be executed in a single statement using </a:t>
            </a:r>
            <a:r>
              <a:rPr lang="en-US" sz="1600" dirty="0" err="1"/>
              <a:t>multi_query</a:t>
            </a:r>
            <a:r>
              <a:rPr lang="en-US" sz="1600" dirty="0"/>
              <a:t>(). This can be useful for batch operations but can also be a security risk if not handled properly</a:t>
            </a:r>
          </a:p>
          <a:p>
            <a:r>
              <a:rPr lang="en-US" sz="1600" dirty="0"/>
              <a:t>Requires only the </a:t>
            </a:r>
            <a:r>
              <a:rPr lang="en-US" sz="1600" dirty="0" err="1"/>
              <a:t>MySQLi</a:t>
            </a:r>
            <a:r>
              <a:rPr lang="en-US" sz="1600" dirty="0"/>
              <a:t> extension for MySQL databases.</a:t>
            </a:r>
          </a:p>
          <a:p>
            <a:r>
              <a:rPr lang="en-US" sz="1600" dirty="0"/>
              <a:t>Slightly faster for MySQL-specific tasks, but the difference is minimal in most scenarios</a:t>
            </a:r>
          </a:p>
        </p:txBody>
      </p:sp>
    </p:spTree>
    <p:extLst>
      <p:ext uri="{BB962C8B-B14F-4D97-AF65-F5344CB8AC3E}">
        <p14:creationId xmlns:p14="http://schemas.microsoft.com/office/powerpoint/2010/main" val="24720510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PH" i="0" dirty="0">
                <a:solidFill>
                  <a:schemeClr val="bg1"/>
                </a:solidFill>
                <a:effectLst/>
                <a:latin typeface="Poppins" panose="00000500000000000000" pitchFamily="2" charset="0"/>
                <a:cs typeface="Poppins" panose="00000500000000000000" pitchFamily="2" charset="0"/>
              </a:rPr>
              <a:t>HOW TO INSTALL PDO</a:t>
            </a:r>
          </a:p>
        </p:txBody>
      </p:sp>
      <p:sp>
        <p:nvSpPr>
          <p:cNvPr id="3" name="Text Placeholder 2"/>
          <p:cNvSpPr>
            <a:spLocks noGrp="1"/>
          </p:cNvSpPr>
          <p:nvPr>
            <p:ph type="body" idx="1"/>
          </p:nvPr>
        </p:nvSpPr>
        <p:spPr>
          <a:xfrm>
            <a:off x="107172" y="1238541"/>
            <a:ext cx="8616697" cy="3017809"/>
          </a:xfrm>
        </p:spPr>
        <p:txBody>
          <a:bodyPr/>
          <a:lstStyle/>
          <a:p>
            <a:pPr algn="l"/>
            <a:r>
              <a:rPr lang="en-US" b="1" i="0" dirty="0">
                <a:solidFill>
                  <a:srgbClr val="3F5378"/>
                </a:solidFill>
                <a:effectLst/>
                <a:latin typeface="Poppins" panose="00000500000000000000" pitchFamily="2" charset="0"/>
                <a:cs typeface="Poppins" panose="00000500000000000000" pitchFamily="2" charset="0"/>
              </a:rPr>
              <a:t>PDO(PHP Data Objects)</a:t>
            </a:r>
          </a:p>
          <a:p>
            <a:pPr algn="l">
              <a:buFont typeface="Arial" panose="020B0604020202020204" pitchFamily="34" charset="0"/>
              <a:buChar char="•"/>
            </a:pPr>
            <a:r>
              <a:rPr lang="en-US" sz="1400" b="0" i="0" dirty="0">
                <a:solidFill>
                  <a:srgbClr val="333333"/>
                </a:solidFill>
                <a:effectLst/>
                <a:latin typeface="Poppins" panose="00000500000000000000" pitchFamily="2" charset="0"/>
                <a:cs typeface="Poppins" panose="00000500000000000000" pitchFamily="2" charset="0"/>
              </a:rPr>
              <a:t>Choose the other database-specific DLL files and either use </a:t>
            </a:r>
            <a:r>
              <a:rPr lang="en-US" sz="1400" b="0" i="0" u="none" strike="noStrike" dirty="0">
                <a:solidFill>
                  <a:srgbClr val="336699"/>
                </a:solidFill>
                <a:effectLst/>
                <a:latin typeface="Poppins" panose="00000500000000000000" pitchFamily="2" charset="0"/>
                <a:cs typeface="Poppins" panose="00000500000000000000" pitchFamily="2" charset="0"/>
                <a:hlinkClick r:id="rId2"/>
              </a:rPr>
              <a:t>dl()</a:t>
            </a:r>
            <a:r>
              <a:rPr lang="en-US" sz="1400" b="0" i="0" dirty="0">
                <a:solidFill>
                  <a:srgbClr val="333333"/>
                </a:solidFill>
                <a:effectLst/>
                <a:latin typeface="Poppins" panose="00000500000000000000" pitchFamily="2" charset="0"/>
                <a:cs typeface="Poppins" panose="00000500000000000000" pitchFamily="2" charset="0"/>
              </a:rPr>
              <a:t> to load them at runtime, or enable them in </a:t>
            </a:r>
            <a:r>
              <a:rPr lang="en-US" sz="1400" b="0" i="1" dirty="0">
                <a:solidFill>
                  <a:srgbClr val="333333"/>
                </a:solidFill>
                <a:effectLst/>
                <a:latin typeface="Poppins" panose="00000500000000000000" pitchFamily="2" charset="0"/>
                <a:cs typeface="Poppins" panose="00000500000000000000" pitchFamily="2" charset="0"/>
              </a:rPr>
              <a:t>php.ini</a:t>
            </a:r>
            <a:r>
              <a:rPr lang="en-US" sz="1400" b="0" i="0" dirty="0">
                <a:solidFill>
                  <a:srgbClr val="333333"/>
                </a:solidFill>
                <a:effectLst/>
                <a:latin typeface="Poppins" panose="00000500000000000000" pitchFamily="2" charset="0"/>
                <a:cs typeface="Poppins" panose="00000500000000000000" pitchFamily="2" charset="0"/>
              </a:rPr>
              <a:t> below </a:t>
            </a:r>
            <a:r>
              <a:rPr lang="en-US" sz="1400" b="0" i="1" dirty="0">
                <a:solidFill>
                  <a:srgbClr val="333333"/>
                </a:solidFill>
                <a:effectLst/>
                <a:latin typeface="Poppins" panose="00000500000000000000" pitchFamily="2" charset="0"/>
                <a:cs typeface="Poppins" panose="00000500000000000000" pitchFamily="2" charset="0"/>
              </a:rPr>
              <a:t>php_pdo.dll</a:t>
            </a:r>
          </a:p>
          <a:p>
            <a:pPr algn="l">
              <a:buFont typeface="Arial" panose="020B0604020202020204" pitchFamily="34" charset="0"/>
              <a:buChar char="•"/>
            </a:pPr>
            <a:endParaRPr lang="en-US" sz="1400" i="1" dirty="0">
              <a:solidFill>
                <a:srgbClr val="333333"/>
              </a:solidFill>
              <a:latin typeface="Poppins" panose="00000500000000000000" pitchFamily="2" charset="0"/>
              <a:cs typeface="Poppins" panose="00000500000000000000" pitchFamily="2" charset="0"/>
            </a:endParaRPr>
          </a:p>
          <a:p>
            <a:pPr algn="l">
              <a:buFont typeface="Arial" panose="020B0604020202020204" pitchFamily="34" charset="0"/>
              <a:buChar char="•"/>
            </a:pPr>
            <a:r>
              <a:rPr lang="en-US" sz="1600" dirty="0">
                <a:latin typeface="Poppins" panose="00000500000000000000" pitchFamily="2" charset="0"/>
                <a:cs typeface="Poppins" panose="00000500000000000000" pitchFamily="2" charset="0"/>
              </a:rPr>
              <a:t>extension=php_pdo.dll</a:t>
            </a:r>
          </a:p>
          <a:p>
            <a:pPr algn="l">
              <a:buFont typeface="Arial" panose="020B0604020202020204" pitchFamily="34" charset="0"/>
              <a:buChar char="•"/>
            </a:pPr>
            <a:r>
              <a:rPr lang="en-US" sz="1600" dirty="0">
                <a:latin typeface="Poppins" panose="00000500000000000000" pitchFamily="2" charset="0"/>
                <a:cs typeface="Poppins" panose="00000500000000000000" pitchFamily="2" charset="0"/>
              </a:rPr>
              <a:t>extension=php_pdo_firebird.dll</a:t>
            </a:r>
          </a:p>
          <a:p>
            <a:pPr algn="l">
              <a:buFont typeface="Arial" panose="020B0604020202020204" pitchFamily="34" charset="0"/>
              <a:buChar char="•"/>
            </a:pPr>
            <a:r>
              <a:rPr lang="en-US" sz="1600" dirty="0">
                <a:latin typeface="Poppins" panose="00000500000000000000" pitchFamily="2" charset="0"/>
                <a:cs typeface="Poppins" panose="00000500000000000000" pitchFamily="2" charset="0"/>
              </a:rPr>
              <a:t>extension=php_pdo_informix.dll</a:t>
            </a:r>
          </a:p>
          <a:p>
            <a:pPr algn="l">
              <a:buFont typeface="Arial" panose="020B0604020202020204" pitchFamily="34" charset="0"/>
              <a:buChar char="•"/>
            </a:pPr>
            <a:r>
              <a:rPr lang="en-US" sz="1600" dirty="0">
                <a:latin typeface="Poppins" panose="00000500000000000000" pitchFamily="2" charset="0"/>
                <a:cs typeface="Poppins" panose="00000500000000000000" pitchFamily="2" charset="0"/>
              </a:rPr>
              <a:t>extension=php_pdo_mssql.dll</a:t>
            </a:r>
          </a:p>
          <a:p>
            <a:pPr algn="l">
              <a:buFont typeface="Arial" panose="020B0604020202020204" pitchFamily="34" charset="0"/>
              <a:buChar char="•"/>
            </a:pPr>
            <a:r>
              <a:rPr lang="en-US" sz="1600" dirty="0">
                <a:latin typeface="Poppins" panose="00000500000000000000" pitchFamily="2" charset="0"/>
                <a:cs typeface="Poppins" panose="00000500000000000000" pitchFamily="2" charset="0"/>
              </a:rPr>
              <a:t>extension=php_pdo_mysql.dll</a:t>
            </a:r>
          </a:p>
          <a:p>
            <a:pPr algn="l">
              <a:buFont typeface="Arial" panose="020B0604020202020204" pitchFamily="34" charset="0"/>
              <a:buChar char="•"/>
            </a:pPr>
            <a:r>
              <a:rPr lang="en-US" sz="1600" dirty="0">
                <a:latin typeface="Poppins" panose="00000500000000000000" pitchFamily="2" charset="0"/>
                <a:cs typeface="Poppins" panose="00000500000000000000" pitchFamily="2" charset="0"/>
              </a:rPr>
              <a:t>extension=pdo.so</a:t>
            </a:r>
          </a:p>
          <a:p>
            <a:pPr algn="l">
              <a:buFont typeface="Arial" panose="020B0604020202020204" pitchFamily="34" charset="0"/>
              <a:buChar char="•"/>
            </a:pPr>
            <a:endParaRPr lang="en-US" sz="1600" dirty="0">
              <a:latin typeface="Poppins" panose="00000500000000000000" pitchFamily="2" charset="0"/>
              <a:cs typeface="Poppins" panose="00000500000000000000" pitchFamily="2" charset="0"/>
            </a:endParaRPr>
          </a:p>
          <a:p>
            <a:pPr algn="l">
              <a:buFont typeface="Arial" panose="020B0604020202020204" pitchFamily="34" charset="0"/>
              <a:buChar char="•"/>
            </a:pPr>
            <a:endParaRPr lang="en-US" sz="1600" dirty="0">
              <a:latin typeface="Poppins" panose="00000500000000000000" pitchFamily="2" charset="0"/>
              <a:cs typeface="Poppins" panose="00000500000000000000" pitchFamily="2" charset="0"/>
            </a:endParaRPr>
          </a:p>
          <a:p>
            <a:pPr algn="l">
              <a:buFont typeface="Arial" panose="020B0604020202020204" pitchFamily="34" charset="0"/>
              <a:buChar char="•"/>
            </a:pPr>
            <a:endParaRPr lang="en-US" sz="1600" dirty="0">
              <a:latin typeface="Poppins" panose="00000500000000000000" pitchFamily="2" charset="0"/>
              <a:cs typeface="Poppins" panose="00000500000000000000" pitchFamily="2" charset="0"/>
            </a:endParaRPr>
          </a:p>
        </p:txBody>
      </p:sp>
      <p:sp>
        <p:nvSpPr>
          <p:cNvPr id="5" name="Slide Number Placeholder 4"/>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9</a:t>
            </a:fld>
            <a:endParaRPr lang="en"/>
          </a:p>
        </p:txBody>
      </p:sp>
      <p:grpSp>
        <p:nvGrpSpPr>
          <p:cNvPr id="6" name="Google Shape;194;p12"/>
          <p:cNvGrpSpPr/>
          <p:nvPr/>
        </p:nvGrpSpPr>
        <p:grpSpPr>
          <a:xfrm>
            <a:off x="293683" y="574116"/>
            <a:ext cx="309041" cy="403123"/>
            <a:chOff x="590250" y="244200"/>
            <a:chExt cx="407975" cy="532175"/>
          </a:xfrm>
        </p:grpSpPr>
        <p:sp>
          <p:nvSpPr>
            <p:cNvPr id="7" name="Google Shape;195;p12"/>
            <p:cNvSpPr/>
            <p:nvPr/>
          </p:nvSpPr>
          <p:spPr>
            <a:xfrm>
              <a:off x="623125" y="313625"/>
              <a:ext cx="375100" cy="462750"/>
            </a:xfrm>
            <a:custGeom>
              <a:avLst/>
              <a:gdLst/>
              <a:ahLst/>
              <a:cxnLst/>
              <a:rect l="l" t="t" r="r" b="b"/>
              <a:pathLst>
                <a:path w="15004" h="18510" fill="none" extrusionOk="0">
                  <a:moveTo>
                    <a:pt x="1" y="17536"/>
                  </a:moveTo>
                  <a:lnTo>
                    <a:pt x="1" y="17536"/>
                  </a:lnTo>
                  <a:lnTo>
                    <a:pt x="1" y="17536"/>
                  </a:lnTo>
                  <a:lnTo>
                    <a:pt x="25" y="17682"/>
                  </a:lnTo>
                  <a:lnTo>
                    <a:pt x="49" y="17852"/>
                  </a:lnTo>
                  <a:lnTo>
                    <a:pt x="123" y="18023"/>
                  </a:lnTo>
                  <a:lnTo>
                    <a:pt x="220" y="18193"/>
                  </a:lnTo>
                  <a:lnTo>
                    <a:pt x="293" y="18291"/>
                  </a:lnTo>
                  <a:lnTo>
                    <a:pt x="390" y="18364"/>
                  </a:lnTo>
                  <a:lnTo>
                    <a:pt x="488" y="18412"/>
                  </a:lnTo>
                  <a:lnTo>
                    <a:pt x="610" y="18461"/>
                  </a:lnTo>
                  <a:lnTo>
                    <a:pt x="756" y="18510"/>
                  </a:lnTo>
                  <a:lnTo>
                    <a:pt x="926" y="18510"/>
                  </a:lnTo>
                  <a:lnTo>
                    <a:pt x="14468" y="18510"/>
                  </a:lnTo>
                  <a:lnTo>
                    <a:pt x="14468" y="18510"/>
                  </a:lnTo>
                  <a:lnTo>
                    <a:pt x="14541" y="18510"/>
                  </a:lnTo>
                  <a:lnTo>
                    <a:pt x="14614" y="18485"/>
                  </a:lnTo>
                  <a:lnTo>
                    <a:pt x="14736" y="18412"/>
                  </a:lnTo>
                  <a:lnTo>
                    <a:pt x="14833" y="18291"/>
                  </a:lnTo>
                  <a:lnTo>
                    <a:pt x="14906" y="18144"/>
                  </a:lnTo>
                  <a:lnTo>
                    <a:pt x="14955" y="17974"/>
                  </a:lnTo>
                  <a:lnTo>
                    <a:pt x="14979" y="17779"/>
                  </a:lnTo>
                  <a:lnTo>
                    <a:pt x="15003" y="17438"/>
                  </a:lnTo>
                  <a:lnTo>
                    <a:pt x="15003" y="487"/>
                  </a:lnTo>
                  <a:lnTo>
                    <a:pt x="15003" y="487"/>
                  </a:lnTo>
                  <a:lnTo>
                    <a:pt x="15003" y="341"/>
                  </a:lnTo>
                  <a:lnTo>
                    <a:pt x="14979" y="219"/>
                  </a:lnTo>
                  <a:lnTo>
                    <a:pt x="14955" y="146"/>
                  </a:lnTo>
                  <a:lnTo>
                    <a:pt x="14906" y="73"/>
                  </a:lnTo>
                  <a:lnTo>
                    <a:pt x="14833" y="49"/>
                  </a:lnTo>
                  <a:lnTo>
                    <a:pt x="14736" y="24"/>
                  </a:lnTo>
                  <a:lnTo>
                    <a:pt x="14468"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96;p12"/>
            <p:cNvSpPr/>
            <p:nvPr/>
          </p:nvSpPr>
          <p:spPr>
            <a:xfrm>
              <a:off x="590250" y="269775"/>
              <a:ext cx="377525" cy="462775"/>
            </a:xfrm>
            <a:custGeom>
              <a:avLst/>
              <a:gdLst/>
              <a:ahLst/>
              <a:cxnLst/>
              <a:rect l="l" t="t" r="r" b="b"/>
              <a:pathLst>
                <a:path w="15101" h="18511" fill="none" extrusionOk="0">
                  <a:moveTo>
                    <a:pt x="14321" y="0"/>
                  </a:moveTo>
                  <a:lnTo>
                    <a:pt x="780" y="0"/>
                  </a:lnTo>
                  <a:lnTo>
                    <a:pt x="780" y="0"/>
                  </a:lnTo>
                  <a:lnTo>
                    <a:pt x="634" y="25"/>
                  </a:lnTo>
                  <a:lnTo>
                    <a:pt x="488" y="74"/>
                  </a:lnTo>
                  <a:lnTo>
                    <a:pt x="342" y="122"/>
                  </a:lnTo>
                  <a:lnTo>
                    <a:pt x="220" y="220"/>
                  </a:lnTo>
                  <a:lnTo>
                    <a:pt x="122" y="341"/>
                  </a:lnTo>
                  <a:lnTo>
                    <a:pt x="74" y="488"/>
                  </a:lnTo>
                  <a:lnTo>
                    <a:pt x="25" y="634"/>
                  </a:lnTo>
                  <a:lnTo>
                    <a:pt x="1" y="780"/>
                  </a:lnTo>
                  <a:lnTo>
                    <a:pt x="1" y="17731"/>
                  </a:lnTo>
                  <a:lnTo>
                    <a:pt x="1" y="17731"/>
                  </a:lnTo>
                  <a:lnTo>
                    <a:pt x="25" y="17877"/>
                  </a:lnTo>
                  <a:lnTo>
                    <a:pt x="74" y="18023"/>
                  </a:lnTo>
                  <a:lnTo>
                    <a:pt x="122" y="18169"/>
                  </a:lnTo>
                  <a:lnTo>
                    <a:pt x="220" y="18291"/>
                  </a:lnTo>
                  <a:lnTo>
                    <a:pt x="342" y="18388"/>
                  </a:lnTo>
                  <a:lnTo>
                    <a:pt x="488" y="18437"/>
                  </a:lnTo>
                  <a:lnTo>
                    <a:pt x="634" y="18486"/>
                  </a:lnTo>
                  <a:lnTo>
                    <a:pt x="780" y="18510"/>
                  </a:lnTo>
                  <a:lnTo>
                    <a:pt x="14321" y="18510"/>
                  </a:lnTo>
                  <a:lnTo>
                    <a:pt x="14321" y="18510"/>
                  </a:lnTo>
                  <a:lnTo>
                    <a:pt x="14467" y="18486"/>
                  </a:lnTo>
                  <a:lnTo>
                    <a:pt x="14614" y="18437"/>
                  </a:lnTo>
                  <a:lnTo>
                    <a:pt x="14760" y="18388"/>
                  </a:lnTo>
                  <a:lnTo>
                    <a:pt x="14881" y="18291"/>
                  </a:lnTo>
                  <a:lnTo>
                    <a:pt x="14979" y="18169"/>
                  </a:lnTo>
                  <a:lnTo>
                    <a:pt x="15028" y="18023"/>
                  </a:lnTo>
                  <a:lnTo>
                    <a:pt x="15076" y="17877"/>
                  </a:lnTo>
                  <a:lnTo>
                    <a:pt x="15101" y="17731"/>
                  </a:lnTo>
                  <a:lnTo>
                    <a:pt x="15101" y="780"/>
                  </a:lnTo>
                  <a:lnTo>
                    <a:pt x="15101" y="780"/>
                  </a:lnTo>
                  <a:lnTo>
                    <a:pt x="15076" y="634"/>
                  </a:lnTo>
                  <a:lnTo>
                    <a:pt x="15028" y="488"/>
                  </a:lnTo>
                  <a:lnTo>
                    <a:pt x="14979" y="341"/>
                  </a:lnTo>
                  <a:lnTo>
                    <a:pt x="14881" y="220"/>
                  </a:lnTo>
                  <a:lnTo>
                    <a:pt x="14760" y="122"/>
                  </a:lnTo>
                  <a:lnTo>
                    <a:pt x="14614" y="74"/>
                  </a:lnTo>
                  <a:lnTo>
                    <a:pt x="14467" y="25"/>
                  </a:lnTo>
                  <a:lnTo>
                    <a:pt x="14321" y="0"/>
                  </a:lnTo>
                  <a:lnTo>
                    <a:pt x="14321"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97;p12"/>
            <p:cNvSpPr/>
            <p:nvPr/>
          </p:nvSpPr>
          <p:spPr>
            <a:xfrm>
              <a:off x="796650" y="274025"/>
              <a:ext cx="45100" cy="45100"/>
            </a:xfrm>
            <a:custGeom>
              <a:avLst/>
              <a:gdLst/>
              <a:ahLst/>
              <a:cxnLst/>
              <a:rect l="l" t="t" r="r" b="b"/>
              <a:pathLst>
                <a:path w="1804" h="1804" fill="none" extrusionOk="0">
                  <a:moveTo>
                    <a:pt x="902" y="1"/>
                  </a:moveTo>
                  <a:lnTo>
                    <a:pt x="902" y="1"/>
                  </a:lnTo>
                  <a:lnTo>
                    <a:pt x="1073" y="25"/>
                  </a:lnTo>
                  <a:lnTo>
                    <a:pt x="1243" y="74"/>
                  </a:lnTo>
                  <a:lnTo>
                    <a:pt x="1414"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4" y="1657"/>
                  </a:lnTo>
                  <a:lnTo>
                    <a:pt x="1243" y="1730"/>
                  </a:lnTo>
                  <a:lnTo>
                    <a:pt x="1073" y="1779"/>
                  </a:lnTo>
                  <a:lnTo>
                    <a:pt x="902" y="1803"/>
                  </a:lnTo>
                  <a:lnTo>
                    <a:pt x="902" y="1803"/>
                  </a:lnTo>
                  <a:lnTo>
                    <a:pt x="732" y="1779"/>
                  </a:lnTo>
                  <a:lnTo>
                    <a:pt x="561" y="1730"/>
                  </a:lnTo>
                  <a:lnTo>
                    <a:pt x="391"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1" y="147"/>
                  </a:lnTo>
                  <a:lnTo>
                    <a:pt x="561" y="74"/>
                  </a:lnTo>
                  <a:lnTo>
                    <a:pt x="732"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98;p12"/>
            <p:cNvSpPr/>
            <p:nvPr/>
          </p:nvSpPr>
          <p:spPr>
            <a:xfrm>
              <a:off x="713850" y="274025"/>
              <a:ext cx="45075" cy="45100"/>
            </a:xfrm>
            <a:custGeom>
              <a:avLst/>
              <a:gdLst/>
              <a:ahLst/>
              <a:cxnLst/>
              <a:rect l="l" t="t" r="r" b="b"/>
              <a:pathLst>
                <a:path w="1803" h="1804" fill="none" extrusionOk="0">
                  <a:moveTo>
                    <a:pt x="902" y="1"/>
                  </a:moveTo>
                  <a:lnTo>
                    <a:pt x="902" y="1"/>
                  </a:lnTo>
                  <a:lnTo>
                    <a:pt x="1072" y="25"/>
                  </a:lnTo>
                  <a:lnTo>
                    <a:pt x="1243" y="74"/>
                  </a:lnTo>
                  <a:lnTo>
                    <a:pt x="1413" y="147"/>
                  </a:lnTo>
                  <a:lnTo>
                    <a:pt x="1535" y="269"/>
                  </a:lnTo>
                  <a:lnTo>
                    <a:pt x="1657" y="391"/>
                  </a:lnTo>
                  <a:lnTo>
                    <a:pt x="1730" y="561"/>
                  </a:lnTo>
                  <a:lnTo>
                    <a:pt x="1779" y="732"/>
                  </a:lnTo>
                  <a:lnTo>
                    <a:pt x="1803" y="902"/>
                  </a:lnTo>
                  <a:lnTo>
                    <a:pt x="1803" y="902"/>
                  </a:lnTo>
                  <a:lnTo>
                    <a:pt x="1779"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9" y="1535"/>
                  </a:lnTo>
                  <a:lnTo>
                    <a:pt x="147" y="1414"/>
                  </a:lnTo>
                  <a:lnTo>
                    <a:pt x="74" y="1243"/>
                  </a:lnTo>
                  <a:lnTo>
                    <a:pt x="25" y="1073"/>
                  </a:lnTo>
                  <a:lnTo>
                    <a:pt x="1" y="902"/>
                  </a:lnTo>
                  <a:lnTo>
                    <a:pt x="1" y="902"/>
                  </a:lnTo>
                  <a:lnTo>
                    <a:pt x="25" y="732"/>
                  </a:lnTo>
                  <a:lnTo>
                    <a:pt x="74" y="561"/>
                  </a:lnTo>
                  <a:lnTo>
                    <a:pt x="147" y="391"/>
                  </a:lnTo>
                  <a:lnTo>
                    <a:pt x="269" y="269"/>
                  </a:lnTo>
                  <a:lnTo>
                    <a:pt x="390" y="147"/>
                  </a:lnTo>
                  <a:lnTo>
                    <a:pt x="561" y="74"/>
                  </a:lnTo>
                  <a:lnTo>
                    <a:pt x="731" y="25"/>
                  </a:lnTo>
                  <a:lnTo>
                    <a:pt x="902" y="1"/>
                  </a:lnTo>
                  <a:lnTo>
                    <a:pt x="902"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99;p12"/>
            <p:cNvSpPr/>
            <p:nvPr/>
          </p:nvSpPr>
          <p:spPr>
            <a:xfrm>
              <a:off x="631050" y="274025"/>
              <a:ext cx="45075" cy="45100"/>
            </a:xfrm>
            <a:custGeom>
              <a:avLst/>
              <a:gdLst/>
              <a:ahLst/>
              <a:cxnLst/>
              <a:rect l="l" t="t" r="r" b="b"/>
              <a:pathLst>
                <a:path w="1803" h="1804" fill="none" extrusionOk="0">
                  <a:moveTo>
                    <a:pt x="0" y="902"/>
                  </a:moveTo>
                  <a:lnTo>
                    <a:pt x="0" y="902"/>
                  </a:lnTo>
                  <a:lnTo>
                    <a:pt x="25" y="732"/>
                  </a:lnTo>
                  <a:lnTo>
                    <a:pt x="73" y="561"/>
                  </a:lnTo>
                  <a:lnTo>
                    <a:pt x="147" y="391"/>
                  </a:lnTo>
                  <a:lnTo>
                    <a:pt x="268" y="269"/>
                  </a:lnTo>
                  <a:lnTo>
                    <a:pt x="390" y="147"/>
                  </a:lnTo>
                  <a:lnTo>
                    <a:pt x="561" y="74"/>
                  </a:lnTo>
                  <a:lnTo>
                    <a:pt x="731" y="25"/>
                  </a:lnTo>
                  <a:lnTo>
                    <a:pt x="902" y="1"/>
                  </a:lnTo>
                  <a:lnTo>
                    <a:pt x="902" y="1"/>
                  </a:lnTo>
                  <a:lnTo>
                    <a:pt x="1072" y="25"/>
                  </a:lnTo>
                  <a:lnTo>
                    <a:pt x="1243" y="74"/>
                  </a:lnTo>
                  <a:lnTo>
                    <a:pt x="1413" y="147"/>
                  </a:lnTo>
                  <a:lnTo>
                    <a:pt x="1535" y="269"/>
                  </a:lnTo>
                  <a:lnTo>
                    <a:pt x="1657" y="391"/>
                  </a:lnTo>
                  <a:lnTo>
                    <a:pt x="1730" y="561"/>
                  </a:lnTo>
                  <a:lnTo>
                    <a:pt x="1778" y="732"/>
                  </a:lnTo>
                  <a:lnTo>
                    <a:pt x="1803" y="902"/>
                  </a:lnTo>
                  <a:lnTo>
                    <a:pt x="1803" y="902"/>
                  </a:lnTo>
                  <a:lnTo>
                    <a:pt x="1778" y="1073"/>
                  </a:lnTo>
                  <a:lnTo>
                    <a:pt x="1730" y="1243"/>
                  </a:lnTo>
                  <a:lnTo>
                    <a:pt x="1657" y="1414"/>
                  </a:lnTo>
                  <a:lnTo>
                    <a:pt x="1535" y="1535"/>
                  </a:lnTo>
                  <a:lnTo>
                    <a:pt x="1413" y="1657"/>
                  </a:lnTo>
                  <a:lnTo>
                    <a:pt x="1243" y="1730"/>
                  </a:lnTo>
                  <a:lnTo>
                    <a:pt x="1072" y="1779"/>
                  </a:lnTo>
                  <a:lnTo>
                    <a:pt x="902" y="1803"/>
                  </a:lnTo>
                  <a:lnTo>
                    <a:pt x="902" y="1803"/>
                  </a:lnTo>
                  <a:lnTo>
                    <a:pt x="731" y="1779"/>
                  </a:lnTo>
                  <a:lnTo>
                    <a:pt x="561" y="1730"/>
                  </a:lnTo>
                  <a:lnTo>
                    <a:pt x="390" y="1657"/>
                  </a:lnTo>
                  <a:lnTo>
                    <a:pt x="268" y="1535"/>
                  </a:lnTo>
                  <a:lnTo>
                    <a:pt x="147" y="1414"/>
                  </a:lnTo>
                  <a:lnTo>
                    <a:pt x="73" y="1243"/>
                  </a:lnTo>
                  <a:lnTo>
                    <a:pt x="25" y="1073"/>
                  </a:lnTo>
                  <a:lnTo>
                    <a:pt x="0" y="902"/>
                  </a:lnTo>
                  <a:lnTo>
                    <a:pt x="0" y="902"/>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00;p12"/>
            <p:cNvSpPr/>
            <p:nvPr/>
          </p:nvSpPr>
          <p:spPr>
            <a:xfrm>
              <a:off x="649925" y="590050"/>
              <a:ext cx="133975" cy="25"/>
            </a:xfrm>
            <a:custGeom>
              <a:avLst/>
              <a:gdLst/>
              <a:ahLst/>
              <a:cxnLst/>
              <a:rect l="l" t="t" r="r" b="b"/>
              <a:pathLst>
                <a:path w="5359" h="1" fill="none" extrusionOk="0">
                  <a:moveTo>
                    <a:pt x="5358" y="0"/>
                  </a:moveTo>
                  <a:lnTo>
                    <a:pt x="0" y="0"/>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01;p12"/>
            <p:cNvSpPr/>
            <p:nvPr/>
          </p:nvSpPr>
          <p:spPr>
            <a:xfrm>
              <a:off x="649925" y="5346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02;p12"/>
            <p:cNvSpPr/>
            <p:nvPr/>
          </p:nvSpPr>
          <p:spPr>
            <a:xfrm>
              <a:off x="649925" y="4798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203;p12"/>
            <p:cNvSpPr/>
            <p:nvPr/>
          </p:nvSpPr>
          <p:spPr>
            <a:xfrm>
              <a:off x="649925" y="424425"/>
              <a:ext cx="255750" cy="25"/>
            </a:xfrm>
            <a:custGeom>
              <a:avLst/>
              <a:gdLst/>
              <a:ahLst/>
              <a:cxnLst/>
              <a:rect l="l" t="t" r="r" b="b"/>
              <a:pathLst>
                <a:path w="10230" h="1" fill="none" extrusionOk="0">
                  <a:moveTo>
                    <a:pt x="10229" y="1"/>
                  </a:moveTo>
                  <a:lnTo>
                    <a:pt x="0" y="1"/>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204;p12"/>
            <p:cNvSpPr/>
            <p:nvPr/>
          </p:nvSpPr>
          <p:spPr>
            <a:xfrm>
              <a:off x="879475" y="274025"/>
              <a:ext cx="45075" cy="45100"/>
            </a:xfrm>
            <a:custGeom>
              <a:avLst/>
              <a:gdLst/>
              <a:ahLst/>
              <a:cxnLst/>
              <a:rect l="l" t="t" r="r" b="b"/>
              <a:pathLst>
                <a:path w="1803" h="1804" fill="none" extrusionOk="0">
                  <a:moveTo>
                    <a:pt x="901" y="1803"/>
                  </a:moveTo>
                  <a:lnTo>
                    <a:pt x="901" y="1803"/>
                  </a:lnTo>
                  <a:lnTo>
                    <a:pt x="731" y="1779"/>
                  </a:lnTo>
                  <a:lnTo>
                    <a:pt x="560" y="1730"/>
                  </a:lnTo>
                  <a:lnTo>
                    <a:pt x="390" y="1657"/>
                  </a:lnTo>
                  <a:lnTo>
                    <a:pt x="268" y="1535"/>
                  </a:lnTo>
                  <a:lnTo>
                    <a:pt x="146" y="1414"/>
                  </a:lnTo>
                  <a:lnTo>
                    <a:pt x="73" y="1243"/>
                  </a:lnTo>
                  <a:lnTo>
                    <a:pt x="25" y="1073"/>
                  </a:lnTo>
                  <a:lnTo>
                    <a:pt x="0" y="902"/>
                  </a:lnTo>
                  <a:lnTo>
                    <a:pt x="0" y="902"/>
                  </a:lnTo>
                  <a:lnTo>
                    <a:pt x="25" y="732"/>
                  </a:lnTo>
                  <a:lnTo>
                    <a:pt x="73" y="561"/>
                  </a:lnTo>
                  <a:lnTo>
                    <a:pt x="146" y="391"/>
                  </a:lnTo>
                  <a:lnTo>
                    <a:pt x="268" y="269"/>
                  </a:lnTo>
                  <a:lnTo>
                    <a:pt x="390" y="147"/>
                  </a:lnTo>
                  <a:lnTo>
                    <a:pt x="560" y="74"/>
                  </a:lnTo>
                  <a:lnTo>
                    <a:pt x="731" y="25"/>
                  </a:lnTo>
                  <a:lnTo>
                    <a:pt x="901" y="1"/>
                  </a:lnTo>
                  <a:lnTo>
                    <a:pt x="901" y="1"/>
                  </a:lnTo>
                  <a:lnTo>
                    <a:pt x="1072" y="25"/>
                  </a:lnTo>
                  <a:lnTo>
                    <a:pt x="1242" y="74"/>
                  </a:lnTo>
                  <a:lnTo>
                    <a:pt x="1413" y="147"/>
                  </a:lnTo>
                  <a:lnTo>
                    <a:pt x="1535" y="269"/>
                  </a:lnTo>
                  <a:lnTo>
                    <a:pt x="1656" y="391"/>
                  </a:lnTo>
                  <a:lnTo>
                    <a:pt x="1729" y="561"/>
                  </a:lnTo>
                  <a:lnTo>
                    <a:pt x="1778" y="732"/>
                  </a:lnTo>
                  <a:lnTo>
                    <a:pt x="1802" y="902"/>
                  </a:lnTo>
                  <a:lnTo>
                    <a:pt x="1802" y="902"/>
                  </a:lnTo>
                  <a:lnTo>
                    <a:pt x="1778" y="1073"/>
                  </a:lnTo>
                  <a:lnTo>
                    <a:pt x="1729" y="1243"/>
                  </a:lnTo>
                  <a:lnTo>
                    <a:pt x="1656" y="1414"/>
                  </a:lnTo>
                  <a:lnTo>
                    <a:pt x="1535" y="1535"/>
                  </a:lnTo>
                  <a:lnTo>
                    <a:pt x="1413" y="1657"/>
                  </a:lnTo>
                  <a:lnTo>
                    <a:pt x="1242" y="1730"/>
                  </a:lnTo>
                  <a:lnTo>
                    <a:pt x="1072" y="1779"/>
                  </a:lnTo>
                  <a:lnTo>
                    <a:pt x="901" y="1803"/>
                  </a:lnTo>
                  <a:lnTo>
                    <a:pt x="901" y="1803"/>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205;p12"/>
            <p:cNvSpPr/>
            <p:nvPr/>
          </p:nvSpPr>
          <p:spPr>
            <a:xfrm>
              <a:off x="654800"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206;p12"/>
            <p:cNvSpPr/>
            <p:nvPr/>
          </p:nvSpPr>
          <p:spPr>
            <a:xfrm>
              <a:off x="7376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207;p12"/>
            <p:cNvSpPr/>
            <p:nvPr/>
          </p:nvSpPr>
          <p:spPr>
            <a:xfrm>
              <a:off x="820400" y="244200"/>
              <a:ext cx="25" cy="51175"/>
            </a:xfrm>
            <a:custGeom>
              <a:avLst/>
              <a:gdLst/>
              <a:ahLst/>
              <a:cxnLst/>
              <a:rect l="l" t="t" r="r" b="b"/>
              <a:pathLst>
                <a:path w="1" h="2047" fill="none" extrusionOk="0">
                  <a:moveTo>
                    <a:pt x="1" y="1"/>
                  </a:moveTo>
                  <a:lnTo>
                    <a:pt x="1"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8;p12"/>
            <p:cNvSpPr/>
            <p:nvPr/>
          </p:nvSpPr>
          <p:spPr>
            <a:xfrm>
              <a:off x="903225" y="244200"/>
              <a:ext cx="25" cy="51175"/>
            </a:xfrm>
            <a:custGeom>
              <a:avLst/>
              <a:gdLst/>
              <a:ahLst/>
              <a:cxnLst/>
              <a:rect l="l" t="t" r="r" b="b"/>
              <a:pathLst>
                <a:path w="1" h="2047" fill="none" extrusionOk="0">
                  <a:moveTo>
                    <a:pt x="0" y="1"/>
                  </a:moveTo>
                  <a:lnTo>
                    <a:pt x="0" y="2046"/>
                  </a:lnTo>
                </a:path>
              </a:pathLst>
            </a:custGeom>
            <a:noFill/>
            <a:ln w="12175" cap="rnd" cmpd="sng">
              <a:solidFill>
                <a:srgbClr val="FF98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862364370"/>
      </p:ext>
    </p:extLst>
  </p:cSld>
  <p:clrMapOvr>
    <a:masterClrMapping/>
  </p:clrMapOvr>
</p:sld>
</file>

<file path=ppt/theme/theme1.xml><?xml version="1.0" encoding="utf-8"?>
<a:theme xmlns:a="http://schemas.openxmlformats.org/drawingml/2006/main" name="Salerio template">
  <a:themeElements>
    <a:clrScheme name="Custom 1">
      <a:dk1>
        <a:sysClr val="windowText" lastClr="000000"/>
      </a:dk1>
      <a:lt1>
        <a:sysClr val="window" lastClr="FFFFFF"/>
      </a:lt1>
      <a:dk2>
        <a:srgbClr val="323232"/>
      </a:dk2>
      <a:lt2>
        <a:srgbClr val="E5C243"/>
      </a:lt2>
      <a:accent1>
        <a:srgbClr val="A5300F"/>
      </a:accent1>
      <a:accent2>
        <a:srgbClr val="D55816"/>
      </a:accent2>
      <a:accent3>
        <a:srgbClr val="FF0000"/>
      </a:accent3>
      <a:accent4>
        <a:srgbClr val="FF0000"/>
      </a:accent4>
      <a:accent5>
        <a:srgbClr val="FF0000"/>
      </a:accent5>
      <a:accent6>
        <a:srgbClr val="FF0000"/>
      </a:accent6>
      <a:hlink>
        <a:srgbClr val="FF0000"/>
      </a:hlink>
      <a:folHlink>
        <a:srgbClr val="FF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5757</TotalTime>
  <Words>4265</Words>
  <Application>Microsoft Office PowerPoint</Application>
  <PresentationFormat>On-screen Show (16:9)</PresentationFormat>
  <Paragraphs>261</Paragraphs>
  <Slides>44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44</vt:i4>
      </vt:variant>
    </vt:vector>
  </HeadingPairs>
  <TitlesOfParts>
    <vt:vector size="52" baseType="lpstr">
      <vt:lpstr>Roboto Condensed Light</vt:lpstr>
      <vt:lpstr>Roboto Condensed</vt:lpstr>
      <vt:lpstr>Roboto</vt:lpstr>
      <vt:lpstr>Poppins</vt:lpstr>
      <vt:lpstr>Arial</vt:lpstr>
      <vt:lpstr>Wingdings</vt:lpstr>
      <vt:lpstr>Arvo</vt:lpstr>
      <vt:lpstr>Salerio template</vt:lpstr>
      <vt:lpstr>Exception Handling</vt:lpstr>
      <vt:lpstr>MYSQL</vt:lpstr>
      <vt:lpstr>MYSQL</vt:lpstr>
      <vt:lpstr>PHP Connect to MySQL</vt:lpstr>
      <vt:lpstr>PHP Connect to MySQL</vt:lpstr>
      <vt:lpstr>PDO VS MySQL</vt:lpstr>
      <vt:lpstr>PDO VS MySQL</vt:lpstr>
      <vt:lpstr>PDO VS MySQL</vt:lpstr>
      <vt:lpstr>HOW TO INSTALL PDO</vt:lpstr>
      <vt:lpstr>MYSQL CONNECT(MySQLi Object-Oriented)</vt:lpstr>
      <vt:lpstr>MYSQL CONNECT(MySQLi Object-Oriented)</vt:lpstr>
      <vt:lpstr>MYSQL CONNECT(MySQLi Procedural)</vt:lpstr>
      <vt:lpstr>MYSQL CONNECT(PDO)</vt:lpstr>
      <vt:lpstr>MYSQL (Close the Connection)</vt:lpstr>
      <vt:lpstr>Create Database</vt:lpstr>
      <vt:lpstr>Create Database</vt:lpstr>
      <vt:lpstr>Create Database</vt:lpstr>
      <vt:lpstr>Create Table</vt:lpstr>
      <vt:lpstr>Create Table</vt:lpstr>
      <vt:lpstr>Create Table</vt:lpstr>
      <vt:lpstr>PHP MySQL Insert Data</vt:lpstr>
      <vt:lpstr>GET LAST ID()</vt:lpstr>
      <vt:lpstr>Insert Multiple Records(MySQLi OO)</vt:lpstr>
      <vt:lpstr>Insert Multiple Records(MySQLi Procedural)</vt:lpstr>
      <vt:lpstr>Insert Multiple Records(PDO)</vt:lpstr>
      <vt:lpstr>MySQL Prepared Statements</vt:lpstr>
      <vt:lpstr>MySQLi with Prepared Statements</vt:lpstr>
      <vt:lpstr>MySQLi with Prepared Statements</vt:lpstr>
      <vt:lpstr>Prepared Statements in PDO</vt:lpstr>
      <vt:lpstr>PHP MySQL Select Data (OO)</vt:lpstr>
      <vt:lpstr>PHP MySQL Select Data(Procedural)</vt:lpstr>
      <vt:lpstr>PHP MySQL Use The WHERE Clause</vt:lpstr>
      <vt:lpstr>PHP MySQL Use The WHERE Clause(PDO)</vt:lpstr>
      <vt:lpstr>PHP MySQL Use The ORDER BY Clause</vt:lpstr>
      <vt:lpstr>PHP MySQL Delete Data</vt:lpstr>
      <vt:lpstr>PHP MySQL Delete Data(Procedural)</vt:lpstr>
      <vt:lpstr>PHP MySQL Delete Data(PDO)</vt:lpstr>
      <vt:lpstr>PHP MySQL Update Data</vt:lpstr>
      <vt:lpstr>PHP MySQL Update Data(MySQLi Object-oriented)</vt:lpstr>
      <vt:lpstr>PHP MySQL Update Data(Procedural)</vt:lpstr>
      <vt:lpstr>PHP MySQL Update Data(PDO)</vt:lpstr>
      <vt:lpstr>Limit Data Selections From a MySQL Database</vt:lpstr>
      <vt:lpstr>Limit Data Selections From a MySQL Database(OFFSET)</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THIS IS YOUR PRESENTATION TITLE</dc:title>
  <dc:creator>Kathleen Esteves</dc:creator>
  <cp:lastModifiedBy>Leo Gabriel Villanueva</cp:lastModifiedBy>
  <cp:revision>115</cp:revision>
  <cp:lastPrinted>2019-01-18T14:40:34Z</cp:lastPrinted>
  <dcterms:modified xsi:type="dcterms:W3CDTF">2024-09-30T07:54:03Z</dcterms:modified>
</cp:coreProperties>
</file>