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9/23/2024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php-fgets-function/" TargetMode="External"/><Relationship Id="rId2" Type="http://schemas.openxmlformats.org/officeDocument/2006/relationships/hyperlink" Target="https://www.geeksforgeeks.org/php-fopen-function-open-file-or-url/" TargetMode="External"/><Relationship Id="rId1" Type="http://schemas.openxmlformats.org/officeDocument/2006/relationships/slideLayout" Target="../slideLayouts/slideLayout2.xml"/><Relationship Id="rId5" Type="http://schemas.openxmlformats.org/officeDocument/2006/relationships/hyperlink" Target="https://www.geeksforgeeks.org/php-fclose-function/" TargetMode="External"/><Relationship Id="rId4" Type="http://schemas.openxmlformats.org/officeDocument/2006/relationships/hyperlink" Target="https://www.geeksforgeeks.org/php-fread-func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1A4B-E024-0816-2D20-87F82029208A}"/>
              </a:ext>
            </a:extLst>
          </p:cNvPr>
          <p:cNvSpPr>
            <a:spLocks noGrp="1"/>
          </p:cNvSpPr>
          <p:nvPr>
            <p:ph type="ctrTitle"/>
          </p:nvPr>
        </p:nvSpPr>
        <p:spPr/>
        <p:txBody>
          <a:bodyPr/>
          <a:lstStyle/>
          <a:p>
            <a:r>
              <a:rPr lang="en-US" dirty="0"/>
              <a:t>PHP REVIEW</a:t>
            </a:r>
            <a:endParaRPr lang="en-PH" dirty="0"/>
          </a:p>
        </p:txBody>
      </p:sp>
      <p:sp>
        <p:nvSpPr>
          <p:cNvPr id="3" name="Subtitle 2">
            <a:extLst>
              <a:ext uri="{FF2B5EF4-FFF2-40B4-BE49-F238E27FC236}">
                <a16:creationId xmlns:a16="http://schemas.microsoft.com/office/drawing/2014/main" id="{3D3FC24F-C645-2F91-5FF4-94DD9FC58FAB}"/>
              </a:ext>
            </a:extLst>
          </p:cNvPr>
          <p:cNvSpPr>
            <a:spLocks noGrp="1"/>
          </p:cNvSpPr>
          <p:nvPr>
            <p:ph type="subTitle" idx="1"/>
          </p:nvPr>
        </p:nvSpPr>
        <p:spPr/>
        <p:txBody>
          <a:bodyPr/>
          <a:lstStyle/>
          <a:p>
            <a:r>
              <a:rPr lang="en-US" dirty="0"/>
              <a:t>Leo Gabriel V. Villanueva, MIT</a:t>
            </a:r>
            <a:endParaRPr lang="en-PH" dirty="0"/>
          </a:p>
        </p:txBody>
      </p:sp>
    </p:spTree>
    <p:extLst>
      <p:ext uri="{BB962C8B-B14F-4D97-AF65-F5344CB8AC3E}">
        <p14:creationId xmlns:p14="http://schemas.microsoft.com/office/powerpoint/2010/main" val="2335784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91BB-7FF2-FB30-28ED-B04740E144DC}"/>
              </a:ext>
            </a:extLst>
          </p:cNvPr>
          <p:cNvSpPr>
            <a:spLocks noGrp="1"/>
          </p:cNvSpPr>
          <p:nvPr>
            <p:ph type="title"/>
          </p:nvPr>
        </p:nvSpPr>
        <p:spPr/>
        <p:txBody>
          <a:bodyPr/>
          <a:lstStyle/>
          <a:p>
            <a:pPr algn="l"/>
            <a:r>
              <a:rPr lang="en-PH" b="1" i="0" dirty="0">
                <a:effectLst/>
                <a:latin typeface="Poppins" panose="00000500000000000000" pitchFamily="2" charset="0"/>
                <a:cs typeface="Poppins" panose="00000500000000000000" pitchFamily="2" charset="0"/>
              </a:rPr>
              <a:t>Comparison Operators</a:t>
            </a:r>
          </a:p>
        </p:txBody>
      </p:sp>
      <p:sp>
        <p:nvSpPr>
          <p:cNvPr id="3" name="Content Placeholder 2">
            <a:extLst>
              <a:ext uri="{FF2B5EF4-FFF2-40B4-BE49-F238E27FC236}">
                <a16:creationId xmlns:a16="http://schemas.microsoft.com/office/drawing/2014/main" id="{3AF69F84-B36B-C872-DEBD-0603DCDDC013}"/>
              </a:ext>
            </a:extLst>
          </p:cNvPr>
          <p:cNvSpPr>
            <a:spLocks noGrp="1"/>
          </p:cNvSpPr>
          <p:nvPr>
            <p:ph idx="1"/>
          </p:nvPr>
        </p:nvSpPr>
        <p:spPr>
          <a:xfrm>
            <a:off x="685801" y="2844432"/>
            <a:ext cx="11029121" cy="3649133"/>
          </a:xfrm>
        </p:spPr>
        <p:txBody>
          <a:bodyPr>
            <a:normAutofit/>
          </a:bodyPr>
          <a:lstStyle/>
          <a:p>
            <a:pPr algn="l">
              <a:buFont typeface="Arial" panose="020B0604020202020204" pitchFamily="34" charset="0"/>
              <a:buChar char="•"/>
            </a:pPr>
            <a:r>
              <a:rPr lang="en-US" sz="2400" b="1" i="0" dirty="0">
                <a:effectLst/>
                <a:latin typeface="Poppins" panose="00000500000000000000" pitchFamily="2" charset="0"/>
                <a:cs typeface="Poppins" panose="00000500000000000000" pitchFamily="2" charset="0"/>
              </a:rPr>
              <a:t>Equal (==)</a:t>
            </a:r>
            <a:r>
              <a:rPr lang="en-US" sz="2400" b="0" i="0" dirty="0">
                <a:effectLst/>
                <a:latin typeface="Poppins" panose="00000500000000000000" pitchFamily="2" charset="0"/>
                <a:cs typeface="Poppins" panose="00000500000000000000" pitchFamily="2" charset="0"/>
              </a:rPr>
              <a:t>: Checks if two values are equal.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    $x = 5; $y = "5"; </a:t>
            </a:r>
            <a:r>
              <a:rPr kumimoji="0" lang="en-US" altLang="en-US" sz="2400" b="0" i="0" u="none" strike="noStrike" cap="none" normalizeH="0" baseline="0" dirty="0" err="1">
                <a:ln>
                  <a:noFill/>
                </a:ln>
                <a:solidFill>
                  <a:srgbClr val="FFFF00"/>
                </a:solidFill>
                <a:effectLst/>
                <a:latin typeface="Poppins" panose="00000500000000000000" pitchFamily="2" charset="0"/>
                <a:cs typeface="Poppins" panose="00000500000000000000" pitchFamily="2" charset="0"/>
              </a:rPr>
              <a:t>var_dump</a:t>
            </a:r>
            <a:r>
              <a:rPr kumimoji="0" lang="en-US" altLang="en-US" sz="24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($x == $y); // Outputs: bool(true)</a:t>
            </a:r>
            <a:r>
              <a:rPr kumimoji="0" lang="en-US" altLang="en-US" sz="28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 </a:t>
            </a:r>
            <a:endParaRPr kumimoji="0" lang="en-US" altLang="en-US" sz="3200" b="0" i="0" u="none" strike="noStrike" cap="none" normalizeH="0" baseline="0" dirty="0">
              <a:ln>
                <a:noFill/>
              </a:ln>
              <a:solidFill>
                <a:srgbClr val="FFFF00"/>
              </a:solidFill>
              <a:effectLst/>
              <a:latin typeface="Poppins" panose="00000500000000000000" pitchFamily="2" charset="0"/>
              <a:cs typeface="Poppins" panose="00000500000000000000" pitchFamily="2" charset="0"/>
            </a:endParaRPr>
          </a:p>
          <a:p>
            <a:pPr algn="l">
              <a:buFont typeface="Arial" panose="020B0604020202020204" pitchFamily="34" charset="0"/>
              <a:buChar char="•"/>
            </a:pPr>
            <a:r>
              <a:rPr lang="en-US" sz="2400" b="1" i="0" dirty="0">
                <a:effectLst/>
                <a:latin typeface="Poppins" panose="00000500000000000000" pitchFamily="2" charset="0"/>
                <a:cs typeface="Poppins" panose="00000500000000000000" pitchFamily="2" charset="0"/>
              </a:rPr>
              <a:t>Identical (===)</a:t>
            </a:r>
            <a:r>
              <a:rPr lang="en-US" sz="2400" b="0" i="0" dirty="0">
                <a:effectLst/>
                <a:latin typeface="Poppins" panose="00000500000000000000" pitchFamily="2" charset="0"/>
                <a:cs typeface="Poppins" panose="00000500000000000000" pitchFamily="2" charset="0"/>
              </a:rPr>
              <a:t>: Checks if two values are equal and of the same type.</a:t>
            </a:r>
          </a:p>
          <a:p>
            <a:pPr>
              <a:buFont typeface="Arial" panose="020B0604020202020204" pitchFamily="34" charset="0"/>
              <a:buChar char="•"/>
            </a:pPr>
            <a:r>
              <a:rPr kumimoji="0" lang="en-US" altLang="en-US" sz="2400" b="0" i="0" u="none" strike="noStrike" cap="none" normalizeH="0" baseline="0" dirty="0" err="1">
                <a:ln>
                  <a:noFill/>
                </a:ln>
                <a:solidFill>
                  <a:srgbClr val="FFFF00"/>
                </a:solidFill>
                <a:effectLst/>
                <a:latin typeface="Poppins" panose="00000500000000000000" pitchFamily="2" charset="0"/>
                <a:cs typeface="Poppins" panose="00000500000000000000" pitchFamily="2" charset="0"/>
              </a:rPr>
              <a:t>var_dump</a:t>
            </a:r>
            <a:r>
              <a:rPr kumimoji="0" lang="en-US" altLang="en-US" sz="24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($x === $y); // Outputs: bool(false)</a:t>
            </a:r>
          </a:p>
          <a:p>
            <a:pPr>
              <a:buFont typeface="Arial" panose="020B0604020202020204" pitchFamily="34" charset="0"/>
              <a:buChar char="•"/>
            </a:pPr>
            <a:r>
              <a:rPr lang="en-US" sz="2800" b="1" i="0" dirty="0">
                <a:effectLst/>
                <a:latin typeface="Poppins" panose="00000500000000000000" pitchFamily="2" charset="0"/>
                <a:cs typeface="Poppins" panose="00000500000000000000" pitchFamily="2" charset="0"/>
              </a:rPr>
              <a:t>Not Equal (!= or &lt;&gt;)</a:t>
            </a:r>
            <a:r>
              <a:rPr lang="en-US" sz="2800" b="0" i="0" dirty="0">
                <a:effectLst/>
                <a:latin typeface="Poppins" panose="00000500000000000000" pitchFamily="2" charset="0"/>
                <a:cs typeface="Poppins" panose="00000500000000000000" pitchFamily="2" charset="0"/>
              </a:rPr>
              <a:t>: Checks if two values are not equal.</a:t>
            </a:r>
          </a:p>
          <a:p>
            <a:pPr>
              <a:buFont typeface="Arial" panose="020B0604020202020204" pitchFamily="34" charset="0"/>
              <a:buChar char="•"/>
            </a:pPr>
            <a:r>
              <a:rPr kumimoji="0" lang="en-US" altLang="en-US" sz="2800" b="0" i="0" u="none" strike="noStrike" cap="none" normalizeH="0" baseline="0" dirty="0" err="1">
                <a:ln>
                  <a:noFill/>
                </a:ln>
                <a:solidFill>
                  <a:srgbClr val="FFFF00"/>
                </a:solidFill>
                <a:effectLst/>
                <a:latin typeface="Poppins" panose="00000500000000000000" pitchFamily="2" charset="0"/>
                <a:cs typeface="Poppins" panose="00000500000000000000" pitchFamily="2" charset="0"/>
              </a:rPr>
              <a:t>var_dump</a:t>
            </a:r>
            <a:r>
              <a:rPr kumimoji="0" lang="en-US" altLang="en-US" sz="28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($x != $y); // Outputs: bool(false)</a:t>
            </a:r>
            <a:endParaRPr lang="en-US" sz="2800" b="0" i="0" dirty="0">
              <a:solidFill>
                <a:srgbClr val="FFFF00"/>
              </a:solidFill>
              <a:effectLst/>
              <a:latin typeface="Poppins" panose="00000500000000000000" pitchFamily="2" charset="0"/>
              <a:cs typeface="Poppins" panose="00000500000000000000" pitchFamily="2" charset="0"/>
            </a:endParaRPr>
          </a:p>
          <a:p>
            <a:pPr>
              <a:buFont typeface="Arial" panose="020B0604020202020204" pitchFamily="34" charset="0"/>
              <a:buChar char="•"/>
            </a:pPr>
            <a:endParaRPr lang="en-US" sz="2800" b="0" i="0" dirty="0">
              <a:effectLst/>
              <a:latin typeface="Poppins" panose="00000500000000000000" pitchFamily="2" charset="0"/>
              <a:cs typeface="Poppins" panose="00000500000000000000" pitchFamily="2" charset="0"/>
            </a:endParaRPr>
          </a:p>
          <a:p>
            <a:pPr marL="0" indent="0">
              <a:buNone/>
            </a:pPr>
            <a:endParaRPr kumimoji="0" lang="en-US" altLang="en-US" sz="3200" b="0" i="0" u="none" strike="noStrike" cap="none" normalizeH="0" baseline="0" dirty="0">
              <a:ln>
                <a:noFill/>
              </a:ln>
              <a:effectLst/>
              <a:latin typeface="Poppins" panose="00000500000000000000" pitchFamily="2" charset="0"/>
              <a:cs typeface="Poppins" panose="00000500000000000000" pitchFamily="2" charset="0"/>
            </a:endParaRPr>
          </a:p>
          <a:p>
            <a:pPr algn="l">
              <a:buFont typeface="Arial" panose="020B0604020202020204" pitchFamily="34" charset="0"/>
              <a:buChar char="•"/>
            </a:pPr>
            <a:endParaRPr lang="en-US" sz="2400" b="0" i="0" dirty="0">
              <a:effectLst/>
              <a:latin typeface="Poppins" panose="00000500000000000000" pitchFamily="2" charset="0"/>
              <a:cs typeface="Poppins" panose="00000500000000000000" pitchFamily="2" charset="0"/>
            </a:endParaRPr>
          </a:p>
          <a:p>
            <a:endParaRPr lang="en-US" sz="1600" b="1" dirty="0">
              <a:latin typeface="Poppins" panose="00000500000000000000" pitchFamily="2" charset="0"/>
              <a:cs typeface="Poppins" panose="00000500000000000000" pitchFamily="2" charset="0"/>
            </a:endParaRPr>
          </a:p>
          <a:p>
            <a:pPr algn="l"/>
            <a:endParaRPr lang="en-US" sz="2400" b="0" i="0" dirty="0">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164107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91BB-7FF2-FB30-28ED-B04740E144DC}"/>
              </a:ext>
            </a:extLst>
          </p:cNvPr>
          <p:cNvSpPr>
            <a:spLocks noGrp="1"/>
          </p:cNvSpPr>
          <p:nvPr>
            <p:ph type="title"/>
          </p:nvPr>
        </p:nvSpPr>
        <p:spPr/>
        <p:txBody>
          <a:bodyPr>
            <a:normAutofit/>
          </a:bodyPr>
          <a:lstStyle/>
          <a:p>
            <a:pPr algn="l"/>
            <a:r>
              <a:rPr lang="en-PH" b="1" i="0" dirty="0">
                <a:effectLst/>
                <a:latin typeface="Poppins" panose="00000500000000000000" pitchFamily="2" charset="0"/>
                <a:cs typeface="Poppins" panose="00000500000000000000" pitchFamily="2" charset="0"/>
              </a:rPr>
              <a:t>Assignment Operators</a:t>
            </a:r>
            <a:br>
              <a:rPr lang="en-PH" b="1" i="0" dirty="0">
                <a:effectLst/>
                <a:latin typeface="Poppins" panose="00000500000000000000" pitchFamily="2" charset="0"/>
                <a:cs typeface="Poppins" panose="00000500000000000000" pitchFamily="2" charset="0"/>
              </a:rPr>
            </a:br>
            <a:endParaRPr lang="en-PH" b="1" i="0" dirty="0">
              <a:effectLst/>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3AF69F84-B36B-C872-DEBD-0603DCDDC013}"/>
              </a:ext>
            </a:extLst>
          </p:cNvPr>
          <p:cNvSpPr>
            <a:spLocks noGrp="1"/>
          </p:cNvSpPr>
          <p:nvPr>
            <p:ph idx="1"/>
          </p:nvPr>
        </p:nvSpPr>
        <p:spPr>
          <a:xfrm>
            <a:off x="685801" y="2844432"/>
            <a:ext cx="11029121" cy="3649133"/>
          </a:xfrm>
        </p:spPr>
        <p:txBody>
          <a:bodyPr>
            <a:normAutofit/>
          </a:bodyPr>
          <a:lstStyle/>
          <a:p>
            <a:pPr algn="l">
              <a:buFont typeface="Arial" panose="020B0604020202020204" pitchFamily="34" charset="0"/>
              <a:buChar char="•"/>
            </a:pPr>
            <a:r>
              <a:rPr lang="en-US" sz="3200" b="1" i="0" dirty="0">
                <a:effectLst/>
                <a:latin typeface="Poppins" panose="00000500000000000000" pitchFamily="2" charset="0"/>
                <a:cs typeface="Poppins" panose="00000500000000000000" pitchFamily="2" charset="0"/>
              </a:rPr>
              <a:t>Assign (=)</a:t>
            </a:r>
            <a:r>
              <a:rPr lang="en-US" sz="3200" b="0" i="0" dirty="0">
                <a:effectLst/>
                <a:latin typeface="Poppins" panose="00000500000000000000" pitchFamily="2" charset="0"/>
                <a:cs typeface="Poppins" panose="00000500000000000000" pitchFamily="2" charset="0"/>
              </a:rPr>
              <a:t>: Assigns the value of the right operand to the left variable</a:t>
            </a:r>
          </a:p>
          <a:p>
            <a:pPr algn="l">
              <a:buFont typeface="Arial" panose="020B0604020202020204" pitchFamily="34" charset="0"/>
              <a:buChar char="•"/>
            </a:pPr>
            <a:r>
              <a:rPr lang="en-US" sz="3200" b="1" i="0" dirty="0">
                <a:effectLst/>
                <a:latin typeface="Poppins" panose="00000500000000000000" pitchFamily="2" charset="0"/>
                <a:cs typeface="Poppins" panose="00000500000000000000" pitchFamily="2" charset="0"/>
              </a:rPr>
              <a:t>Add and Assign (+=)</a:t>
            </a:r>
            <a:r>
              <a:rPr lang="en-US" sz="3200" b="0" i="0" dirty="0">
                <a:effectLst/>
                <a:latin typeface="Poppins" panose="00000500000000000000" pitchFamily="2" charset="0"/>
                <a:cs typeface="Poppins" panose="00000500000000000000" pitchFamily="2" charset="0"/>
              </a:rPr>
              <a:t>: Adds the right operand to the left and assigns the result to the left operand.</a:t>
            </a:r>
            <a:endParaRPr kumimoji="0" lang="en-US" altLang="en-US" sz="4000" b="0" i="0" u="none" strike="noStrike" cap="none" normalizeH="0" baseline="0" dirty="0">
              <a:ln>
                <a:noFill/>
              </a:ln>
              <a:effectLst/>
              <a:latin typeface="Poppins" panose="00000500000000000000" pitchFamily="2" charset="0"/>
              <a:cs typeface="Poppins" panose="00000500000000000000" pitchFamily="2" charset="0"/>
            </a:endParaRPr>
          </a:p>
          <a:p>
            <a:pPr algn="l">
              <a:buFont typeface="Arial" panose="020B0604020202020204" pitchFamily="34" charset="0"/>
              <a:buChar char="•"/>
            </a:pPr>
            <a:endParaRPr lang="en-US" sz="3200" b="0" i="0" dirty="0">
              <a:effectLst/>
              <a:latin typeface="Poppins" panose="00000500000000000000" pitchFamily="2" charset="0"/>
              <a:cs typeface="Poppins" panose="00000500000000000000" pitchFamily="2" charset="0"/>
            </a:endParaRPr>
          </a:p>
          <a:p>
            <a:endParaRPr lang="en-US" sz="2000" b="1" dirty="0">
              <a:latin typeface="Poppins" panose="00000500000000000000" pitchFamily="2" charset="0"/>
              <a:cs typeface="Poppins" panose="00000500000000000000" pitchFamily="2" charset="0"/>
            </a:endParaRPr>
          </a:p>
          <a:p>
            <a:pPr algn="l"/>
            <a:endParaRPr lang="en-US" sz="3200" b="0" i="0" dirty="0">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366101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91BB-7FF2-FB30-28ED-B04740E144DC}"/>
              </a:ext>
            </a:extLst>
          </p:cNvPr>
          <p:cNvSpPr>
            <a:spLocks noGrp="1"/>
          </p:cNvSpPr>
          <p:nvPr>
            <p:ph type="title"/>
          </p:nvPr>
        </p:nvSpPr>
        <p:spPr/>
        <p:txBody>
          <a:bodyPr>
            <a:normAutofit/>
          </a:bodyPr>
          <a:lstStyle/>
          <a:p>
            <a:pPr algn="l"/>
            <a:r>
              <a:rPr lang="en-PH" b="1" i="0" dirty="0">
                <a:effectLst/>
                <a:latin typeface="Poppins" panose="00000500000000000000" pitchFamily="2" charset="0"/>
                <a:cs typeface="Poppins" panose="00000500000000000000" pitchFamily="2" charset="0"/>
              </a:rPr>
              <a:t>Logical Operators</a:t>
            </a:r>
          </a:p>
        </p:txBody>
      </p:sp>
      <p:sp>
        <p:nvSpPr>
          <p:cNvPr id="3" name="Content Placeholder 2">
            <a:extLst>
              <a:ext uri="{FF2B5EF4-FFF2-40B4-BE49-F238E27FC236}">
                <a16:creationId xmlns:a16="http://schemas.microsoft.com/office/drawing/2014/main" id="{3AF69F84-B36B-C872-DEBD-0603DCDDC013}"/>
              </a:ext>
            </a:extLst>
          </p:cNvPr>
          <p:cNvSpPr>
            <a:spLocks noGrp="1"/>
          </p:cNvSpPr>
          <p:nvPr>
            <p:ph idx="1"/>
          </p:nvPr>
        </p:nvSpPr>
        <p:spPr>
          <a:xfrm>
            <a:off x="685801" y="2844432"/>
            <a:ext cx="11029121" cy="3649133"/>
          </a:xfrm>
        </p:spPr>
        <p:txBody>
          <a:bodyPr>
            <a:normAutofit/>
          </a:bodyPr>
          <a:lstStyle/>
          <a:p>
            <a:pPr algn="l">
              <a:buFont typeface="Arial" panose="020B0604020202020204" pitchFamily="34" charset="0"/>
              <a:buChar char="•"/>
            </a:pPr>
            <a:r>
              <a:rPr lang="en-US" sz="3200" b="1" i="0" dirty="0">
                <a:effectLst/>
                <a:latin typeface="Poppins" panose="00000500000000000000" pitchFamily="2" charset="0"/>
                <a:cs typeface="Poppins" panose="00000500000000000000" pitchFamily="2" charset="0"/>
              </a:rPr>
              <a:t>And (&amp;&amp;)</a:t>
            </a:r>
            <a:r>
              <a:rPr lang="en-US" sz="3200" b="0" i="0" dirty="0">
                <a:effectLst/>
                <a:latin typeface="Poppins" panose="00000500000000000000" pitchFamily="2" charset="0"/>
                <a:cs typeface="Poppins" panose="00000500000000000000" pitchFamily="2" charset="0"/>
              </a:rPr>
              <a:t>: True if both operands are true.</a:t>
            </a:r>
          </a:p>
          <a:p>
            <a:pPr>
              <a:buFont typeface="Arial" panose="020B0604020202020204" pitchFamily="34" charset="0"/>
              <a:buChar char="•"/>
            </a:pPr>
            <a:r>
              <a:rPr kumimoji="0" lang="en-US" altLang="en-US" sz="32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$first = true; $second = false; </a:t>
            </a:r>
            <a:r>
              <a:rPr kumimoji="0" lang="en-US" altLang="en-US" sz="3200" b="0" i="0" u="none" strike="noStrike" cap="none" normalizeH="0" baseline="0" dirty="0" err="1">
                <a:ln>
                  <a:noFill/>
                </a:ln>
                <a:solidFill>
                  <a:srgbClr val="FFFF00"/>
                </a:solidFill>
                <a:effectLst/>
                <a:latin typeface="Poppins" panose="00000500000000000000" pitchFamily="2" charset="0"/>
                <a:cs typeface="Poppins" panose="00000500000000000000" pitchFamily="2" charset="0"/>
              </a:rPr>
              <a:t>var_dump</a:t>
            </a:r>
            <a:r>
              <a:rPr kumimoji="0" lang="en-US" altLang="en-US" sz="32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($first &amp;&amp; $second); // Outputs: bool(false)</a:t>
            </a:r>
            <a:r>
              <a:rPr kumimoji="0" lang="en-US" altLang="en-US" sz="40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 </a:t>
            </a:r>
            <a:endParaRPr kumimoji="0" lang="en-US" altLang="en-US" sz="6000" b="0" i="0" u="none" strike="noStrike" cap="none" normalizeH="0" baseline="0" dirty="0">
              <a:ln>
                <a:noFill/>
              </a:ln>
              <a:solidFill>
                <a:srgbClr val="FFFF00"/>
              </a:solidFill>
              <a:effectLst/>
              <a:latin typeface="Poppins" panose="00000500000000000000" pitchFamily="2" charset="0"/>
              <a:cs typeface="Poppins" panose="00000500000000000000" pitchFamily="2" charset="0"/>
            </a:endParaRPr>
          </a:p>
          <a:p>
            <a:pPr algn="l">
              <a:buFont typeface="Arial" panose="020B0604020202020204" pitchFamily="34" charset="0"/>
              <a:buChar char="•"/>
            </a:pPr>
            <a:r>
              <a:rPr lang="en-US" sz="3200" b="1" i="0" dirty="0">
                <a:effectLst/>
                <a:latin typeface="Poppins" panose="00000500000000000000" pitchFamily="2" charset="0"/>
                <a:cs typeface="Poppins" panose="00000500000000000000" pitchFamily="2" charset="0"/>
              </a:rPr>
              <a:t>Or (||)</a:t>
            </a:r>
            <a:r>
              <a:rPr lang="en-US" sz="3200" b="0" i="0" dirty="0">
                <a:effectLst/>
                <a:latin typeface="Poppins" panose="00000500000000000000" pitchFamily="2" charset="0"/>
                <a:cs typeface="Poppins" panose="00000500000000000000" pitchFamily="2" charset="0"/>
              </a:rPr>
              <a:t>: True if at least one operand is true.</a:t>
            </a:r>
          </a:p>
          <a:p>
            <a:pPr>
              <a:buFont typeface="Arial" panose="020B0604020202020204" pitchFamily="34" charset="0"/>
              <a:buChar char="•"/>
            </a:pPr>
            <a:r>
              <a:rPr kumimoji="0" lang="en-US" altLang="en-US" sz="3200" b="0" i="0" u="none" strike="noStrike" cap="none" normalizeH="0" baseline="0" dirty="0" err="1">
                <a:ln>
                  <a:noFill/>
                </a:ln>
                <a:solidFill>
                  <a:srgbClr val="FFFF00"/>
                </a:solidFill>
                <a:effectLst/>
                <a:latin typeface="Poppins" panose="00000500000000000000" pitchFamily="2" charset="0"/>
                <a:cs typeface="Poppins" panose="00000500000000000000" pitchFamily="2" charset="0"/>
              </a:rPr>
              <a:t>var_dump</a:t>
            </a:r>
            <a:r>
              <a:rPr kumimoji="0" lang="en-US" altLang="en-US" sz="32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($first || $second); // Outputs: bool(true)</a:t>
            </a:r>
            <a:r>
              <a:rPr kumimoji="0" lang="en-US" altLang="en-US" sz="40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 </a:t>
            </a:r>
            <a:endParaRPr kumimoji="0" lang="en-US" altLang="en-US" sz="6000" b="0" i="0" u="none" strike="noStrike" cap="none" normalizeH="0" baseline="0" dirty="0">
              <a:ln>
                <a:noFill/>
              </a:ln>
              <a:solidFill>
                <a:srgbClr val="FFFF00"/>
              </a:solidFill>
              <a:effectLst/>
              <a:latin typeface="Poppins" panose="00000500000000000000" pitchFamily="2" charset="0"/>
              <a:cs typeface="Poppins" panose="00000500000000000000" pitchFamily="2" charset="0"/>
            </a:endParaRPr>
          </a:p>
          <a:p>
            <a:pPr algn="l">
              <a:buFont typeface="Arial" panose="020B0604020202020204" pitchFamily="34" charset="0"/>
              <a:buChar char="•"/>
            </a:pPr>
            <a:endParaRPr lang="en-US" sz="3200" b="0" i="0" dirty="0">
              <a:effectLst/>
              <a:latin typeface="Poppins" panose="00000500000000000000" pitchFamily="2" charset="0"/>
              <a:cs typeface="Poppins" panose="00000500000000000000" pitchFamily="2" charset="0"/>
            </a:endParaRPr>
          </a:p>
          <a:p>
            <a:pPr algn="l">
              <a:buFont typeface="Arial" panose="020B0604020202020204" pitchFamily="34" charset="0"/>
              <a:buChar char="•"/>
            </a:pPr>
            <a:endParaRPr lang="en-US" sz="3200" b="0" i="0" dirty="0">
              <a:effectLst/>
              <a:latin typeface="Poppins" panose="00000500000000000000" pitchFamily="2" charset="0"/>
              <a:cs typeface="Poppins" panose="00000500000000000000" pitchFamily="2" charset="0"/>
            </a:endParaRPr>
          </a:p>
          <a:p>
            <a:endParaRPr lang="en-US" sz="2000" b="1" dirty="0">
              <a:latin typeface="Poppins" panose="00000500000000000000" pitchFamily="2" charset="0"/>
              <a:cs typeface="Poppins" panose="00000500000000000000" pitchFamily="2" charset="0"/>
            </a:endParaRPr>
          </a:p>
          <a:p>
            <a:pPr algn="l"/>
            <a:endParaRPr lang="en-US" sz="3200" b="0" i="0" dirty="0">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232890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BD1FF-F612-194B-5077-88075E106C96}"/>
              </a:ext>
            </a:extLst>
          </p:cNvPr>
          <p:cNvSpPr>
            <a:spLocks noGrp="1"/>
          </p:cNvSpPr>
          <p:nvPr>
            <p:ph type="title"/>
          </p:nvPr>
        </p:nvSpPr>
        <p:spPr/>
        <p:txBody>
          <a:bodyPr/>
          <a:lstStyle/>
          <a:p>
            <a:pPr algn="l" fontAlgn="base"/>
            <a:r>
              <a:rPr lang="en-US" b="1" i="0" dirty="0">
                <a:effectLst/>
                <a:latin typeface="Poppins" panose="00000500000000000000" pitchFamily="2" charset="0"/>
                <a:cs typeface="Poppins" panose="00000500000000000000" pitchFamily="2" charset="0"/>
              </a:rPr>
              <a:t>Read and Write from Files in PHP</a:t>
            </a:r>
          </a:p>
        </p:txBody>
      </p:sp>
      <p:sp>
        <p:nvSpPr>
          <p:cNvPr id="3" name="Content Placeholder 2">
            <a:extLst>
              <a:ext uri="{FF2B5EF4-FFF2-40B4-BE49-F238E27FC236}">
                <a16:creationId xmlns:a16="http://schemas.microsoft.com/office/drawing/2014/main" id="{4FA6BB42-C423-82F6-D9E4-BFB10452315D}"/>
              </a:ext>
            </a:extLst>
          </p:cNvPr>
          <p:cNvSpPr>
            <a:spLocks noGrp="1"/>
          </p:cNvSpPr>
          <p:nvPr>
            <p:ph idx="1"/>
          </p:nvPr>
        </p:nvSpPr>
        <p:spPr/>
        <p:txBody>
          <a:bodyPr>
            <a:normAutofit fontScale="925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effectLst/>
                <a:latin typeface="Poppins" panose="00000500000000000000" pitchFamily="2" charset="0"/>
                <a:cs typeface="Poppins" panose="00000500000000000000" pitchFamily="2" charset="0"/>
              </a:rPr>
              <a:t>Reading from a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effectLst/>
                <a:latin typeface="Poppins" panose="00000500000000000000" pitchFamily="2" charset="0"/>
                <a:cs typeface="Poppins" panose="00000500000000000000" pitchFamily="2" charset="0"/>
              </a:rPr>
              <a:t>Use </a:t>
            </a:r>
            <a:r>
              <a:rPr kumimoji="0" lang="en-US" altLang="en-US" sz="1600" b="0" i="0" u="sng" strike="noStrike" cap="none" normalizeH="0" baseline="0" dirty="0" err="1">
                <a:ln>
                  <a:noFill/>
                </a:ln>
                <a:solidFill>
                  <a:srgbClr val="C573D2"/>
                </a:solidFill>
                <a:effectLst/>
                <a:latin typeface="Poppins" panose="00000500000000000000" pitchFamily="2" charset="0"/>
                <a:cs typeface="Poppins" panose="00000500000000000000" pitchFamily="2" charset="0"/>
                <a:hlinkClick r:id="rId2">
                  <a:extLst>
                    <a:ext uri="{A12FA001-AC4F-418D-AE19-62706E023703}">
                      <ahyp:hlinkClr xmlns:ahyp="http://schemas.microsoft.com/office/drawing/2018/hyperlinkcolor" val="tx"/>
                    </a:ext>
                  </a:extLst>
                </a:hlinkClick>
              </a:rPr>
              <a:t>fopen</a:t>
            </a:r>
            <a:r>
              <a:rPr kumimoji="0" lang="en-US" altLang="en-US" sz="1600" b="0" i="0" u="sng" strike="noStrike" cap="none" normalizeH="0" baseline="0" dirty="0">
                <a:ln>
                  <a:noFill/>
                </a:ln>
                <a:effectLst/>
                <a:latin typeface="Poppins" panose="00000500000000000000" pitchFamily="2" charset="0"/>
                <a:cs typeface="Poppins" panose="00000500000000000000" pitchFamily="2" charset="0"/>
                <a:hlinkClick r:id="rId2">
                  <a:extLst>
                    <a:ext uri="{A12FA001-AC4F-418D-AE19-62706E023703}">
                      <ahyp:hlinkClr xmlns:ahyp="http://schemas.microsoft.com/office/drawing/2018/hyperlinkcolor" val="tx"/>
                    </a:ext>
                  </a:extLst>
                </a:hlinkClick>
              </a:rPr>
              <a:t>()</a:t>
            </a:r>
            <a:r>
              <a:rPr kumimoji="0" lang="en-US" altLang="en-US" sz="2800" b="0" i="0" u="none" strike="noStrike" cap="none" normalizeH="0" baseline="0" dirty="0">
                <a:ln>
                  <a:noFill/>
                </a:ln>
                <a:effectLst/>
                <a:latin typeface="Poppins" panose="00000500000000000000" pitchFamily="2" charset="0"/>
                <a:cs typeface="Poppins" panose="00000500000000000000" pitchFamily="2" charset="0"/>
              </a:rPr>
              <a:t> to open a file pointer.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effectLst/>
                <a:latin typeface="Poppins" panose="00000500000000000000" pitchFamily="2" charset="0"/>
                <a:cs typeface="Poppins" panose="00000500000000000000" pitchFamily="2" charset="0"/>
              </a:rPr>
              <a:t>Use </a:t>
            </a:r>
            <a:r>
              <a:rPr kumimoji="0" lang="en-US" altLang="en-US" sz="1600" b="0" i="0" u="sng" strike="noStrike" cap="none" normalizeH="0" baseline="0" dirty="0" err="1">
                <a:ln>
                  <a:noFill/>
                </a:ln>
                <a:solidFill>
                  <a:srgbClr val="C573D2"/>
                </a:solidFill>
                <a:effectLst/>
                <a:latin typeface="Poppins" panose="00000500000000000000" pitchFamily="2" charset="0"/>
                <a:cs typeface="Poppins" panose="00000500000000000000" pitchFamily="2" charset="0"/>
                <a:hlinkClick r:id="rId3">
                  <a:extLst>
                    <a:ext uri="{A12FA001-AC4F-418D-AE19-62706E023703}">
                      <ahyp:hlinkClr xmlns:ahyp="http://schemas.microsoft.com/office/drawing/2018/hyperlinkcolor" val="tx"/>
                    </a:ext>
                  </a:extLst>
                </a:hlinkClick>
              </a:rPr>
              <a:t>fgets</a:t>
            </a:r>
            <a:r>
              <a:rPr kumimoji="0" lang="en-US" altLang="en-US" sz="1600" b="0" i="0" u="sng" strike="noStrike" cap="none" normalizeH="0" baseline="0" dirty="0">
                <a:ln>
                  <a:noFill/>
                </a:ln>
                <a:effectLst/>
                <a:latin typeface="Poppins" panose="00000500000000000000" pitchFamily="2" charset="0"/>
                <a:cs typeface="Poppins" panose="00000500000000000000" pitchFamily="2" charset="0"/>
                <a:hlinkClick r:id="rId3">
                  <a:extLst>
                    <a:ext uri="{A12FA001-AC4F-418D-AE19-62706E023703}">
                      <ahyp:hlinkClr xmlns:ahyp="http://schemas.microsoft.com/office/drawing/2018/hyperlinkcolor" val="tx"/>
                    </a:ext>
                  </a:extLst>
                </a:hlinkClick>
              </a:rPr>
              <a:t>()</a:t>
            </a:r>
            <a:r>
              <a:rPr kumimoji="0" lang="en-US" altLang="en-US" sz="2800" b="0" i="0" u="none" strike="noStrike" cap="none" normalizeH="0" baseline="0" dirty="0">
                <a:ln>
                  <a:noFill/>
                </a:ln>
                <a:effectLst/>
                <a:latin typeface="Poppins" panose="00000500000000000000" pitchFamily="2" charset="0"/>
                <a:cs typeface="Poppins" panose="00000500000000000000" pitchFamily="2" charset="0"/>
              </a:rPr>
              <a:t> or </a:t>
            </a:r>
            <a:r>
              <a:rPr kumimoji="0" lang="en-US" altLang="en-US" sz="1600" b="0" i="0" u="sng" strike="noStrike" cap="none" normalizeH="0" baseline="0" dirty="0" err="1">
                <a:ln>
                  <a:noFill/>
                </a:ln>
                <a:solidFill>
                  <a:srgbClr val="C573D2"/>
                </a:solidFill>
                <a:effectLst/>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fread</a:t>
            </a:r>
            <a:r>
              <a:rPr kumimoji="0" lang="en-US" altLang="en-US" sz="1600" b="0" i="0" u="sng" strike="noStrike" cap="none" normalizeH="0" baseline="0" dirty="0">
                <a:ln>
                  <a:noFill/>
                </a:ln>
                <a:effectLst/>
                <a:latin typeface="Poppins" panose="00000500000000000000" pitchFamily="2" charset="0"/>
                <a:cs typeface="Poppins" panose="00000500000000000000" pitchFamily="2" charset="0"/>
                <a:hlinkClick r:id="rId4">
                  <a:extLst>
                    <a:ext uri="{A12FA001-AC4F-418D-AE19-62706E023703}">
                      <ahyp:hlinkClr xmlns:ahyp="http://schemas.microsoft.com/office/drawing/2018/hyperlinkcolor" val="tx"/>
                    </a:ext>
                  </a:extLst>
                </a:hlinkClick>
              </a:rPr>
              <a:t>( )</a:t>
            </a:r>
            <a:r>
              <a:rPr kumimoji="0" lang="en-US" altLang="en-US" sz="2800" b="0" i="0" u="none" strike="noStrike" cap="none" normalizeH="0" baseline="0" dirty="0">
                <a:ln>
                  <a:noFill/>
                </a:ln>
                <a:effectLst/>
                <a:latin typeface="Poppins" panose="00000500000000000000" pitchFamily="2" charset="0"/>
                <a:cs typeface="Poppins" panose="00000500000000000000" pitchFamily="2" charset="0"/>
              </a:rPr>
              <a:t> to read data from the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effectLst/>
                <a:latin typeface="Poppins" panose="00000500000000000000" pitchFamily="2" charset="0"/>
                <a:cs typeface="Poppins" panose="00000500000000000000" pitchFamily="2" charset="0"/>
              </a:rPr>
              <a:t>Close the file pointer using </a:t>
            </a:r>
            <a:r>
              <a:rPr kumimoji="0" lang="en-US" altLang="en-US" sz="1600" b="0" i="0" u="sng" strike="noStrike" cap="none" normalizeH="0" baseline="0" dirty="0" err="1">
                <a:ln>
                  <a:noFill/>
                </a:ln>
                <a:solidFill>
                  <a:srgbClr val="C573D2"/>
                </a:solidFill>
                <a:effectLst/>
                <a:latin typeface="Poppins" panose="00000500000000000000" pitchFamily="2" charset="0"/>
                <a:cs typeface="Poppins" panose="00000500000000000000" pitchFamily="2" charset="0"/>
                <a:hlinkClick r:id="rId5">
                  <a:extLst>
                    <a:ext uri="{A12FA001-AC4F-418D-AE19-62706E023703}">
                      <ahyp:hlinkClr xmlns:ahyp="http://schemas.microsoft.com/office/drawing/2018/hyperlinkcolor" val="tx"/>
                    </a:ext>
                  </a:extLst>
                </a:hlinkClick>
              </a:rPr>
              <a:t>fclose</a:t>
            </a:r>
            <a:r>
              <a:rPr kumimoji="0" lang="en-US" altLang="en-US" sz="1600" b="0" i="0" u="sng" strike="noStrike" cap="none" normalizeH="0" baseline="0" dirty="0">
                <a:ln>
                  <a:noFill/>
                </a:ln>
                <a:effectLst/>
                <a:latin typeface="Poppins" panose="00000500000000000000" pitchFamily="2" charset="0"/>
                <a:cs typeface="Poppins" panose="00000500000000000000" pitchFamily="2" charset="0"/>
                <a:hlinkClick r:id="rId5">
                  <a:extLst>
                    <a:ext uri="{A12FA001-AC4F-418D-AE19-62706E023703}">
                      <ahyp:hlinkClr xmlns:ahyp="http://schemas.microsoft.com/office/drawing/2018/hyperlinkcolor" val="tx"/>
                    </a:ext>
                  </a:extLst>
                </a:hlinkClick>
              </a:rPr>
              <a:t>( )</a:t>
            </a:r>
            <a:r>
              <a:rPr kumimoji="0" lang="en-US" altLang="en-US" sz="2800" b="0" i="0" u="none" strike="noStrike" cap="none" normalizeH="0" baseline="0" dirty="0">
                <a:ln>
                  <a:noFill/>
                </a:ln>
                <a:effectLst/>
                <a:latin typeface="Poppins" panose="00000500000000000000" pitchFamily="2" charset="0"/>
                <a:cs typeface="Poppins" panose="00000500000000000000" pitchFamily="2" charset="0"/>
              </a:rPr>
              <a:t> when done.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effectLst/>
                <a:latin typeface="Poppins" panose="00000500000000000000" pitchFamily="2" charset="0"/>
                <a:cs typeface="Poppins" panose="00000500000000000000" pitchFamily="2" charset="0"/>
              </a:rPr>
              <a:t>Writing to a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effectLst/>
                <a:latin typeface="Poppins" panose="00000500000000000000" pitchFamily="2" charset="0"/>
                <a:cs typeface="Poppins" panose="00000500000000000000" pitchFamily="2" charset="0"/>
              </a:rPr>
              <a:t>Use </a:t>
            </a:r>
            <a:r>
              <a:rPr kumimoji="0" lang="en-US" altLang="en-US" sz="1600" b="0" i="0" u="none" strike="noStrike" cap="none" normalizeH="0" baseline="0" dirty="0" err="1">
                <a:ln>
                  <a:noFill/>
                </a:ln>
                <a:effectLst/>
                <a:latin typeface="Poppins" panose="00000500000000000000" pitchFamily="2" charset="0"/>
                <a:cs typeface="Poppins" panose="00000500000000000000" pitchFamily="2" charset="0"/>
              </a:rPr>
              <a:t>fopen</a:t>
            </a:r>
            <a:r>
              <a:rPr kumimoji="0" lang="en-US" altLang="en-US" sz="1600" b="0" i="0" u="none" strike="noStrike" cap="none" normalizeH="0" baseline="0" dirty="0">
                <a:ln>
                  <a:noFill/>
                </a:ln>
                <a:effectLst/>
                <a:latin typeface="Poppins" panose="00000500000000000000" pitchFamily="2" charset="0"/>
                <a:cs typeface="Poppins" panose="00000500000000000000" pitchFamily="2" charset="0"/>
              </a:rPr>
              <a:t>()</a:t>
            </a:r>
            <a:r>
              <a:rPr kumimoji="0" lang="en-US" altLang="en-US" sz="2800" b="0" i="0" u="none" strike="noStrike" cap="none" normalizeH="0" baseline="0" dirty="0">
                <a:ln>
                  <a:noFill/>
                </a:ln>
                <a:effectLst/>
                <a:latin typeface="Poppins" panose="00000500000000000000" pitchFamily="2" charset="0"/>
                <a:cs typeface="Poppins" panose="00000500000000000000" pitchFamily="2" charset="0"/>
              </a:rPr>
              <a:t> with mode </a:t>
            </a:r>
            <a:r>
              <a:rPr kumimoji="0" lang="en-US" altLang="en-US" sz="1600" b="0" i="0" u="none" strike="noStrike" cap="none" normalizeH="0" baseline="0" dirty="0">
                <a:ln>
                  <a:noFill/>
                </a:ln>
                <a:effectLst/>
                <a:latin typeface="Poppins" panose="00000500000000000000" pitchFamily="2" charset="0"/>
                <a:cs typeface="Poppins" panose="00000500000000000000" pitchFamily="2" charset="0"/>
              </a:rPr>
              <a:t>'w'</a:t>
            </a:r>
            <a:r>
              <a:rPr kumimoji="0" lang="en-US" altLang="en-US" sz="2800" b="0" i="0" u="none" strike="noStrike" cap="none" normalizeH="0" baseline="0" dirty="0">
                <a:ln>
                  <a:noFill/>
                </a:ln>
                <a:effectLst/>
                <a:latin typeface="Poppins" panose="00000500000000000000" pitchFamily="2" charset="0"/>
                <a:cs typeface="Poppins" panose="00000500000000000000" pitchFamily="2" charset="0"/>
              </a:rPr>
              <a:t> or </a:t>
            </a:r>
            <a:r>
              <a:rPr kumimoji="0" lang="en-US" altLang="en-US" sz="1600" b="0" i="0" u="none" strike="noStrike" cap="none" normalizeH="0" baseline="0" dirty="0">
                <a:ln>
                  <a:noFill/>
                </a:ln>
                <a:effectLst/>
                <a:latin typeface="Poppins" panose="00000500000000000000" pitchFamily="2" charset="0"/>
                <a:cs typeface="Poppins" panose="00000500000000000000" pitchFamily="2" charset="0"/>
              </a:rPr>
              <a:t>'a'</a:t>
            </a:r>
            <a:r>
              <a:rPr kumimoji="0" lang="en-US" altLang="en-US" sz="2800" b="0" i="0" u="none" strike="noStrike" cap="none" normalizeH="0" baseline="0" dirty="0">
                <a:ln>
                  <a:noFill/>
                </a:ln>
                <a:effectLst/>
                <a:latin typeface="Poppins" panose="00000500000000000000" pitchFamily="2" charset="0"/>
                <a:cs typeface="Poppins" panose="00000500000000000000" pitchFamily="2" charset="0"/>
              </a:rPr>
              <a:t> to open a file pointer for writing.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effectLst/>
                <a:latin typeface="Poppins" panose="00000500000000000000" pitchFamily="2" charset="0"/>
                <a:cs typeface="Poppins" panose="00000500000000000000" pitchFamily="2" charset="0"/>
              </a:rPr>
              <a:t>Use </a:t>
            </a:r>
            <a:r>
              <a:rPr kumimoji="0" lang="en-US" altLang="en-US" sz="1600" b="0" i="0" u="none" strike="noStrike" cap="none" normalizeH="0" baseline="0" dirty="0" err="1">
                <a:ln>
                  <a:noFill/>
                </a:ln>
                <a:effectLst/>
                <a:latin typeface="Poppins" panose="00000500000000000000" pitchFamily="2" charset="0"/>
                <a:cs typeface="Poppins" panose="00000500000000000000" pitchFamily="2" charset="0"/>
              </a:rPr>
              <a:t>fwrite</a:t>
            </a:r>
            <a:r>
              <a:rPr kumimoji="0" lang="en-US" altLang="en-US" sz="1600" b="0" i="0" u="none" strike="noStrike" cap="none" normalizeH="0" baseline="0" dirty="0">
                <a:ln>
                  <a:noFill/>
                </a:ln>
                <a:effectLst/>
                <a:latin typeface="Poppins" panose="00000500000000000000" pitchFamily="2" charset="0"/>
                <a:cs typeface="Poppins" panose="00000500000000000000" pitchFamily="2" charset="0"/>
              </a:rPr>
              <a:t>()</a:t>
            </a:r>
            <a:r>
              <a:rPr kumimoji="0" lang="en-US" altLang="en-US" sz="2800" b="0" i="0" u="none" strike="noStrike" cap="none" normalizeH="0" baseline="0" dirty="0">
                <a:ln>
                  <a:noFill/>
                </a:ln>
                <a:effectLst/>
                <a:latin typeface="Poppins" panose="00000500000000000000" pitchFamily="2" charset="0"/>
                <a:cs typeface="Poppins" panose="00000500000000000000" pitchFamily="2" charset="0"/>
              </a:rPr>
              <a:t> to write data to the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effectLst/>
                <a:latin typeface="Poppins" panose="00000500000000000000" pitchFamily="2" charset="0"/>
                <a:cs typeface="Poppins" panose="00000500000000000000" pitchFamily="2" charset="0"/>
              </a:rPr>
              <a:t>Close the file pointer using </a:t>
            </a:r>
            <a:r>
              <a:rPr kumimoji="0" lang="en-US" altLang="en-US" sz="1600" b="0" i="0" u="none" strike="noStrike" cap="none" normalizeH="0" baseline="0" dirty="0" err="1">
                <a:ln>
                  <a:noFill/>
                </a:ln>
                <a:effectLst/>
                <a:latin typeface="Poppins" panose="00000500000000000000" pitchFamily="2" charset="0"/>
                <a:cs typeface="Poppins" panose="00000500000000000000" pitchFamily="2" charset="0"/>
              </a:rPr>
              <a:t>fclose</a:t>
            </a:r>
            <a:r>
              <a:rPr kumimoji="0" lang="en-US" altLang="en-US" sz="1600" b="0" i="0" u="none" strike="noStrike" cap="none" normalizeH="0" baseline="0" dirty="0">
                <a:ln>
                  <a:noFill/>
                </a:ln>
                <a:effectLst/>
                <a:latin typeface="Poppins" panose="00000500000000000000" pitchFamily="2" charset="0"/>
                <a:cs typeface="Poppins" panose="00000500000000000000" pitchFamily="2" charset="0"/>
              </a:rPr>
              <a:t>()</a:t>
            </a:r>
            <a:r>
              <a:rPr kumimoji="0" lang="en-US" altLang="en-US" sz="2800" b="0" i="0" u="none" strike="noStrike" cap="none" normalizeH="0" baseline="0" dirty="0">
                <a:ln>
                  <a:noFill/>
                </a:ln>
                <a:effectLst/>
                <a:latin typeface="Poppins" panose="00000500000000000000" pitchFamily="2" charset="0"/>
                <a:cs typeface="Poppins" panose="00000500000000000000" pitchFamily="2" charset="0"/>
              </a:rPr>
              <a:t> when done.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968828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BD1FF-F612-194B-5077-88075E106C96}"/>
              </a:ext>
            </a:extLst>
          </p:cNvPr>
          <p:cNvSpPr>
            <a:spLocks noGrp="1"/>
          </p:cNvSpPr>
          <p:nvPr>
            <p:ph type="title"/>
          </p:nvPr>
        </p:nvSpPr>
        <p:spPr/>
        <p:txBody>
          <a:bodyPr/>
          <a:lstStyle/>
          <a:p>
            <a:pPr algn="l" fontAlgn="base"/>
            <a:r>
              <a:rPr lang="en-US" b="1" i="0" dirty="0">
                <a:effectLst/>
                <a:latin typeface="Poppins" panose="00000500000000000000" pitchFamily="2" charset="0"/>
                <a:cs typeface="Poppins" panose="00000500000000000000" pitchFamily="2" charset="0"/>
              </a:rPr>
              <a:t>Read from Files in PHP</a:t>
            </a:r>
          </a:p>
        </p:txBody>
      </p:sp>
      <p:sp>
        <p:nvSpPr>
          <p:cNvPr id="3" name="Content Placeholder 2">
            <a:extLst>
              <a:ext uri="{FF2B5EF4-FFF2-40B4-BE49-F238E27FC236}">
                <a16:creationId xmlns:a16="http://schemas.microsoft.com/office/drawing/2014/main" id="{4FA6BB42-C423-82F6-D9E4-BFB10452315D}"/>
              </a:ext>
            </a:extLst>
          </p:cNvPr>
          <p:cNvSpPr>
            <a:spLocks noGrp="1"/>
          </p:cNvSpPr>
          <p:nvPr>
            <p:ph idx="1"/>
          </p:nvPr>
        </p:nvSpPr>
        <p:spPr/>
        <p:txBody>
          <a:bodyPr>
            <a:normAutofit fontScale="77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onsolas" panose="020B0609020204030204" pitchFamily="49" charset="0"/>
              </a:rPr>
              <a:t>// Open a file for reading</a:t>
            </a:r>
            <a:br>
              <a:rPr kumimoji="0" lang="en-US" altLang="en-US" sz="3600" b="0" i="0" u="none" strike="noStrike" cap="none" normalizeH="0" baseline="0" dirty="0">
                <a:ln>
                  <a:noFill/>
                </a:ln>
                <a:solidFill>
                  <a:schemeClr val="tx1"/>
                </a:solidFill>
                <a:effectLst/>
                <a:latin typeface="Consolas" panose="020B0609020204030204" pitchFamily="49" charset="0"/>
              </a:rPr>
            </a:br>
            <a:r>
              <a:rPr kumimoji="0" lang="en-US" altLang="en-US" sz="3600" b="0" i="0" u="none" strike="noStrike" cap="none" normalizeH="0" baseline="0" dirty="0">
                <a:ln>
                  <a:noFill/>
                </a:ln>
                <a:solidFill>
                  <a:schemeClr val="tx1"/>
                </a:solidFill>
                <a:effectLst/>
                <a:latin typeface="Consolas" panose="020B0609020204030204" pitchFamily="49" charset="0"/>
              </a:rPr>
              <a:t>$handle = </a:t>
            </a:r>
            <a:r>
              <a:rPr kumimoji="0" lang="en-US" altLang="en-US" sz="3600" b="0" i="0" u="none" strike="noStrike" cap="none" normalizeH="0" baseline="0" dirty="0" err="1">
                <a:ln>
                  <a:noFill/>
                </a:ln>
                <a:solidFill>
                  <a:schemeClr val="tx1"/>
                </a:solidFill>
                <a:effectLst/>
                <a:latin typeface="Consolas" panose="020B0609020204030204" pitchFamily="49" charset="0"/>
              </a:rPr>
              <a:t>fopen</a:t>
            </a:r>
            <a:r>
              <a:rPr kumimoji="0" lang="en-US" altLang="en-US" sz="3600" b="0" i="0" u="none" strike="noStrike" cap="none" normalizeH="0" baseline="0" dirty="0">
                <a:ln>
                  <a:noFill/>
                </a:ln>
                <a:solidFill>
                  <a:schemeClr val="tx1"/>
                </a:solidFill>
                <a:effectLst/>
                <a:latin typeface="Consolas" panose="020B0609020204030204" pitchFamily="49" charset="0"/>
              </a:rPr>
              <a:t>("file.txt", "r");</a:t>
            </a:r>
            <a:br>
              <a:rPr kumimoji="0" lang="en-US" altLang="en-US" sz="3600" b="0" i="0" u="none" strike="noStrike" cap="none" normalizeH="0" baseline="0" dirty="0">
                <a:ln>
                  <a:noFill/>
                </a:ln>
                <a:solidFill>
                  <a:schemeClr val="tx1"/>
                </a:solidFill>
                <a:effectLst/>
                <a:latin typeface="Consolas" panose="020B0609020204030204" pitchFamily="49" charset="0"/>
              </a:rPr>
            </a:br>
            <a:br>
              <a:rPr kumimoji="0" lang="en-US" altLang="en-US" sz="3600" b="0" i="0" u="none" strike="noStrike" cap="none" normalizeH="0" baseline="0" dirty="0">
                <a:ln>
                  <a:noFill/>
                </a:ln>
                <a:solidFill>
                  <a:schemeClr val="tx1"/>
                </a:solidFill>
                <a:effectLst/>
                <a:latin typeface="Consolas" panose="020B0609020204030204" pitchFamily="49" charset="0"/>
              </a:rPr>
            </a:br>
            <a:r>
              <a:rPr kumimoji="0" lang="en-US" altLang="en-US" sz="3600" b="0" i="0" u="none" strike="noStrike" cap="none" normalizeH="0" baseline="0" dirty="0">
                <a:ln>
                  <a:noFill/>
                </a:ln>
                <a:solidFill>
                  <a:schemeClr val="tx1"/>
                </a:solidFill>
                <a:effectLst/>
                <a:latin typeface="Consolas" panose="020B0609020204030204" pitchFamily="49" charset="0"/>
              </a:rPr>
              <a:t>// Read data from the file</a:t>
            </a:r>
            <a:br>
              <a:rPr kumimoji="0" lang="en-US" altLang="en-US" sz="3600" b="0" i="0" u="none" strike="noStrike" cap="none" normalizeH="0" baseline="0" dirty="0">
                <a:ln>
                  <a:noFill/>
                </a:ln>
                <a:solidFill>
                  <a:schemeClr val="tx1"/>
                </a:solidFill>
                <a:effectLst/>
                <a:latin typeface="Consolas" panose="020B0609020204030204" pitchFamily="49" charset="0"/>
              </a:rPr>
            </a:br>
            <a:r>
              <a:rPr kumimoji="0" lang="en-US" altLang="en-US" sz="3600" b="0" i="0" u="none" strike="noStrike" cap="none" normalizeH="0" baseline="0" dirty="0">
                <a:ln>
                  <a:noFill/>
                </a:ln>
                <a:solidFill>
                  <a:schemeClr val="tx1"/>
                </a:solidFill>
                <a:effectLst/>
                <a:latin typeface="Consolas" panose="020B0609020204030204" pitchFamily="49" charset="0"/>
              </a:rPr>
              <a:t>while (($line = </a:t>
            </a:r>
            <a:r>
              <a:rPr kumimoji="0" lang="en-US" altLang="en-US" sz="3600" b="0" i="0" u="none" strike="noStrike" cap="none" normalizeH="0" baseline="0" dirty="0" err="1">
                <a:ln>
                  <a:noFill/>
                </a:ln>
                <a:solidFill>
                  <a:schemeClr val="tx1"/>
                </a:solidFill>
                <a:effectLst/>
                <a:latin typeface="Consolas" panose="020B0609020204030204" pitchFamily="49" charset="0"/>
              </a:rPr>
              <a:t>fgets</a:t>
            </a:r>
            <a:r>
              <a:rPr kumimoji="0" lang="en-US" altLang="en-US" sz="3600" b="0" i="0" u="none" strike="noStrike" cap="none" normalizeH="0" baseline="0" dirty="0">
                <a:ln>
                  <a:noFill/>
                </a:ln>
                <a:solidFill>
                  <a:schemeClr val="tx1"/>
                </a:solidFill>
                <a:effectLst/>
                <a:latin typeface="Consolas" panose="020B0609020204030204" pitchFamily="49" charset="0"/>
              </a:rPr>
              <a:t>($handle)) !== false) {</a:t>
            </a:r>
            <a:br>
              <a:rPr kumimoji="0" lang="en-US" altLang="en-US" sz="3600" b="0" i="0" u="none" strike="noStrike" cap="none" normalizeH="0" baseline="0" dirty="0">
                <a:ln>
                  <a:noFill/>
                </a:ln>
                <a:solidFill>
                  <a:schemeClr val="tx1"/>
                </a:solidFill>
                <a:effectLst/>
                <a:latin typeface="Consolas" panose="020B0609020204030204" pitchFamily="49" charset="0"/>
              </a:rPr>
            </a:br>
            <a:r>
              <a:rPr kumimoji="0" lang="en-US" altLang="en-US" sz="3600" b="0" i="0" u="none" strike="noStrike" cap="none" normalizeH="0" baseline="0" dirty="0">
                <a:ln>
                  <a:noFill/>
                </a:ln>
                <a:solidFill>
                  <a:schemeClr val="tx1"/>
                </a:solidFill>
                <a:effectLst/>
                <a:latin typeface="Consolas" panose="020B0609020204030204" pitchFamily="49" charset="0"/>
              </a:rPr>
              <a:t>echo $line;</a:t>
            </a:r>
            <a:br>
              <a:rPr kumimoji="0" lang="en-US" altLang="en-US" sz="3600" b="0" i="0" u="none" strike="noStrike" cap="none" normalizeH="0" baseline="0" dirty="0">
                <a:ln>
                  <a:noFill/>
                </a:ln>
                <a:solidFill>
                  <a:schemeClr val="tx1"/>
                </a:solidFill>
                <a:effectLst/>
                <a:latin typeface="Consolas" panose="020B0609020204030204" pitchFamily="49" charset="0"/>
              </a:rPr>
            </a:br>
            <a:r>
              <a:rPr kumimoji="0" lang="en-US" altLang="en-US" sz="3600" b="0" i="0" u="none" strike="noStrike" cap="none" normalizeH="0" baseline="0" dirty="0">
                <a:ln>
                  <a:noFill/>
                </a:ln>
                <a:solidFill>
                  <a:schemeClr val="tx1"/>
                </a:solidFill>
                <a:effectLst/>
                <a:latin typeface="Consolas" panose="020B0609020204030204" pitchFamily="49" charset="0"/>
              </a:rPr>
              <a:t>}</a:t>
            </a:r>
            <a:br>
              <a:rPr kumimoji="0" lang="en-US" altLang="en-US" sz="3600" b="0" i="0" u="none" strike="noStrike" cap="none" normalizeH="0" baseline="0" dirty="0">
                <a:ln>
                  <a:noFill/>
                </a:ln>
                <a:solidFill>
                  <a:schemeClr val="tx1"/>
                </a:solidFill>
                <a:effectLst/>
                <a:latin typeface="Consolas" panose="020B0609020204030204" pitchFamily="49" charset="0"/>
              </a:rPr>
            </a:br>
            <a:br>
              <a:rPr kumimoji="0" lang="en-US" altLang="en-US" sz="3600" b="0" i="0" u="none" strike="noStrike" cap="none" normalizeH="0" baseline="0" dirty="0">
                <a:ln>
                  <a:noFill/>
                </a:ln>
                <a:solidFill>
                  <a:schemeClr val="tx1"/>
                </a:solidFill>
                <a:effectLst/>
                <a:latin typeface="Consolas" panose="020B0609020204030204" pitchFamily="49" charset="0"/>
              </a:rPr>
            </a:br>
            <a:r>
              <a:rPr kumimoji="0" lang="en-US" altLang="en-US" sz="3600" b="0" i="0" u="none" strike="noStrike" cap="none" normalizeH="0" baseline="0" dirty="0">
                <a:ln>
                  <a:noFill/>
                </a:ln>
                <a:solidFill>
                  <a:schemeClr val="tx1"/>
                </a:solidFill>
                <a:effectLst/>
                <a:latin typeface="Consolas" panose="020B0609020204030204" pitchFamily="49" charset="0"/>
              </a:rPr>
              <a:t>// Close the file handle</a:t>
            </a:r>
            <a:br>
              <a:rPr kumimoji="0" lang="en-US" altLang="en-US" sz="3600" b="0" i="0" u="none" strike="noStrike" cap="none" normalizeH="0" baseline="0" dirty="0">
                <a:ln>
                  <a:noFill/>
                </a:ln>
                <a:solidFill>
                  <a:schemeClr val="tx1"/>
                </a:solidFill>
                <a:effectLst/>
                <a:latin typeface="Consolas" panose="020B0609020204030204" pitchFamily="49" charset="0"/>
              </a:rPr>
            </a:br>
            <a:r>
              <a:rPr kumimoji="0" lang="en-US" altLang="en-US" sz="3600" b="0" i="0" u="none" strike="noStrike" cap="none" normalizeH="0" baseline="0" dirty="0" err="1">
                <a:ln>
                  <a:noFill/>
                </a:ln>
                <a:solidFill>
                  <a:schemeClr val="tx1"/>
                </a:solidFill>
                <a:effectLst/>
                <a:latin typeface="Consolas" panose="020B0609020204030204" pitchFamily="49" charset="0"/>
              </a:rPr>
              <a:t>fclose</a:t>
            </a:r>
            <a:r>
              <a:rPr kumimoji="0" lang="en-US" altLang="en-US" sz="3600" b="0" i="0" u="none" strike="noStrike" cap="none" normalizeH="0" baseline="0" dirty="0">
                <a:ln>
                  <a:noFill/>
                </a:ln>
                <a:solidFill>
                  <a:schemeClr val="tx1"/>
                </a:solidFill>
                <a:effectLst/>
                <a:latin typeface="Consolas" panose="020B0609020204030204" pitchFamily="49" charset="0"/>
              </a:rPr>
              <a:t>($handle);</a:t>
            </a:r>
            <a:r>
              <a:rPr kumimoji="0" lang="en-US" altLang="en-US" sz="32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7292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BD1FF-F612-194B-5077-88075E106C96}"/>
              </a:ext>
            </a:extLst>
          </p:cNvPr>
          <p:cNvSpPr>
            <a:spLocks noGrp="1"/>
          </p:cNvSpPr>
          <p:nvPr>
            <p:ph type="title"/>
          </p:nvPr>
        </p:nvSpPr>
        <p:spPr/>
        <p:txBody>
          <a:bodyPr/>
          <a:lstStyle/>
          <a:p>
            <a:pPr algn="l" fontAlgn="base"/>
            <a:r>
              <a:rPr lang="en-US" b="1" i="0" dirty="0">
                <a:effectLst/>
                <a:latin typeface="Poppins" panose="00000500000000000000" pitchFamily="2" charset="0"/>
                <a:cs typeface="Poppins" panose="00000500000000000000" pitchFamily="2" charset="0"/>
              </a:rPr>
              <a:t>WRITE Files in PHP</a:t>
            </a:r>
          </a:p>
        </p:txBody>
      </p:sp>
      <p:sp>
        <p:nvSpPr>
          <p:cNvPr id="3" name="Content Placeholder 2">
            <a:extLst>
              <a:ext uri="{FF2B5EF4-FFF2-40B4-BE49-F238E27FC236}">
                <a16:creationId xmlns:a16="http://schemas.microsoft.com/office/drawing/2014/main" id="{4FA6BB42-C423-82F6-D9E4-BFB10452315D}"/>
              </a:ext>
            </a:extLst>
          </p:cNvPr>
          <p:cNvSpPr>
            <a:spLocks noGrp="1"/>
          </p:cNvSpPr>
          <p:nvPr>
            <p:ph idx="1"/>
          </p:nvPr>
        </p:nvSpPr>
        <p:spPr/>
        <p:txBody>
          <a:bodyPr>
            <a:normAutofit fontScale="850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Consolas" panose="020B0609020204030204" pitchFamily="49" charset="0"/>
              </a:rPr>
              <a:t>// Open a file for writing (create if not exists, truncate if exists)</a:t>
            </a:r>
            <a:br>
              <a:rPr kumimoji="0" lang="en-US" altLang="en-US" sz="3600" b="0" i="0" u="none" strike="noStrike" cap="none" normalizeH="0" baseline="0" dirty="0">
                <a:ln>
                  <a:noFill/>
                </a:ln>
                <a:solidFill>
                  <a:schemeClr val="tx1"/>
                </a:solidFill>
                <a:effectLst/>
                <a:latin typeface="Consolas" panose="020B0609020204030204" pitchFamily="49" charset="0"/>
              </a:rPr>
            </a:br>
            <a:r>
              <a:rPr kumimoji="0" lang="en-US" altLang="en-US" sz="3600" b="0" i="0" u="none" strike="noStrike" cap="none" normalizeH="0" baseline="0" dirty="0">
                <a:ln>
                  <a:noFill/>
                </a:ln>
                <a:solidFill>
                  <a:schemeClr val="tx1"/>
                </a:solidFill>
                <a:effectLst/>
                <a:latin typeface="Consolas" panose="020B0609020204030204" pitchFamily="49" charset="0"/>
              </a:rPr>
              <a:t>$handle = </a:t>
            </a:r>
            <a:r>
              <a:rPr kumimoji="0" lang="en-US" altLang="en-US" sz="3600" b="0" i="0" u="none" strike="noStrike" cap="none" normalizeH="0" baseline="0" dirty="0" err="1">
                <a:ln>
                  <a:noFill/>
                </a:ln>
                <a:solidFill>
                  <a:schemeClr val="tx1"/>
                </a:solidFill>
                <a:effectLst/>
                <a:latin typeface="Consolas" panose="020B0609020204030204" pitchFamily="49" charset="0"/>
              </a:rPr>
              <a:t>fopen</a:t>
            </a:r>
            <a:r>
              <a:rPr kumimoji="0" lang="en-US" altLang="en-US" sz="3600" b="0" i="0" u="none" strike="noStrike" cap="none" normalizeH="0" baseline="0" dirty="0">
                <a:ln>
                  <a:noFill/>
                </a:ln>
                <a:solidFill>
                  <a:schemeClr val="tx1"/>
                </a:solidFill>
                <a:effectLst/>
                <a:latin typeface="Consolas" panose="020B0609020204030204" pitchFamily="49" charset="0"/>
              </a:rPr>
              <a:t>("file.txt", "w");</a:t>
            </a:r>
            <a:br>
              <a:rPr kumimoji="0" lang="en-US" altLang="en-US" sz="3600" b="0" i="0" u="none" strike="noStrike" cap="none" normalizeH="0" baseline="0" dirty="0">
                <a:ln>
                  <a:noFill/>
                </a:ln>
                <a:solidFill>
                  <a:schemeClr val="tx1"/>
                </a:solidFill>
                <a:effectLst/>
                <a:latin typeface="Consolas" panose="020B0609020204030204" pitchFamily="49" charset="0"/>
              </a:rPr>
            </a:br>
            <a:br>
              <a:rPr kumimoji="0" lang="en-US" altLang="en-US" sz="3600" b="0" i="0" u="none" strike="noStrike" cap="none" normalizeH="0" baseline="0" dirty="0">
                <a:ln>
                  <a:noFill/>
                </a:ln>
                <a:solidFill>
                  <a:schemeClr val="tx1"/>
                </a:solidFill>
                <a:effectLst/>
                <a:latin typeface="Consolas" panose="020B0609020204030204" pitchFamily="49" charset="0"/>
              </a:rPr>
            </a:br>
            <a:r>
              <a:rPr kumimoji="0" lang="en-US" altLang="en-US" sz="3600" b="0" i="0" u="none" strike="noStrike" cap="none" normalizeH="0" baseline="0" dirty="0">
                <a:ln>
                  <a:noFill/>
                </a:ln>
                <a:solidFill>
                  <a:schemeClr val="tx1"/>
                </a:solidFill>
                <a:effectLst/>
                <a:latin typeface="Consolas" panose="020B0609020204030204" pitchFamily="49" charset="0"/>
              </a:rPr>
              <a:t>// Write data to the file</a:t>
            </a:r>
            <a:br>
              <a:rPr kumimoji="0" lang="en-US" altLang="en-US" sz="3600" b="0" i="0" u="none" strike="noStrike" cap="none" normalizeH="0" baseline="0" dirty="0">
                <a:ln>
                  <a:noFill/>
                </a:ln>
                <a:solidFill>
                  <a:schemeClr val="tx1"/>
                </a:solidFill>
                <a:effectLst/>
                <a:latin typeface="Consolas" panose="020B0609020204030204" pitchFamily="49" charset="0"/>
              </a:rPr>
            </a:br>
            <a:r>
              <a:rPr kumimoji="0" lang="en-US" altLang="en-US" sz="3600" b="0" i="0" u="none" strike="noStrike" cap="none" normalizeH="0" baseline="0" dirty="0" err="1">
                <a:ln>
                  <a:noFill/>
                </a:ln>
                <a:solidFill>
                  <a:schemeClr val="tx1"/>
                </a:solidFill>
                <a:effectLst/>
                <a:latin typeface="Consolas" panose="020B0609020204030204" pitchFamily="49" charset="0"/>
              </a:rPr>
              <a:t>fwrite</a:t>
            </a:r>
            <a:r>
              <a:rPr kumimoji="0" lang="en-US" altLang="en-US" sz="3600" b="0" i="0" u="none" strike="noStrike" cap="none" normalizeH="0" baseline="0" dirty="0">
                <a:ln>
                  <a:noFill/>
                </a:ln>
                <a:solidFill>
                  <a:schemeClr val="tx1"/>
                </a:solidFill>
                <a:effectLst/>
                <a:latin typeface="Consolas" panose="020B0609020204030204" pitchFamily="49" charset="0"/>
              </a:rPr>
              <a:t>($handle, "Hello, World!\n");</a:t>
            </a:r>
            <a:br>
              <a:rPr kumimoji="0" lang="en-US" altLang="en-US" sz="3600" b="0" i="0" u="none" strike="noStrike" cap="none" normalizeH="0" baseline="0" dirty="0">
                <a:ln>
                  <a:noFill/>
                </a:ln>
                <a:solidFill>
                  <a:schemeClr val="tx1"/>
                </a:solidFill>
                <a:effectLst/>
                <a:latin typeface="Consolas" panose="020B0609020204030204" pitchFamily="49" charset="0"/>
              </a:rPr>
            </a:br>
            <a:br>
              <a:rPr kumimoji="0" lang="en-US" altLang="en-US" sz="3600" b="0" i="0" u="none" strike="noStrike" cap="none" normalizeH="0" baseline="0" dirty="0">
                <a:ln>
                  <a:noFill/>
                </a:ln>
                <a:solidFill>
                  <a:schemeClr val="tx1"/>
                </a:solidFill>
                <a:effectLst/>
                <a:latin typeface="Consolas" panose="020B0609020204030204" pitchFamily="49" charset="0"/>
              </a:rPr>
            </a:br>
            <a:r>
              <a:rPr kumimoji="0" lang="en-US" altLang="en-US" sz="3600" b="0" i="0" u="none" strike="noStrike" cap="none" normalizeH="0" baseline="0" dirty="0">
                <a:ln>
                  <a:noFill/>
                </a:ln>
                <a:solidFill>
                  <a:schemeClr val="tx1"/>
                </a:solidFill>
                <a:effectLst/>
                <a:latin typeface="Consolas" panose="020B0609020204030204" pitchFamily="49" charset="0"/>
              </a:rPr>
              <a:t>// Close the file handle</a:t>
            </a:r>
            <a:br>
              <a:rPr kumimoji="0" lang="en-US" altLang="en-US" sz="3600" b="0" i="0" u="none" strike="noStrike" cap="none" normalizeH="0" baseline="0" dirty="0">
                <a:ln>
                  <a:noFill/>
                </a:ln>
                <a:solidFill>
                  <a:schemeClr val="tx1"/>
                </a:solidFill>
                <a:effectLst/>
                <a:latin typeface="Consolas" panose="020B0609020204030204" pitchFamily="49" charset="0"/>
              </a:rPr>
            </a:br>
            <a:r>
              <a:rPr kumimoji="0" lang="en-US" altLang="en-US" sz="3600" b="0" i="0" u="none" strike="noStrike" cap="none" normalizeH="0" baseline="0" dirty="0" err="1">
                <a:ln>
                  <a:noFill/>
                </a:ln>
                <a:solidFill>
                  <a:schemeClr val="tx1"/>
                </a:solidFill>
                <a:effectLst/>
                <a:latin typeface="Consolas" panose="020B0609020204030204" pitchFamily="49" charset="0"/>
              </a:rPr>
              <a:t>fclose</a:t>
            </a:r>
            <a:r>
              <a:rPr kumimoji="0" lang="en-US" altLang="en-US" sz="3600" b="0" i="0" u="none" strike="noStrike" cap="none" normalizeH="0" baseline="0" dirty="0">
                <a:ln>
                  <a:noFill/>
                </a:ln>
                <a:solidFill>
                  <a:schemeClr val="tx1"/>
                </a:solidFill>
                <a:effectLst/>
                <a:latin typeface="Consolas" panose="020B0609020204030204" pitchFamily="49" charset="0"/>
              </a:rPr>
              <a:t>($handle);</a:t>
            </a:r>
            <a:r>
              <a:rPr kumimoji="0" lang="en-US" altLang="en-US" sz="3200" b="0" i="0" u="none" strike="noStrike" cap="none" normalizeH="0" baseline="0" dirty="0">
                <a:ln>
                  <a:noFill/>
                </a:ln>
                <a:solidFill>
                  <a:schemeClr val="tx1"/>
                </a:solidFill>
                <a:effectLst/>
              </a:rPr>
              <a:t> </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750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863D-B494-C246-F49A-6A0B718B0C1B}"/>
              </a:ext>
            </a:extLst>
          </p:cNvPr>
          <p:cNvSpPr>
            <a:spLocks noGrp="1"/>
          </p:cNvSpPr>
          <p:nvPr>
            <p:ph type="title"/>
          </p:nvPr>
        </p:nvSpPr>
        <p:spPr/>
        <p:txBody>
          <a:bodyPr/>
          <a:lstStyle/>
          <a:p>
            <a:r>
              <a:rPr lang="en-US" b="1" i="0" dirty="0">
                <a:effectLst/>
                <a:latin typeface="Geist"/>
              </a:rPr>
              <a:t>PHP Basics: Variables and Data Types</a:t>
            </a:r>
            <a:endParaRPr lang="en-PH" dirty="0"/>
          </a:p>
        </p:txBody>
      </p:sp>
      <p:sp>
        <p:nvSpPr>
          <p:cNvPr id="3" name="Content Placeholder 2">
            <a:extLst>
              <a:ext uri="{FF2B5EF4-FFF2-40B4-BE49-F238E27FC236}">
                <a16:creationId xmlns:a16="http://schemas.microsoft.com/office/drawing/2014/main" id="{BEFB7CA1-D77B-8F1D-CA06-C13A389A97CB}"/>
              </a:ext>
            </a:extLst>
          </p:cNvPr>
          <p:cNvSpPr>
            <a:spLocks noGrp="1"/>
          </p:cNvSpPr>
          <p:nvPr>
            <p:ph idx="1"/>
          </p:nvPr>
        </p:nvSpPr>
        <p:spPr>
          <a:xfrm>
            <a:off x="685801" y="2142067"/>
            <a:ext cx="10896599" cy="3649133"/>
          </a:xfrm>
        </p:spPr>
        <p:txBody>
          <a:bodyPr>
            <a:normAutofit/>
          </a:bodyPr>
          <a:lstStyle/>
          <a:p>
            <a:pPr marL="0" indent="0">
              <a:buNone/>
            </a:pPr>
            <a:r>
              <a:rPr lang="en-US" sz="3200" b="0" i="0" dirty="0">
                <a:effectLst/>
                <a:latin typeface="Poppins" panose="00000500000000000000" pitchFamily="2" charset="0"/>
                <a:cs typeface="Poppins" panose="00000500000000000000" pitchFamily="2" charset="0"/>
              </a:rPr>
              <a:t>Variables lie at the heart of programming, acting as containers for storing data values. In PHP, a variable starts with the $ sign, followed by its name. However, not all data is the same; PHP has various data types to help classify and better utilize this data. </a:t>
            </a:r>
            <a:endParaRPr lang="en-PH" sz="32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13198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697F-D17D-2AC0-7DBF-3354D4A9DF44}"/>
              </a:ext>
            </a:extLst>
          </p:cNvPr>
          <p:cNvSpPr>
            <a:spLocks noGrp="1"/>
          </p:cNvSpPr>
          <p:nvPr>
            <p:ph type="title"/>
          </p:nvPr>
        </p:nvSpPr>
        <p:spPr/>
        <p:txBody>
          <a:bodyPr/>
          <a:lstStyle/>
          <a:p>
            <a:r>
              <a:rPr lang="en-PH" b="1" i="0" dirty="0">
                <a:effectLst/>
                <a:latin typeface="Poppins" panose="00000500000000000000" pitchFamily="2" charset="0"/>
                <a:cs typeface="Poppins" panose="00000500000000000000" pitchFamily="2" charset="0"/>
              </a:rPr>
              <a:t>Exercise</a:t>
            </a:r>
            <a:endParaRPr lang="en-PH"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EA87C24B-01AA-9663-3381-25C6B998EAA0}"/>
              </a:ext>
            </a:extLst>
          </p:cNvPr>
          <p:cNvSpPr>
            <a:spLocks noGrp="1"/>
          </p:cNvSpPr>
          <p:nvPr>
            <p:ph idx="1"/>
          </p:nvPr>
        </p:nvSpPr>
        <p:spPr/>
        <p:txBody>
          <a:bodyPr>
            <a:normAutofit/>
          </a:bodyPr>
          <a:lstStyle/>
          <a:p>
            <a:pPr algn="l">
              <a:buFont typeface="Arial" panose="020B0604020202020204" pitchFamily="34" charset="0"/>
              <a:buChar char="•"/>
            </a:pPr>
            <a:r>
              <a:rPr lang="en-US" sz="2400" b="0" i="0" dirty="0">
                <a:effectLst/>
                <a:latin typeface="Poppins" panose="00000500000000000000" pitchFamily="2" charset="0"/>
                <a:cs typeface="Poppins" panose="00000500000000000000" pitchFamily="2" charset="0"/>
              </a:rPr>
              <a:t>Declare a string and echo it.</a:t>
            </a:r>
          </a:p>
          <a:p>
            <a:pPr algn="l">
              <a:buFont typeface="Arial" panose="020B0604020202020204" pitchFamily="34" charset="0"/>
              <a:buChar char="•"/>
            </a:pPr>
            <a:r>
              <a:rPr lang="en-US" sz="2400" b="0" i="0" dirty="0">
                <a:effectLst/>
                <a:latin typeface="Poppins" panose="00000500000000000000" pitchFamily="2" charset="0"/>
                <a:cs typeface="Poppins" panose="00000500000000000000" pitchFamily="2" charset="0"/>
              </a:rPr>
              <a:t>Declare an integer and display its value.</a:t>
            </a:r>
          </a:p>
          <a:p>
            <a:pPr algn="l">
              <a:buFont typeface="Arial" panose="020B0604020202020204" pitchFamily="34" charset="0"/>
              <a:buChar char="•"/>
            </a:pPr>
            <a:r>
              <a:rPr lang="en-US" sz="2400" b="0" i="0" dirty="0">
                <a:effectLst/>
                <a:latin typeface="Poppins" panose="00000500000000000000" pitchFamily="2" charset="0"/>
                <a:cs typeface="Poppins" panose="00000500000000000000" pitchFamily="2" charset="0"/>
              </a:rPr>
              <a:t>Create a </a:t>
            </a:r>
            <a:r>
              <a:rPr lang="en-US" sz="2400" b="0" i="0" dirty="0" err="1">
                <a:effectLst/>
                <a:latin typeface="Poppins" panose="00000500000000000000" pitchFamily="2" charset="0"/>
                <a:cs typeface="Poppins" panose="00000500000000000000" pitchFamily="2" charset="0"/>
              </a:rPr>
              <a:t>boolean</a:t>
            </a:r>
            <a:r>
              <a:rPr lang="en-US" sz="2400" b="0" i="0" dirty="0">
                <a:effectLst/>
                <a:latin typeface="Poppins" panose="00000500000000000000" pitchFamily="2" charset="0"/>
                <a:cs typeface="Poppins" panose="00000500000000000000" pitchFamily="2" charset="0"/>
              </a:rPr>
              <a:t> variable, and check its output.</a:t>
            </a:r>
          </a:p>
          <a:p>
            <a:pPr algn="l">
              <a:buFont typeface="Arial" panose="020B0604020202020204" pitchFamily="34" charset="0"/>
              <a:buChar char="•"/>
            </a:pPr>
            <a:r>
              <a:rPr lang="en-US" sz="2400" b="0" i="0" dirty="0">
                <a:effectLst/>
                <a:latin typeface="Poppins" panose="00000500000000000000" pitchFamily="2" charset="0"/>
                <a:cs typeface="Poppins" panose="00000500000000000000" pitchFamily="2" charset="0"/>
              </a:rPr>
              <a:t>Formulate an array with at least three items, and print the second item.</a:t>
            </a:r>
          </a:p>
          <a:p>
            <a:pPr algn="l">
              <a:buFont typeface="Arial" panose="020B0604020202020204" pitchFamily="34" charset="0"/>
              <a:buChar char="•"/>
            </a:pPr>
            <a:r>
              <a:rPr lang="en-US" sz="2400" b="0" i="0" dirty="0">
                <a:effectLst/>
                <a:latin typeface="Poppins" panose="00000500000000000000" pitchFamily="2" charset="0"/>
                <a:cs typeface="Poppins" panose="00000500000000000000" pitchFamily="2" charset="0"/>
              </a:rPr>
              <a:t>Designate a variable with a null value and try echoing it.</a:t>
            </a:r>
          </a:p>
          <a:p>
            <a:endParaRPr lang="en-PH" sz="24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706424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863D-B494-C246-F49A-6A0B718B0C1B}"/>
              </a:ext>
            </a:extLst>
          </p:cNvPr>
          <p:cNvSpPr>
            <a:spLocks noGrp="1"/>
          </p:cNvSpPr>
          <p:nvPr>
            <p:ph type="title"/>
          </p:nvPr>
        </p:nvSpPr>
        <p:spPr/>
        <p:txBody>
          <a:bodyPr/>
          <a:lstStyle/>
          <a:p>
            <a:r>
              <a:rPr lang="en-US" b="1" i="0" dirty="0">
                <a:effectLst/>
                <a:latin typeface="Poppins" panose="00000500000000000000" pitchFamily="2" charset="0"/>
                <a:cs typeface="Poppins" panose="00000500000000000000" pitchFamily="2" charset="0"/>
              </a:rPr>
              <a:t>PHP Basics: Variables and Data Types</a:t>
            </a:r>
            <a:endParaRPr lang="en-PH" dirty="0">
              <a:latin typeface="Poppins" panose="00000500000000000000" pitchFamily="2" charset="0"/>
              <a:cs typeface="Poppins" panose="00000500000000000000" pitchFamily="2" charset="0"/>
            </a:endParaRPr>
          </a:p>
        </p:txBody>
      </p:sp>
      <p:sp>
        <p:nvSpPr>
          <p:cNvPr id="5" name="Content Placeholder 4">
            <a:extLst>
              <a:ext uri="{FF2B5EF4-FFF2-40B4-BE49-F238E27FC236}">
                <a16:creationId xmlns:a16="http://schemas.microsoft.com/office/drawing/2014/main" id="{74FC32DB-0F24-28D1-8967-0D4C6FCB3EC6}"/>
              </a:ext>
            </a:extLst>
          </p:cNvPr>
          <p:cNvSpPr>
            <a:spLocks noGrp="1"/>
          </p:cNvSpPr>
          <p:nvPr>
            <p:ph idx="1"/>
          </p:nvPr>
        </p:nvSpPr>
        <p:spPr/>
        <p:txBody>
          <a:bodyPr>
            <a:normAutofit/>
          </a:bodyPr>
          <a:lstStyle/>
          <a:p>
            <a:pPr algn="l"/>
            <a:r>
              <a:rPr lang="en-US" sz="2400" b="0" i="0" dirty="0">
                <a:effectLst/>
                <a:latin typeface="Poppins" panose="00000500000000000000" pitchFamily="2" charset="0"/>
                <a:cs typeface="Poppins" panose="00000500000000000000" pitchFamily="2" charset="0"/>
              </a:rPr>
              <a:t>Variables in PHP</a:t>
            </a:r>
          </a:p>
          <a:p>
            <a:pPr algn="l"/>
            <a:r>
              <a:rPr lang="en-US" sz="2400" b="0" i="0" dirty="0">
                <a:effectLst/>
                <a:latin typeface="Poppins" panose="00000500000000000000" pitchFamily="2" charset="0"/>
                <a:cs typeface="Poppins" panose="00000500000000000000" pitchFamily="2" charset="0"/>
              </a:rPr>
              <a:t>In PHP, a variable:</a:t>
            </a:r>
          </a:p>
          <a:p>
            <a:pPr algn="l">
              <a:buFont typeface="Arial" panose="020B0604020202020204" pitchFamily="34" charset="0"/>
              <a:buChar char="•"/>
            </a:pPr>
            <a:r>
              <a:rPr lang="en-US" sz="2400" b="0" i="0" dirty="0">
                <a:effectLst/>
                <a:latin typeface="Poppins" panose="00000500000000000000" pitchFamily="2" charset="0"/>
                <a:cs typeface="Poppins" panose="00000500000000000000" pitchFamily="2" charset="0"/>
              </a:rPr>
              <a:t>Starts with the $ sign, followed by its name.</a:t>
            </a:r>
          </a:p>
          <a:p>
            <a:pPr algn="l">
              <a:buFont typeface="Arial" panose="020B0604020202020204" pitchFamily="34" charset="0"/>
              <a:buChar char="•"/>
            </a:pPr>
            <a:r>
              <a:rPr lang="en-US" sz="2400" b="0" i="0" dirty="0">
                <a:effectLst/>
                <a:latin typeface="Poppins" panose="00000500000000000000" pitchFamily="2" charset="0"/>
                <a:cs typeface="Poppins" panose="00000500000000000000" pitchFamily="2" charset="0"/>
              </a:rPr>
              <a:t>Can have a short name (like $a) or a more descriptive name (like $</a:t>
            </a:r>
            <a:r>
              <a:rPr lang="en-US" sz="2400" b="0" i="0" dirty="0" err="1">
                <a:effectLst/>
                <a:latin typeface="Poppins" panose="00000500000000000000" pitchFamily="2" charset="0"/>
                <a:cs typeface="Poppins" panose="00000500000000000000" pitchFamily="2" charset="0"/>
              </a:rPr>
              <a:t>userAge</a:t>
            </a:r>
            <a:r>
              <a:rPr lang="en-US" sz="2400" b="0" i="0" dirty="0">
                <a:effectLst/>
                <a:latin typeface="Poppins" panose="00000500000000000000" pitchFamily="2" charset="0"/>
                <a:cs typeface="Poppins" panose="00000500000000000000" pitchFamily="2" charset="0"/>
              </a:rPr>
              <a:t>).</a:t>
            </a:r>
          </a:p>
          <a:p>
            <a:pPr algn="l">
              <a:buFont typeface="Arial" panose="020B0604020202020204" pitchFamily="34" charset="0"/>
              <a:buChar char="•"/>
            </a:pPr>
            <a:r>
              <a:rPr lang="en-US" sz="2400" b="0" i="0" dirty="0">
                <a:effectLst/>
                <a:latin typeface="Poppins" panose="00000500000000000000" pitchFamily="2" charset="0"/>
                <a:cs typeface="Poppins" panose="00000500000000000000" pitchFamily="2" charset="0"/>
              </a:rPr>
              <a:t>Only needs to be declared once, but can be used many times in a script.</a:t>
            </a:r>
          </a:p>
          <a:p>
            <a:endParaRPr lang="en-PH" sz="2400" dirty="0">
              <a:latin typeface="Poppins" panose="00000500000000000000" pitchFamily="2" charset="0"/>
              <a:cs typeface="Poppins" panose="00000500000000000000" pitchFamily="2" charset="0"/>
            </a:endParaRPr>
          </a:p>
        </p:txBody>
      </p:sp>
      <p:pic>
        <p:nvPicPr>
          <p:cNvPr id="7" name="Picture 6">
            <a:extLst>
              <a:ext uri="{FF2B5EF4-FFF2-40B4-BE49-F238E27FC236}">
                <a16:creationId xmlns:a16="http://schemas.microsoft.com/office/drawing/2014/main" id="{BB88FA57-8A1E-0BCF-EC9C-DCC51BDD6CAA}"/>
              </a:ext>
            </a:extLst>
          </p:cNvPr>
          <p:cNvPicPr>
            <a:picLocks noChangeAspect="1"/>
          </p:cNvPicPr>
          <p:nvPr/>
        </p:nvPicPr>
        <p:blipFill>
          <a:blip r:embed="rId2"/>
          <a:stretch>
            <a:fillRect/>
          </a:stretch>
        </p:blipFill>
        <p:spPr>
          <a:xfrm>
            <a:off x="992877" y="5324475"/>
            <a:ext cx="8366270" cy="1275108"/>
          </a:xfrm>
          <a:prstGeom prst="rect">
            <a:avLst/>
          </a:prstGeom>
        </p:spPr>
      </p:pic>
    </p:spTree>
    <p:extLst>
      <p:ext uri="{BB962C8B-B14F-4D97-AF65-F5344CB8AC3E}">
        <p14:creationId xmlns:p14="http://schemas.microsoft.com/office/powerpoint/2010/main" val="2870594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863D-B494-C246-F49A-6A0B718B0C1B}"/>
              </a:ext>
            </a:extLst>
          </p:cNvPr>
          <p:cNvSpPr>
            <a:spLocks noGrp="1"/>
          </p:cNvSpPr>
          <p:nvPr>
            <p:ph type="title"/>
          </p:nvPr>
        </p:nvSpPr>
        <p:spPr>
          <a:xfrm>
            <a:off x="685801" y="228600"/>
            <a:ext cx="10131425" cy="1456267"/>
          </a:xfrm>
        </p:spPr>
        <p:txBody>
          <a:bodyPr/>
          <a:lstStyle/>
          <a:p>
            <a:pPr algn="l"/>
            <a:r>
              <a:rPr lang="en-PH" b="1" i="0" dirty="0">
                <a:effectLst/>
                <a:latin typeface="Poppins" panose="00000500000000000000" pitchFamily="2" charset="0"/>
                <a:cs typeface="Poppins" panose="00000500000000000000" pitchFamily="2" charset="0"/>
              </a:rPr>
              <a:t>Understanding Basic Data Types</a:t>
            </a:r>
          </a:p>
        </p:txBody>
      </p:sp>
      <p:sp>
        <p:nvSpPr>
          <p:cNvPr id="5" name="Content Placeholder 4">
            <a:extLst>
              <a:ext uri="{FF2B5EF4-FFF2-40B4-BE49-F238E27FC236}">
                <a16:creationId xmlns:a16="http://schemas.microsoft.com/office/drawing/2014/main" id="{74FC32DB-0F24-28D1-8967-0D4C6FCB3EC6}"/>
              </a:ext>
            </a:extLst>
          </p:cNvPr>
          <p:cNvSpPr>
            <a:spLocks noGrp="1"/>
          </p:cNvSpPr>
          <p:nvPr>
            <p:ph idx="1"/>
          </p:nvPr>
        </p:nvSpPr>
        <p:spPr>
          <a:xfrm>
            <a:off x="685801" y="2176669"/>
            <a:ext cx="11658599" cy="4452731"/>
          </a:xfrm>
        </p:spPr>
        <p:txBody>
          <a:bodyPr>
            <a:normAutofit fontScale="92500" lnSpcReduction="20000"/>
          </a:bodyPr>
          <a:lstStyle/>
          <a:p>
            <a:pPr algn="l">
              <a:buFont typeface="Arial" panose="020B0604020202020204" pitchFamily="34" charset="0"/>
              <a:buChar char="•"/>
            </a:pPr>
            <a:endParaRPr lang="en-US" sz="2400" b="1" i="0" dirty="0">
              <a:effectLst/>
              <a:latin typeface="Poppins" panose="00000500000000000000" pitchFamily="2" charset="0"/>
              <a:cs typeface="Poppins" panose="00000500000000000000" pitchFamily="2" charset="0"/>
            </a:endParaRPr>
          </a:p>
          <a:p>
            <a:pPr algn="l">
              <a:buFont typeface="Arial" panose="020B0604020202020204" pitchFamily="34" charset="0"/>
              <a:buChar char="•"/>
            </a:pPr>
            <a:r>
              <a:rPr lang="en-US" sz="2400" b="1" i="0" dirty="0">
                <a:effectLst/>
                <a:latin typeface="Poppins" panose="00000500000000000000" pitchFamily="2" charset="0"/>
                <a:cs typeface="Poppins" panose="00000500000000000000" pitchFamily="2" charset="0"/>
              </a:rPr>
              <a:t>String</a:t>
            </a:r>
            <a:r>
              <a:rPr lang="en-US" sz="2400" b="0" i="0" dirty="0">
                <a:effectLst/>
                <a:latin typeface="Poppins" panose="00000500000000000000" pitchFamily="2" charset="0"/>
                <a:cs typeface="Poppins" panose="00000500000000000000" pitchFamily="2" charset="0"/>
              </a:rPr>
              <a:t>: A sequence of characters, like "Hello, World!".</a:t>
            </a:r>
          </a:p>
          <a:p>
            <a:pPr algn="l">
              <a:buFont typeface="Arial" panose="020B0604020202020204" pitchFamily="34" charset="0"/>
              <a:buChar char="•"/>
            </a:pPr>
            <a:r>
              <a:rPr kumimoji="0" lang="en-US" altLang="en-US" sz="24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$stringVar = "This is a string."; echo $stringVar; // Outputs: This is a string.</a:t>
            </a:r>
            <a:r>
              <a:rPr kumimoji="0" lang="en-US" altLang="en-US" sz="32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 </a:t>
            </a:r>
            <a:endParaRPr lang="en-US" sz="2400" b="1" dirty="0">
              <a:latin typeface="Poppins" panose="00000500000000000000" pitchFamily="2" charset="0"/>
              <a:cs typeface="Poppins" panose="00000500000000000000" pitchFamily="2" charset="0"/>
            </a:endParaRPr>
          </a:p>
          <a:p>
            <a:pPr fontAlgn="base">
              <a:buFont typeface="Arial" panose="020B0604020202020204" pitchFamily="34" charset="0"/>
              <a:buChar char="•"/>
            </a:pPr>
            <a:r>
              <a:rPr lang="en-US" sz="2400" b="1" dirty="0">
                <a:latin typeface="Poppins" panose="00000500000000000000" pitchFamily="2" charset="0"/>
                <a:cs typeface="Poppins" panose="00000500000000000000" pitchFamily="2" charset="0"/>
              </a:rPr>
              <a:t>Integer </a:t>
            </a:r>
            <a:r>
              <a:rPr lang="en-US" sz="2400" dirty="0">
                <a:latin typeface="Poppins" panose="00000500000000000000" pitchFamily="2" charset="0"/>
                <a:cs typeface="Poppins" panose="00000500000000000000" pitchFamily="2" charset="0"/>
              </a:rPr>
              <a:t>: A whole number, without decimals, that can be negative or positive. </a:t>
            </a:r>
          </a:p>
          <a:p>
            <a:pPr fontAlgn="base">
              <a:buFont typeface="Arial" panose="020B0604020202020204" pitchFamily="34" charset="0"/>
              <a:buChar char="•"/>
            </a:pPr>
            <a:r>
              <a:rPr kumimoji="0" lang="en-US" altLang="en-US" sz="24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a:t>
            </a:r>
            <a:r>
              <a:rPr kumimoji="0" lang="en-US" altLang="en-US" sz="2400" b="0" i="0" u="none" strike="noStrike" cap="none" normalizeH="0" baseline="0" dirty="0" err="1">
                <a:ln>
                  <a:noFill/>
                </a:ln>
                <a:solidFill>
                  <a:srgbClr val="FFFF00"/>
                </a:solidFill>
                <a:effectLst/>
                <a:latin typeface="Poppins" panose="00000500000000000000" pitchFamily="2" charset="0"/>
                <a:cs typeface="Poppins" panose="00000500000000000000" pitchFamily="2" charset="0"/>
              </a:rPr>
              <a:t>intVar</a:t>
            </a:r>
            <a:r>
              <a:rPr kumimoji="0" lang="en-US" altLang="en-US" sz="24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 = 23; echo $</a:t>
            </a:r>
            <a:r>
              <a:rPr kumimoji="0" lang="en-US" altLang="en-US" sz="2400" b="0" i="0" u="none" strike="noStrike" cap="none" normalizeH="0" baseline="0" dirty="0" err="1">
                <a:ln>
                  <a:noFill/>
                </a:ln>
                <a:solidFill>
                  <a:srgbClr val="FFFF00"/>
                </a:solidFill>
                <a:effectLst/>
                <a:latin typeface="Poppins" panose="00000500000000000000" pitchFamily="2" charset="0"/>
                <a:cs typeface="Poppins" panose="00000500000000000000" pitchFamily="2" charset="0"/>
              </a:rPr>
              <a:t>intVar</a:t>
            </a:r>
            <a:r>
              <a:rPr kumimoji="0" lang="en-US" altLang="en-US" sz="24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 // Outputs: 23</a:t>
            </a:r>
            <a:r>
              <a:rPr kumimoji="0" lang="en-US" altLang="en-US" sz="32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 </a:t>
            </a:r>
            <a:endParaRPr kumimoji="0" lang="en-US" altLang="en-US" sz="4800" u="none" strike="noStrike" cap="none" normalizeH="0" baseline="0" dirty="0">
              <a:ln>
                <a:noFill/>
              </a:ln>
              <a:solidFill>
                <a:srgbClr val="FFFF00"/>
              </a:solidFill>
              <a:latin typeface="Poppins" panose="00000500000000000000" pitchFamily="2" charset="0"/>
              <a:cs typeface="Poppins" panose="00000500000000000000" pitchFamily="2" charset="0"/>
            </a:endParaRPr>
          </a:p>
          <a:p>
            <a:pPr fontAlgn="base">
              <a:buFont typeface="Arial" panose="020B0604020202020204" pitchFamily="34" charset="0"/>
              <a:buChar char="•"/>
            </a:pPr>
            <a:r>
              <a:rPr lang="en-US" sz="2800" b="1" i="0" dirty="0">
                <a:effectLst/>
                <a:latin typeface="Poppins" panose="00000500000000000000" pitchFamily="2" charset="0"/>
                <a:cs typeface="Poppins" panose="00000500000000000000" pitchFamily="2" charset="0"/>
              </a:rPr>
              <a:t>Boolean</a:t>
            </a:r>
            <a:r>
              <a:rPr lang="en-US" sz="2800" b="0" i="0" dirty="0">
                <a:effectLst/>
                <a:latin typeface="Poppins" panose="00000500000000000000" pitchFamily="2" charset="0"/>
                <a:cs typeface="Poppins" panose="00000500000000000000" pitchFamily="2" charset="0"/>
              </a:rPr>
              <a:t>: Represents two possible states, TRUE or FALSE. </a:t>
            </a:r>
          </a:p>
          <a:p>
            <a:pPr fontAlgn="base">
              <a:buFont typeface="Arial" panose="020B0604020202020204" pitchFamily="34" charset="0"/>
              <a:buChar char="•"/>
            </a:pPr>
            <a:r>
              <a:rPr kumimoji="0" lang="en-US" altLang="en-US" sz="24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a:t>
            </a:r>
            <a:r>
              <a:rPr kumimoji="0" lang="en-US" altLang="en-US" sz="2400" b="0" i="0" u="none" strike="noStrike" cap="none" normalizeH="0" baseline="0" dirty="0" err="1">
                <a:ln>
                  <a:noFill/>
                </a:ln>
                <a:solidFill>
                  <a:srgbClr val="FFFF00"/>
                </a:solidFill>
                <a:effectLst/>
                <a:latin typeface="Poppins" panose="00000500000000000000" pitchFamily="2" charset="0"/>
                <a:cs typeface="Poppins" panose="00000500000000000000" pitchFamily="2" charset="0"/>
              </a:rPr>
              <a:t>boolVar</a:t>
            </a:r>
            <a:r>
              <a:rPr kumimoji="0" lang="en-US" altLang="en-US" sz="24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 = true; echo $</a:t>
            </a:r>
            <a:r>
              <a:rPr kumimoji="0" lang="en-US" altLang="en-US" sz="2400" b="0" i="0" u="none" strike="noStrike" cap="none" normalizeH="0" baseline="0" dirty="0" err="1">
                <a:ln>
                  <a:noFill/>
                </a:ln>
                <a:solidFill>
                  <a:srgbClr val="FFFF00"/>
                </a:solidFill>
                <a:effectLst/>
                <a:latin typeface="Poppins" panose="00000500000000000000" pitchFamily="2" charset="0"/>
                <a:cs typeface="Poppins" panose="00000500000000000000" pitchFamily="2" charset="0"/>
              </a:rPr>
              <a:t>boolVar</a:t>
            </a:r>
            <a:r>
              <a:rPr kumimoji="0" lang="en-US" altLang="en-US" sz="24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 // Outputs: 1 (which represents TRUE)</a:t>
            </a:r>
            <a:r>
              <a:rPr kumimoji="0" lang="en-US" altLang="en-US" sz="3200" b="0" i="0" u="none" strike="noStrike" cap="none" normalizeH="0" baseline="0" dirty="0">
                <a:ln>
                  <a:noFill/>
                </a:ln>
                <a:solidFill>
                  <a:srgbClr val="FFFF00"/>
                </a:solidFill>
                <a:effectLst/>
                <a:latin typeface="Poppins" panose="00000500000000000000" pitchFamily="2" charset="0"/>
                <a:cs typeface="Poppins" panose="00000500000000000000" pitchFamily="2" charset="0"/>
              </a:rPr>
              <a:t> </a:t>
            </a:r>
          </a:p>
          <a:p>
            <a:pPr fontAlgn="base">
              <a:buFont typeface="Arial" panose="020B0604020202020204" pitchFamily="34" charset="0"/>
              <a:buChar char="•"/>
            </a:pPr>
            <a:r>
              <a:rPr lang="en-US" sz="2800" b="1" dirty="0">
                <a:latin typeface="Poppins" panose="00000500000000000000" pitchFamily="2" charset="0"/>
                <a:cs typeface="Poppins" panose="00000500000000000000" pitchFamily="2" charset="0"/>
              </a:rPr>
              <a:t>Array: Contains multiple values under a single name</a:t>
            </a:r>
            <a:r>
              <a:rPr lang="en-US" sz="2400" b="0" i="0" dirty="0">
                <a:solidFill>
                  <a:srgbClr val="4B5F7F"/>
                </a:solidFill>
                <a:effectLst/>
                <a:latin typeface="Geist"/>
              </a:rPr>
              <a:t>.</a:t>
            </a:r>
          </a:p>
          <a:p>
            <a:pPr fontAlgn="base">
              <a:buFont typeface="Arial" panose="020B0604020202020204" pitchFamily="34" charset="0"/>
              <a:buChar char="•"/>
            </a:pPr>
            <a:r>
              <a:rPr kumimoji="0" lang="en-US" altLang="en-US" sz="2400" b="0" i="0" u="none" strike="noStrike" cap="none" normalizeH="0" baseline="0" dirty="0">
                <a:ln>
                  <a:noFill/>
                </a:ln>
                <a:solidFill>
                  <a:srgbClr val="FFFF00"/>
                </a:solidFill>
                <a:effectLst/>
                <a:latin typeface="ui-monospace"/>
              </a:rPr>
              <a:t>$</a:t>
            </a:r>
            <a:r>
              <a:rPr kumimoji="0" lang="en-US" altLang="en-US" sz="2400" b="0" i="0" u="none" strike="noStrike" cap="none" normalizeH="0" baseline="0" dirty="0" err="1">
                <a:ln>
                  <a:noFill/>
                </a:ln>
                <a:solidFill>
                  <a:srgbClr val="FFFF00"/>
                </a:solidFill>
                <a:effectLst/>
                <a:latin typeface="ui-monospace"/>
              </a:rPr>
              <a:t>arrayVar</a:t>
            </a:r>
            <a:r>
              <a:rPr kumimoji="0" lang="en-US" altLang="en-US" sz="2400" b="0" i="0" u="none" strike="noStrike" cap="none" normalizeH="0" baseline="0" dirty="0">
                <a:ln>
                  <a:noFill/>
                </a:ln>
                <a:solidFill>
                  <a:srgbClr val="FFFF00"/>
                </a:solidFill>
                <a:effectLst/>
                <a:latin typeface="ui-monospace"/>
              </a:rPr>
              <a:t> = array("Apple", "Banana", "Cherry"); echo $</a:t>
            </a:r>
            <a:r>
              <a:rPr kumimoji="0" lang="en-US" altLang="en-US" sz="2400" b="0" i="0" u="none" strike="noStrike" cap="none" normalizeH="0" baseline="0" dirty="0" err="1">
                <a:ln>
                  <a:noFill/>
                </a:ln>
                <a:solidFill>
                  <a:srgbClr val="FFFF00"/>
                </a:solidFill>
                <a:effectLst/>
                <a:latin typeface="ui-monospace"/>
              </a:rPr>
              <a:t>arrayVar</a:t>
            </a:r>
            <a:r>
              <a:rPr kumimoji="0" lang="en-US" altLang="en-US" sz="2400" b="0" i="0" u="none" strike="noStrike" cap="none" normalizeH="0" baseline="0" dirty="0">
                <a:ln>
                  <a:noFill/>
                </a:ln>
                <a:solidFill>
                  <a:srgbClr val="FFFF00"/>
                </a:solidFill>
                <a:effectLst/>
                <a:latin typeface="ui-monospace"/>
              </a:rPr>
              <a:t>[1]; // Outputs: Banana</a:t>
            </a:r>
            <a:r>
              <a:rPr kumimoji="0" lang="en-US" altLang="en-US" sz="3200" b="0" i="0" u="none" strike="noStrike" cap="none" normalizeH="0" baseline="0" dirty="0">
                <a:ln>
                  <a:noFill/>
                </a:ln>
                <a:solidFill>
                  <a:srgbClr val="FFFF00"/>
                </a:solidFill>
                <a:effectLst/>
              </a:rPr>
              <a:t> </a:t>
            </a:r>
            <a:endParaRPr kumimoji="0" lang="en-US" altLang="en-US" sz="4800" b="0" i="0" u="none" strike="noStrike" cap="none" normalizeH="0" baseline="0" dirty="0">
              <a:ln>
                <a:noFill/>
              </a:ln>
              <a:solidFill>
                <a:srgbClr val="FFFF00"/>
              </a:solidFill>
              <a:effectLst/>
              <a:latin typeface="Arial" panose="020B0604020202020204" pitchFamily="34" charset="0"/>
            </a:endParaRPr>
          </a:p>
          <a:p>
            <a:pPr fontAlgn="base">
              <a:buFont typeface="Arial" panose="020B0604020202020204" pitchFamily="34" charset="0"/>
              <a:buChar char="•"/>
            </a:pPr>
            <a:endParaRPr lang="en-US" sz="2400" b="0" i="0" dirty="0">
              <a:solidFill>
                <a:srgbClr val="4B5F7F"/>
              </a:solidFill>
              <a:effectLst/>
              <a:latin typeface="Geist"/>
            </a:endParaRPr>
          </a:p>
          <a:p>
            <a:pPr fontAlgn="base">
              <a:buFont typeface="Arial" panose="020B0604020202020204" pitchFamily="34" charset="0"/>
              <a:buChar char="•"/>
            </a:pPr>
            <a:endParaRPr lang="en-US" sz="2400" b="0" i="0" dirty="0">
              <a:solidFill>
                <a:srgbClr val="4B5F7F"/>
              </a:solidFill>
              <a:effectLst/>
              <a:latin typeface="Geist"/>
            </a:endParaRPr>
          </a:p>
          <a:p>
            <a:pPr fontAlgn="base">
              <a:buFont typeface="Arial" panose="020B0604020202020204" pitchFamily="34" charset="0"/>
              <a:buChar char="•"/>
            </a:pPr>
            <a:endParaRPr lang="en-US" sz="2200" dirty="0">
              <a:latin typeface="Poppins" panose="00000500000000000000" pitchFamily="2" charset="0"/>
              <a:cs typeface="Poppins" panose="00000500000000000000" pitchFamily="2" charset="0"/>
            </a:endParaRPr>
          </a:p>
          <a:p>
            <a:pPr marR="0" lvl="0" fontAlgn="base">
              <a:lnSpc>
                <a:spcPct val="100000"/>
              </a:lnSpc>
              <a:buFont typeface="Arial" panose="020B0604020202020204" pitchFamily="34" charset="0"/>
              <a:buChar char="•"/>
              <a:tabLst/>
            </a:pPr>
            <a:endParaRPr lang="en-US" altLang="en-US" sz="2400" dirty="0">
              <a:latin typeface="Poppins" panose="00000500000000000000" pitchFamily="2" charset="0"/>
              <a:cs typeface="Poppins" panose="00000500000000000000" pitchFamily="2" charset="0"/>
            </a:endParaRPr>
          </a:p>
          <a:p>
            <a:pPr algn="l">
              <a:buFont typeface="Arial" panose="020B0604020202020204" pitchFamily="34" charset="0"/>
              <a:buChar char="•"/>
            </a:pPr>
            <a:endParaRPr lang="en-US" sz="2400" b="0" i="0" dirty="0">
              <a:effectLst/>
              <a:latin typeface="Poppins" panose="00000500000000000000" pitchFamily="2" charset="0"/>
              <a:cs typeface="Poppins" panose="00000500000000000000" pitchFamily="2" charset="0"/>
            </a:endParaRPr>
          </a:p>
          <a:p>
            <a:pPr lvl="1">
              <a:buFont typeface="Arial" panose="020B0604020202020204" pitchFamily="34" charset="0"/>
              <a:buChar char="•"/>
            </a:pPr>
            <a:endParaRPr lang="en-US" sz="2200" b="0" i="0" dirty="0">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73334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863D-B494-C246-F49A-6A0B718B0C1B}"/>
              </a:ext>
            </a:extLst>
          </p:cNvPr>
          <p:cNvSpPr>
            <a:spLocks noGrp="1"/>
          </p:cNvSpPr>
          <p:nvPr>
            <p:ph type="title"/>
          </p:nvPr>
        </p:nvSpPr>
        <p:spPr>
          <a:xfrm>
            <a:off x="685801" y="228600"/>
            <a:ext cx="10131425" cy="1456267"/>
          </a:xfrm>
        </p:spPr>
        <p:txBody>
          <a:bodyPr/>
          <a:lstStyle/>
          <a:p>
            <a:pPr algn="l"/>
            <a:r>
              <a:rPr lang="en-PH" b="1" i="0" dirty="0">
                <a:effectLst/>
                <a:latin typeface="Poppins" panose="00000500000000000000" pitchFamily="2" charset="0"/>
                <a:cs typeface="Poppins" panose="00000500000000000000" pitchFamily="2" charset="0"/>
              </a:rPr>
              <a:t>Understanding Basic Data Types</a:t>
            </a:r>
          </a:p>
        </p:txBody>
      </p:sp>
      <p:sp>
        <p:nvSpPr>
          <p:cNvPr id="5" name="Content Placeholder 4">
            <a:extLst>
              <a:ext uri="{FF2B5EF4-FFF2-40B4-BE49-F238E27FC236}">
                <a16:creationId xmlns:a16="http://schemas.microsoft.com/office/drawing/2014/main" id="{74FC32DB-0F24-28D1-8967-0D4C6FCB3EC6}"/>
              </a:ext>
            </a:extLst>
          </p:cNvPr>
          <p:cNvSpPr>
            <a:spLocks noGrp="1"/>
          </p:cNvSpPr>
          <p:nvPr>
            <p:ph idx="1"/>
          </p:nvPr>
        </p:nvSpPr>
        <p:spPr>
          <a:xfrm>
            <a:off x="685801" y="2176669"/>
            <a:ext cx="11658599" cy="4452731"/>
          </a:xfrm>
        </p:spPr>
        <p:txBody>
          <a:bodyPr>
            <a:normAutofit fontScale="92500" lnSpcReduction="20000"/>
          </a:bodyPr>
          <a:lstStyle/>
          <a:p>
            <a:pPr algn="l">
              <a:buFont typeface="Arial" panose="020B0604020202020204" pitchFamily="34" charset="0"/>
              <a:buChar char="•"/>
            </a:pPr>
            <a:endParaRPr lang="en-US" sz="2000" b="1" i="0" dirty="0">
              <a:effectLst/>
              <a:latin typeface="Poppins" panose="00000500000000000000" pitchFamily="2" charset="0"/>
              <a:cs typeface="Poppins" panose="00000500000000000000" pitchFamily="2" charset="0"/>
            </a:endParaRPr>
          </a:p>
          <a:p>
            <a:pPr algn="l">
              <a:buFont typeface="Arial" panose="020B0604020202020204" pitchFamily="34" charset="0"/>
              <a:buChar char="•"/>
            </a:pPr>
            <a:r>
              <a:rPr lang="en-US" sz="2000" b="1" i="0" dirty="0">
                <a:effectLst/>
                <a:latin typeface="Poppins" panose="00000500000000000000" pitchFamily="2" charset="0"/>
                <a:cs typeface="Poppins" panose="00000500000000000000" pitchFamily="2" charset="0"/>
              </a:rPr>
              <a:t>Object</a:t>
            </a:r>
            <a:r>
              <a:rPr lang="en-US" sz="2000" b="0" i="0" dirty="0">
                <a:effectLst/>
                <a:latin typeface="Poppins" panose="00000500000000000000" pitchFamily="2" charset="0"/>
                <a:cs typeface="Poppins" panose="00000500000000000000" pitchFamily="2" charset="0"/>
              </a:rPr>
              <a:t>: Allows for bundling variables and functions into a single entity.</a:t>
            </a:r>
          </a:p>
          <a:p>
            <a:pPr>
              <a:buFont typeface="Arial" panose="020B0604020202020204" pitchFamily="34" charset="0"/>
              <a:buChar char="•"/>
            </a:pPr>
            <a:r>
              <a:rPr kumimoji="0" lang="en-US" altLang="en-US" sz="2000" b="0" i="0" u="none" strike="noStrike" cap="none" normalizeH="0" baseline="0" dirty="0">
                <a:ln>
                  <a:noFill/>
                </a:ln>
                <a:solidFill>
                  <a:srgbClr val="FFFF00"/>
                </a:solidFill>
                <a:effectLst/>
                <a:latin typeface="ui-monospace"/>
              </a:rPr>
              <a:t>class Fruit { </a:t>
            </a:r>
          </a:p>
          <a:p>
            <a:pPr lvl="1">
              <a:buFont typeface="Arial" panose="020B0604020202020204" pitchFamily="34" charset="0"/>
              <a:buChar char="•"/>
            </a:pPr>
            <a:r>
              <a:rPr kumimoji="0" lang="en-US" altLang="en-US" sz="1800" b="0" i="0" u="none" strike="noStrike" cap="none" normalizeH="0" baseline="0" dirty="0">
                <a:ln>
                  <a:noFill/>
                </a:ln>
                <a:solidFill>
                  <a:srgbClr val="FFFF00"/>
                </a:solidFill>
                <a:effectLst/>
                <a:latin typeface="ui-monospace"/>
              </a:rPr>
              <a:t>function </a:t>
            </a:r>
            <a:r>
              <a:rPr kumimoji="0" lang="en-US" altLang="en-US" sz="1800" b="0" i="0" u="none" strike="noStrike" cap="none" normalizeH="0" baseline="0" dirty="0" err="1">
                <a:ln>
                  <a:noFill/>
                </a:ln>
                <a:solidFill>
                  <a:srgbClr val="FFFF00"/>
                </a:solidFill>
                <a:effectLst/>
                <a:latin typeface="ui-monospace"/>
              </a:rPr>
              <a:t>sayHello</a:t>
            </a:r>
            <a:r>
              <a:rPr kumimoji="0" lang="en-US" altLang="en-US" sz="1800" b="0" i="0" u="none" strike="noStrike" cap="none" normalizeH="0" baseline="0" dirty="0">
                <a:ln>
                  <a:noFill/>
                </a:ln>
                <a:solidFill>
                  <a:srgbClr val="FFFF00"/>
                </a:solidFill>
                <a:effectLst/>
                <a:latin typeface="ui-monospace"/>
              </a:rPr>
              <a:t>() { </a:t>
            </a:r>
          </a:p>
          <a:p>
            <a:pPr lvl="2">
              <a:buFont typeface="Arial" panose="020B0604020202020204" pitchFamily="34" charset="0"/>
              <a:buChar char="•"/>
            </a:pPr>
            <a:r>
              <a:rPr kumimoji="0" lang="en-US" altLang="en-US" sz="1600" b="0" i="0" u="none" strike="noStrike" cap="none" normalizeH="0" baseline="0" dirty="0">
                <a:ln>
                  <a:noFill/>
                </a:ln>
                <a:solidFill>
                  <a:srgbClr val="FFFF00"/>
                </a:solidFill>
                <a:effectLst/>
                <a:latin typeface="ui-monospace"/>
              </a:rPr>
              <a:t>echo "Hello from the Fruit class!"; </a:t>
            </a:r>
          </a:p>
          <a:p>
            <a:pPr lvl="2">
              <a:buFont typeface="Arial" panose="020B0604020202020204" pitchFamily="34" charset="0"/>
              <a:buChar char="•"/>
            </a:pPr>
            <a:r>
              <a:rPr kumimoji="0" lang="en-US" altLang="en-US" sz="1600" b="0" i="0" u="none" strike="noStrike" cap="none" normalizeH="0" baseline="0" dirty="0">
                <a:ln>
                  <a:noFill/>
                </a:ln>
                <a:solidFill>
                  <a:srgbClr val="FFFF00"/>
                </a:solidFill>
                <a:effectLst/>
                <a:latin typeface="ui-monospace"/>
              </a:rPr>
              <a:t>}</a:t>
            </a:r>
          </a:p>
          <a:p>
            <a:pPr marL="914400" lvl="2" indent="0">
              <a:buNone/>
            </a:pPr>
            <a:r>
              <a:rPr kumimoji="0" lang="en-US" altLang="en-US" sz="1600" b="0" i="0" u="none" strike="noStrike" cap="none" normalizeH="0" baseline="0" dirty="0">
                <a:ln>
                  <a:noFill/>
                </a:ln>
                <a:solidFill>
                  <a:srgbClr val="FFFF00"/>
                </a:solidFill>
                <a:effectLst/>
                <a:latin typeface="ui-monospace"/>
              </a:rPr>
              <a:t> }</a:t>
            </a:r>
          </a:p>
          <a:p>
            <a:pPr marL="914400" lvl="2" indent="0">
              <a:buNone/>
            </a:pPr>
            <a:r>
              <a:rPr kumimoji="0" lang="en-US" altLang="en-US" sz="1600" b="0" i="0" u="none" strike="noStrike" cap="none" normalizeH="0" baseline="0" dirty="0">
                <a:ln>
                  <a:noFill/>
                </a:ln>
                <a:solidFill>
                  <a:srgbClr val="FFFF00"/>
                </a:solidFill>
                <a:effectLst/>
                <a:latin typeface="ui-monospace"/>
              </a:rPr>
              <a:t> $fruit = new Fruit(); $fruit-&gt;</a:t>
            </a:r>
            <a:r>
              <a:rPr kumimoji="0" lang="en-US" altLang="en-US" sz="1600" b="0" i="0" u="none" strike="noStrike" cap="none" normalizeH="0" baseline="0" dirty="0" err="1">
                <a:ln>
                  <a:noFill/>
                </a:ln>
                <a:solidFill>
                  <a:srgbClr val="FFFF00"/>
                </a:solidFill>
                <a:effectLst/>
                <a:latin typeface="ui-monospace"/>
              </a:rPr>
              <a:t>sayHello</a:t>
            </a:r>
            <a:r>
              <a:rPr kumimoji="0" lang="en-US" altLang="en-US" sz="1600" b="0" i="0" u="none" strike="noStrike" cap="none" normalizeH="0" baseline="0" dirty="0">
                <a:ln>
                  <a:noFill/>
                </a:ln>
                <a:solidFill>
                  <a:srgbClr val="FFFF00"/>
                </a:solidFill>
                <a:effectLst/>
                <a:latin typeface="ui-monospace"/>
              </a:rPr>
              <a:t>(); // Outputs: Hello from the Fruit class!</a:t>
            </a:r>
            <a:r>
              <a:rPr kumimoji="0" lang="en-US" altLang="en-US" sz="2400" b="0" i="0" u="none" strike="noStrike" cap="none" normalizeH="0" baseline="0" dirty="0">
                <a:ln>
                  <a:noFill/>
                </a:ln>
                <a:solidFill>
                  <a:srgbClr val="FFFF00"/>
                </a:solidFill>
                <a:effectLst/>
              </a:rPr>
              <a:t> </a:t>
            </a:r>
            <a:endParaRPr kumimoji="0" lang="en-US" altLang="en-US" sz="3600" b="0" i="0" u="none" strike="noStrike" cap="none" normalizeH="0" baseline="0" dirty="0">
              <a:ln>
                <a:noFill/>
              </a:ln>
              <a:solidFill>
                <a:srgbClr val="FFFF00"/>
              </a:solidFill>
              <a:effectLst/>
              <a:latin typeface="Arial" panose="020B0604020202020204" pitchFamily="34" charset="0"/>
            </a:endParaRPr>
          </a:p>
          <a:p>
            <a:pPr algn="l">
              <a:buFont typeface="Arial" panose="020B0604020202020204" pitchFamily="34" charset="0"/>
              <a:buChar char="•"/>
            </a:pPr>
            <a:endParaRPr lang="en-US" sz="2000" b="0" i="0" dirty="0">
              <a:effectLst/>
              <a:latin typeface="Poppins" panose="00000500000000000000" pitchFamily="2" charset="0"/>
              <a:cs typeface="Poppins" panose="00000500000000000000" pitchFamily="2" charset="0"/>
            </a:endParaRPr>
          </a:p>
          <a:p>
            <a:pPr fontAlgn="base">
              <a:buFont typeface="Arial" panose="020B0604020202020204" pitchFamily="34" charset="0"/>
              <a:buChar char="•"/>
            </a:pPr>
            <a:r>
              <a:rPr lang="en-US" sz="2000" b="1" i="0" dirty="0">
                <a:effectLst/>
                <a:latin typeface="Poppins" panose="00000500000000000000" pitchFamily="2" charset="0"/>
                <a:cs typeface="Poppins" panose="00000500000000000000" pitchFamily="2" charset="0"/>
              </a:rPr>
              <a:t>Null</a:t>
            </a:r>
            <a:r>
              <a:rPr lang="en-US" sz="2000" b="0" i="0" dirty="0">
                <a:effectLst/>
                <a:latin typeface="Poppins" panose="00000500000000000000" pitchFamily="2" charset="0"/>
                <a:cs typeface="Poppins" panose="00000500000000000000" pitchFamily="2" charset="0"/>
              </a:rPr>
              <a:t>: A special data type that can have only one value: NULL. It represents no value or no data.</a:t>
            </a:r>
          </a:p>
          <a:p>
            <a:pPr fontAlgn="base">
              <a:buFont typeface="Arial" panose="020B0604020202020204" pitchFamily="34" charset="0"/>
              <a:buChar char="•"/>
            </a:pPr>
            <a:r>
              <a:rPr kumimoji="0" lang="en-US" altLang="en-US" sz="2000" b="0" i="0" u="none" strike="noStrike" cap="none" normalizeH="0" baseline="0" dirty="0">
                <a:ln>
                  <a:noFill/>
                </a:ln>
                <a:solidFill>
                  <a:srgbClr val="FFFF00"/>
                </a:solidFill>
                <a:effectLst/>
                <a:latin typeface="ui-monospace"/>
              </a:rPr>
              <a:t>$</a:t>
            </a:r>
            <a:r>
              <a:rPr kumimoji="0" lang="en-US" altLang="en-US" sz="2000" b="0" i="0" u="none" strike="noStrike" cap="none" normalizeH="0" baseline="0" dirty="0" err="1">
                <a:ln>
                  <a:noFill/>
                </a:ln>
                <a:solidFill>
                  <a:srgbClr val="FFFF00"/>
                </a:solidFill>
                <a:effectLst/>
                <a:latin typeface="ui-monospace"/>
              </a:rPr>
              <a:t>nullVar</a:t>
            </a:r>
            <a:r>
              <a:rPr kumimoji="0" lang="en-US" altLang="en-US" sz="2000" b="0" i="0" u="none" strike="noStrike" cap="none" normalizeH="0" baseline="0" dirty="0">
                <a:ln>
                  <a:noFill/>
                </a:ln>
                <a:solidFill>
                  <a:srgbClr val="FFFF00"/>
                </a:solidFill>
                <a:effectLst/>
                <a:latin typeface="ui-monospace"/>
              </a:rPr>
              <a:t> = NULL;  echo $</a:t>
            </a:r>
            <a:r>
              <a:rPr kumimoji="0" lang="en-US" altLang="en-US" sz="2000" b="0" i="0" u="none" strike="noStrike" cap="none" normalizeH="0" baseline="0" dirty="0" err="1">
                <a:ln>
                  <a:noFill/>
                </a:ln>
                <a:solidFill>
                  <a:srgbClr val="FFFF00"/>
                </a:solidFill>
                <a:effectLst/>
                <a:latin typeface="ui-monospace"/>
              </a:rPr>
              <a:t>nullVar</a:t>
            </a:r>
            <a:r>
              <a:rPr kumimoji="0" lang="en-US" altLang="en-US" sz="2000" b="0" i="0" u="none" strike="noStrike" cap="none" normalizeH="0" baseline="0" dirty="0">
                <a:ln>
                  <a:noFill/>
                </a:ln>
                <a:solidFill>
                  <a:srgbClr val="FFFF00"/>
                </a:solidFill>
                <a:effectLst/>
                <a:latin typeface="ui-monospace"/>
              </a:rPr>
              <a:t>; // Outputs nothing</a:t>
            </a:r>
            <a:r>
              <a:rPr kumimoji="0" lang="en-US" altLang="en-US" sz="2400" b="0" i="0" u="none" strike="noStrike" cap="none" normalizeH="0" baseline="0" dirty="0">
                <a:ln>
                  <a:noFill/>
                </a:ln>
                <a:solidFill>
                  <a:srgbClr val="FFFF00"/>
                </a:solidFill>
                <a:effectLst/>
              </a:rPr>
              <a:t> </a:t>
            </a:r>
            <a:endParaRPr kumimoji="0" lang="en-US" altLang="en-US" sz="4000" b="0" i="0" u="none" strike="noStrike" cap="none" normalizeH="0" baseline="0" dirty="0">
              <a:ln>
                <a:noFill/>
              </a:ln>
              <a:solidFill>
                <a:srgbClr val="FFFF00"/>
              </a:solidFill>
              <a:effectLst/>
              <a:latin typeface="Arial" panose="020B0604020202020204" pitchFamily="34" charset="0"/>
            </a:endParaRPr>
          </a:p>
          <a:p>
            <a:pPr fontAlgn="base">
              <a:buFont typeface="Arial" panose="020B0604020202020204" pitchFamily="34" charset="0"/>
              <a:buChar char="•"/>
            </a:pPr>
            <a:endParaRPr lang="en-US" sz="2000" b="0" i="0" dirty="0">
              <a:effectLst/>
              <a:latin typeface="Poppins" panose="00000500000000000000" pitchFamily="2" charset="0"/>
              <a:cs typeface="Poppins" panose="00000500000000000000" pitchFamily="2" charset="0"/>
            </a:endParaRPr>
          </a:p>
          <a:p>
            <a:pPr fontAlgn="base">
              <a:buFont typeface="Arial" panose="020B0604020202020204" pitchFamily="34" charset="0"/>
              <a:buChar char="•"/>
            </a:pPr>
            <a:endParaRPr lang="en-US" sz="2000" b="0" i="0" dirty="0">
              <a:solidFill>
                <a:srgbClr val="4B5F7F"/>
              </a:solidFill>
              <a:effectLst/>
              <a:latin typeface="Geist"/>
            </a:endParaRPr>
          </a:p>
          <a:p>
            <a:pPr fontAlgn="base">
              <a:buFont typeface="Arial" panose="020B0604020202020204" pitchFamily="34" charset="0"/>
              <a:buChar char="•"/>
            </a:pPr>
            <a:endParaRPr lang="en-US" sz="2000" b="0" i="0" dirty="0">
              <a:solidFill>
                <a:srgbClr val="4B5F7F"/>
              </a:solidFill>
              <a:effectLst/>
              <a:latin typeface="Geist"/>
            </a:endParaRPr>
          </a:p>
          <a:p>
            <a:pPr fontAlgn="base">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marR="0" lvl="0" fontAlgn="base">
              <a:lnSpc>
                <a:spcPct val="100000"/>
              </a:lnSpc>
              <a:buFont typeface="Arial" panose="020B0604020202020204" pitchFamily="34" charset="0"/>
              <a:buChar char="•"/>
              <a:tabLst/>
            </a:pPr>
            <a:endParaRPr lang="en-US" altLang="en-US" sz="2000" dirty="0">
              <a:latin typeface="Poppins" panose="00000500000000000000" pitchFamily="2" charset="0"/>
              <a:cs typeface="Poppins" panose="00000500000000000000" pitchFamily="2" charset="0"/>
            </a:endParaRPr>
          </a:p>
          <a:p>
            <a:pPr algn="l">
              <a:buFont typeface="Arial" panose="020B0604020202020204" pitchFamily="34" charset="0"/>
              <a:buChar char="•"/>
            </a:pPr>
            <a:endParaRPr lang="en-US" sz="2000" b="0" i="0" dirty="0">
              <a:effectLst/>
              <a:latin typeface="Poppins" panose="00000500000000000000" pitchFamily="2" charset="0"/>
              <a:cs typeface="Poppins" panose="00000500000000000000" pitchFamily="2" charset="0"/>
            </a:endParaRPr>
          </a:p>
          <a:p>
            <a:pPr lvl="1">
              <a:buFont typeface="Arial" panose="020B0604020202020204" pitchFamily="34" charset="0"/>
              <a:buChar char="•"/>
            </a:pPr>
            <a:endParaRPr lang="en-US" sz="1800" b="0" i="0" dirty="0">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660270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91BB-7FF2-FB30-28ED-B04740E144DC}"/>
              </a:ext>
            </a:extLst>
          </p:cNvPr>
          <p:cNvSpPr>
            <a:spLocks noGrp="1"/>
          </p:cNvSpPr>
          <p:nvPr>
            <p:ph type="title"/>
          </p:nvPr>
        </p:nvSpPr>
        <p:spPr/>
        <p:txBody>
          <a:bodyPr/>
          <a:lstStyle/>
          <a:p>
            <a:r>
              <a:rPr lang="en-PH" b="1" i="0" dirty="0">
                <a:effectLst/>
                <a:latin typeface="Poppins" panose="00000500000000000000" pitchFamily="2" charset="0"/>
                <a:cs typeface="Poppins" panose="00000500000000000000" pitchFamily="2" charset="0"/>
              </a:rPr>
              <a:t>PHP Basics: Operators</a:t>
            </a:r>
            <a:endParaRPr lang="en-PH"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3AF69F84-B36B-C872-DEBD-0603DCDDC013}"/>
              </a:ext>
            </a:extLst>
          </p:cNvPr>
          <p:cNvSpPr>
            <a:spLocks noGrp="1"/>
          </p:cNvSpPr>
          <p:nvPr>
            <p:ph idx="1"/>
          </p:nvPr>
        </p:nvSpPr>
        <p:spPr/>
        <p:txBody>
          <a:bodyPr>
            <a:normAutofit/>
          </a:bodyPr>
          <a:lstStyle/>
          <a:p>
            <a:r>
              <a:rPr lang="en-US" sz="2800" b="0" i="0" dirty="0">
                <a:effectLst/>
                <a:latin typeface="Poppins" panose="00000500000000000000" pitchFamily="2" charset="0"/>
                <a:cs typeface="Poppins" panose="00000500000000000000" pitchFamily="2" charset="0"/>
              </a:rPr>
              <a:t>Operators in PHP are symbols that tell the compiler to perform specific mathematical or logical computations. The value the operator uses is called an operand. PHP encompasses various types of operators: arithmetic, comparison, assignment, and logical. </a:t>
            </a:r>
            <a:endParaRPr lang="en-PH" sz="28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157573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91BB-7FF2-FB30-28ED-B04740E144DC}"/>
              </a:ext>
            </a:extLst>
          </p:cNvPr>
          <p:cNvSpPr>
            <a:spLocks noGrp="1"/>
          </p:cNvSpPr>
          <p:nvPr>
            <p:ph type="title"/>
          </p:nvPr>
        </p:nvSpPr>
        <p:spPr/>
        <p:txBody>
          <a:bodyPr/>
          <a:lstStyle/>
          <a:p>
            <a:r>
              <a:rPr lang="en-PH" b="1" i="0" dirty="0">
                <a:effectLst/>
                <a:latin typeface="Poppins" panose="00000500000000000000" pitchFamily="2" charset="0"/>
                <a:cs typeface="Poppins" panose="00000500000000000000" pitchFamily="2" charset="0"/>
              </a:rPr>
              <a:t>EXERCISE</a:t>
            </a:r>
            <a:endParaRPr lang="en-PH"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3AF69F84-B36B-C872-DEBD-0603DCDDC013}"/>
              </a:ext>
            </a:extLst>
          </p:cNvPr>
          <p:cNvSpPr>
            <a:spLocks noGrp="1"/>
          </p:cNvSpPr>
          <p:nvPr>
            <p:ph idx="1"/>
          </p:nvPr>
        </p:nvSpPr>
        <p:spPr/>
        <p:txBody>
          <a:bodyPr>
            <a:normAutofit/>
          </a:bodyPr>
          <a:lstStyle/>
          <a:p>
            <a:pPr algn="l">
              <a:buFont typeface="Arial" panose="020B0604020202020204" pitchFamily="34" charset="0"/>
              <a:buChar char="•"/>
            </a:pPr>
            <a:r>
              <a:rPr lang="en-US" sz="2800" b="0" i="0" dirty="0">
                <a:effectLst/>
                <a:latin typeface="Poppins" panose="00000500000000000000" pitchFamily="2" charset="0"/>
                <a:cs typeface="Poppins" panose="00000500000000000000" pitchFamily="2" charset="0"/>
              </a:rPr>
              <a:t>Add two numbers and display the result.</a:t>
            </a:r>
          </a:p>
          <a:p>
            <a:pPr algn="l">
              <a:buFont typeface="Arial" panose="020B0604020202020204" pitchFamily="34" charset="0"/>
              <a:buChar char="•"/>
            </a:pPr>
            <a:r>
              <a:rPr lang="en-US" sz="2800" b="0" i="0" dirty="0">
                <a:effectLst/>
                <a:latin typeface="Poppins" panose="00000500000000000000" pitchFamily="2" charset="0"/>
                <a:cs typeface="Poppins" panose="00000500000000000000" pitchFamily="2" charset="0"/>
              </a:rPr>
              <a:t>Check if two numbers are equal using the comparison operator.</a:t>
            </a:r>
          </a:p>
          <a:p>
            <a:pPr algn="l">
              <a:buFont typeface="Arial" panose="020B0604020202020204" pitchFamily="34" charset="0"/>
              <a:buChar char="•"/>
            </a:pPr>
            <a:r>
              <a:rPr lang="en-US" sz="2800" b="0" i="0" dirty="0">
                <a:effectLst/>
                <a:latin typeface="Poppins" panose="00000500000000000000" pitchFamily="2" charset="0"/>
                <a:cs typeface="Poppins" panose="00000500000000000000" pitchFamily="2" charset="0"/>
              </a:rPr>
              <a:t>Assign a new value to a variable using the add and assign operator.</a:t>
            </a:r>
          </a:p>
          <a:p>
            <a:pPr algn="l">
              <a:buFont typeface="Arial" panose="020B0604020202020204" pitchFamily="34" charset="0"/>
              <a:buChar char="•"/>
            </a:pPr>
            <a:r>
              <a:rPr lang="en-US" sz="2800" b="0" i="0" dirty="0">
                <a:effectLst/>
                <a:latin typeface="Poppins" panose="00000500000000000000" pitchFamily="2" charset="0"/>
                <a:cs typeface="Poppins" panose="00000500000000000000" pitchFamily="2" charset="0"/>
              </a:rPr>
              <a:t>Evaluate a logical condition using the “&amp;&amp;” and “||” operators.</a:t>
            </a:r>
          </a:p>
        </p:txBody>
      </p:sp>
    </p:spTree>
    <p:extLst>
      <p:ext uri="{BB962C8B-B14F-4D97-AF65-F5344CB8AC3E}">
        <p14:creationId xmlns:p14="http://schemas.microsoft.com/office/powerpoint/2010/main" val="2761717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91BB-7FF2-FB30-28ED-B04740E144DC}"/>
              </a:ext>
            </a:extLst>
          </p:cNvPr>
          <p:cNvSpPr>
            <a:spLocks noGrp="1"/>
          </p:cNvSpPr>
          <p:nvPr>
            <p:ph type="title"/>
          </p:nvPr>
        </p:nvSpPr>
        <p:spPr/>
        <p:txBody>
          <a:bodyPr/>
          <a:lstStyle/>
          <a:p>
            <a:r>
              <a:rPr lang="en-PH" b="1" i="0" dirty="0">
                <a:effectLst/>
                <a:latin typeface="Poppins" panose="00000500000000000000" pitchFamily="2" charset="0"/>
                <a:cs typeface="Poppins" panose="00000500000000000000" pitchFamily="2" charset="0"/>
              </a:rPr>
              <a:t>PHP Basics: Operators</a:t>
            </a:r>
            <a:endParaRPr lang="en-PH" dirty="0">
              <a:latin typeface="Poppins" panose="00000500000000000000" pitchFamily="2" charset="0"/>
              <a:cs typeface="Poppins" panose="00000500000000000000" pitchFamily="2" charset="0"/>
            </a:endParaRPr>
          </a:p>
        </p:txBody>
      </p:sp>
      <p:sp>
        <p:nvSpPr>
          <p:cNvPr id="3" name="Content Placeholder 2">
            <a:extLst>
              <a:ext uri="{FF2B5EF4-FFF2-40B4-BE49-F238E27FC236}">
                <a16:creationId xmlns:a16="http://schemas.microsoft.com/office/drawing/2014/main" id="{3AF69F84-B36B-C872-DEBD-0603DCDDC013}"/>
              </a:ext>
            </a:extLst>
          </p:cNvPr>
          <p:cNvSpPr>
            <a:spLocks noGrp="1"/>
          </p:cNvSpPr>
          <p:nvPr>
            <p:ph idx="1"/>
          </p:nvPr>
        </p:nvSpPr>
        <p:spPr/>
        <p:txBody>
          <a:bodyPr>
            <a:normAutofit/>
          </a:bodyPr>
          <a:lstStyle/>
          <a:p>
            <a:pPr algn="l"/>
            <a:r>
              <a:rPr lang="en-US" sz="2800" b="1" i="0" dirty="0">
                <a:effectLst/>
                <a:latin typeface="Poppins" panose="00000500000000000000" pitchFamily="2" charset="0"/>
                <a:cs typeface="Poppins" panose="00000500000000000000" pitchFamily="2" charset="0"/>
              </a:rPr>
              <a:t>Arithmetic Operators</a:t>
            </a:r>
          </a:p>
          <a:p>
            <a:pPr algn="l"/>
            <a:r>
              <a:rPr lang="en-US" sz="2800" b="0" i="0" dirty="0">
                <a:effectLst/>
                <a:latin typeface="Poppins" panose="00000500000000000000" pitchFamily="2" charset="0"/>
                <a:cs typeface="Poppins" panose="00000500000000000000" pitchFamily="2" charset="0"/>
              </a:rPr>
              <a:t>These are used for mathematical operations:</a:t>
            </a:r>
          </a:p>
          <a:p>
            <a:pPr algn="l"/>
            <a:r>
              <a:rPr lang="en-US" sz="2800" b="1" i="0" dirty="0">
                <a:effectLst/>
                <a:latin typeface="Poppins" panose="00000500000000000000" pitchFamily="2" charset="0"/>
                <a:cs typeface="Poppins" panose="00000500000000000000" pitchFamily="2" charset="0"/>
              </a:rPr>
              <a:t>Addition (+)</a:t>
            </a:r>
            <a:r>
              <a:rPr lang="en-US" sz="2800" b="0" i="0" dirty="0">
                <a:effectLst/>
                <a:latin typeface="Poppins" panose="00000500000000000000" pitchFamily="2" charset="0"/>
                <a:cs typeface="Poppins" panose="00000500000000000000" pitchFamily="2" charset="0"/>
              </a:rPr>
              <a:t>: Adds two operands.</a:t>
            </a:r>
          </a:p>
          <a:p>
            <a:r>
              <a:rPr lang="en-US" sz="2800" b="1" i="0" dirty="0">
                <a:effectLst/>
                <a:latin typeface="Poppins" panose="00000500000000000000" pitchFamily="2" charset="0"/>
                <a:cs typeface="Poppins" panose="00000500000000000000" pitchFamily="2" charset="0"/>
              </a:rPr>
              <a:t>Subtraction (-)</a:t>
            </a:r>
            <a:r>
              <a:rPr lang="en-US" sz="2800" b="0" i="0" dirty="0">
                <a:effectLst/>
                <a:latin typeface="Poppins" panose="00000500000000000000" pitchFamily="2" charset="0"/>
                <a:cs typeface="Poppins" panose="00000500000000000000" pitchFamily="2" charset="0"/>
              </a:rPr>
              <a:t>: </a:t>
            </a:r>
            <a:r>
              <a:rPr lang="en-US" sz="2400" b="0" i="0" dirty="0">
                <a:effectLst/>
                <a:latin typeface="Poppins" panose="00000500000000000000" pitchFamily="2" charset="0"/>
                <a:cs typeface="Poppins" panose="00000500000000000000" pitchFamily="2" charset="0"/>
              </a:rPr>
              <a:t>Subtracts the right operand from the left.</a:t>
            </a:r>
          </a:p>
          <a:p>
            <a:r>
              <a:rPr lang="en-US" sz="2800" b="1" i="0" dirty="0">
                <a:effectLst/>
                <a:latin typeface="Poppins" panose="00000500000000000000" pitchFamily="2" charset="0"/>
                <a:cs typeface="Poppins" panose="00000500000000000000" pitchFamily="2" charset="0"/>
              </a:rPr>
              <a:t>Multiplication (*)</a:t>
            </a:r>
            <a:r>
              <a:rPr lang="en-US" sz="2800" b="0" i="0" dirty="0">
                <a:effectLst/>
                <a:latin typeface="Poppins" panose="00000500000000000000" pitchFamily="2" charset="0"/>
                <a:cs typeface="Poppins" panose="00000500000000000000" pitchFamily="2" charset="0"/>
              </a:rPr>
              <a:t>: </a:t>
            </a:r>
            <a:r>
              <a:rPr lang="en-PH" sz="2400" b="0" i="0" dirty="0">
                <a:effectLst/>
                <a:latin typeface="Poppins" panose="00000500000000000000" pitchFamily="2" charset="0"/>
                <a:cs typeface="Poppins" panose="00000500000000000000" pitchFamily="2" charset="0"/>
              </a:rPr>
              <a:t>Multiplies two operands.</a:t>
            </a:r>
            <a:endParaRPr lang="en-US" sz="2400" b="0" i="0" dirty="0">
              <a:effectLst/>
              <a:latin typeface="Poppins" panose="00000500000000000000" pitchFamily="2" charset="0"/>
              <a:cs typeface="Poppins" panose="00000500000000000000" pitchFamily="2" charset="0"/>
            </a:endParaRPr>
          </a:p>
          <a:p>
            <a:r>
              <a:rPr lang="en-US" sz="2800" b="1" i="0" dirty="0">
                <a:effectLst/>
                <a:latin typeface="Poppins" panose="00000500000000000000" pitchFamily="2" charset="0"/>
                <a:cs typeface="Poppins" panose="00000500000000000000" pitchFamily="2" charset="0"/>
              </a:rPr>
              <a:t>Division (/)</a:t>
            </a:r>
            <a:r>
              <a:rPr lang="en-US" sz="2800" b="0" i="0" dirty="0">
                <a:effectLst/>
                <a:latin typeface="Poppins" panose="00000500000000000000" pitchFamily="2" charset="0"/>
                <a:cs typeface="Poppins" panose="00000500000000000000" pitchFamily="2" charset="0"/>
              </a:rPr>
              <a:t>: </a:t>
            </a:r>
            <a:r>
              <a:rPr lang="en-US" sz="2400" b="0" i="0" dirty="0">
                <a:effectLst/>
                <a:latin typeface="Poppins" panose="00000500000000000000" pitchFamily="2" charset="0"/>
                <a:cs typeface="Poppins" panose="00000500000000000000" pitchFamily="2" charset="0"/>
              </a:rPr>
              <a:t>Divides the left operand by the right.</a:t>
            </a:r>
          </a:p>
          <a:p>
            <a:endParaRPr lang="en-US" sz="2400" b="1" dirty="0">
              <a:latin typeface="Poppins" panose="00000500000000000000" pitchFamily="2" charset="0"/>
              <a:cs typeface="Poppins" panose="00000500000000000000" pitchFamily="2" charset="0"/>
            </a:endParaRPr>
          </a:p>
          <a:p>
            <a:pPr algn="l"/>
            <a:endParaRPr lang="en-US" sz="2800" b="0" i="0" dirty="0">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727152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{7BABBAAA-32C2-43FC-8A8C-6CDB2744AB4E}tf03457452</Template>
  <TotalTime>94</TotalTime>
  <Words>961</Words>
  <Application>Microsoft Office PowerPoint</Application>
  <PresentationFormat>Widescreen</PresentationFormat>
  <Paragraphs>95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Consolas</vt:lpstr>
      <vt:lpstr>Geist</vt:lpstr>
      <vt:lpstr>Poppins</vt:lpstr>
      <vt:lpstr>ui-monospace</vt:lpstr>
      <vt:lpstr>Celestial</vt:lpstr>
      <vt:lpstr>PHP REVIEW</vt:lpstr>
      <vt:lpstr>PHP Basics: Variables and Data Types</vt:lpstr>
      <vt:lpstr>Exercise</vt:lpstr>
      <vt:lpstr>PHP Basics: Variables and Data Types</vt:lpstr>
      <vt:lpstr>Understanding Basic Data Types</vt:lpstr>
      <vt:lpstr>Understanding Basic Data Types</vt:lpstr>
      <vt:lpstr>PHP Basics: Operators</vt:lpstr>
      <vt:lpstr>EXERCISE</vt:lpstr>
      <vt:lpstr>PHP Basics: Operators</vt:lpstr>
      <vt:lpstr>Comparison Operators</vt:lpstr>
      <vt:lpstr>Assignment Operators </vt:lpstr>
      <vt:lpstr>Logical Operators</vt:lpstr>
      <vt:lpstr>Read and Write from Files in PHP</vt:lpstr>
      <vt:lpstr>Read from Files in PHP</vt:lpstr>
      <vt:lpstr>WRITE Files in PHP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REVIEW</dc:title>
  <dc:creator>Leo Gabriel Villanueva</dc:creator>
  <cp:lastModifiedBy>Leo Gabriel Villanueva</cp:lastModifiedBy>
  <cp:revision>6</cp:revision>
  <dcterms:created xsi:type="dcterms:W3CDTF">2024-09-23T03:26:52Z</dcterms:created>
  <dcterms:modified xsi:type="dcterms:W3CDTF">2024-09-23T05:01:40Z</dcterms:modified>
</cp:coreProperties>
</file>