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378" r:id="rId3"/>
    <p:sldId id="391" r:id="rId4"/>
    <p:sldId id="389" r:id="rId5"/>
    <p:sldId id="392" r:id="rId6"/>
    <p:sldId id="393" r:id="rId7"/>
    <p:sldId id="394" r:id="rId8"/>
    <p:sldId id="395" r:id="rId9"/>
    <p:sldId id="390" r:id="rId10"/>
    <p:sldId id="396" r:id="rId11"/>
    <p:sldId id="397" r:id="rId12"/>
    <p:sldId id="398" r:id="rId13"/>
    <p:sldId id="401" r:id="rId14"/>
    <p:sldId id="399" r:id="rId15"/>
    <p:sldId id="400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383" r:id="rId29"/>
  </p:sldIdLst>
  <p:sldSz cx="9144000" cy="5143500" type="screen16x9"/>
  <p:notesSz cx="6888163" cy="10021888"/>
  <p:embeddedFontLs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Mono" panose="020B0509050000020004" pitchFamily="49" charset="0"/>
      <p:regular r:id="rId39"/>
      <p:bold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Condensed" panose="020000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CECF0-BC6E-4C31-8B2B-C5C850B73E07}">
  <a:tblStyle styleId="{8ABCECF0-BC6E-4C31-8B2B-C5C850B73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1752" autoAdjust="0"/>
  </p:normalViewPr>
  <p:slideViewPr>
    <p:cSldViewPr snapToGrid="0">
      <p:cViewPr varScale="1">
        <p:scale>
          <a:sx n="78" d="100"/>
          <a:sy n="78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font" Target="fonts/font3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8" tIns="96608" rIns="96608" bIns="96608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0015" y="1102471"/>
            <a:ext cx="7053146" cy="293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>
                <a:solidFill>
                  <a:schemeClr val="bg1"/>
                </a:solidFill>
              </a:rPr>
              <a:t>Exception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Handling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46DD7-282B-4D52-9993-549542BCCD52}"/>
              </a:ext>
            </a:extLst>
          </p:cNvPr>
          <p:cNvSpPr/>
          <p:nvPr/>
        </p:nvSpPr>
        <p:spPr>
          <a:xfrm>
            <a:off x="210015" y="42430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Leo Gabriel Villanueva</a:t>
            </a:r>
          </a:p>
        </p:txBody>
      </p:sp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4AAA213-C81F-4984-A314-1F6F2A97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AB511-B07D-497A-B304-D6279397218C}"/>
              </a:ext>
            </a:extLst>
          </p:cNvPr>
          <p:cNvSpPr txBox="1"/>
          <p:nvPr/>
        </p:nvSpPr>
        <p:spPr>
          <a:xfrm>
            <a:off x="3510673" y="2307701"/>
            <a:ext cx="21194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PHP ADVANCED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244EBC-CA2F-437B-A088-D1BB545C2B43}"/>
              </a:ext>
            </a:extLst>
          </p:cNvPr>
          <p:cNvSpPr/>
          <p:nvPr/>
        </p:nvSpPr>
        <p:spPr>
          <a:xfrm>
            <a:off x="2636595" y="2850650"/>
            <a:ext cx="4072269" cy="5787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LEO GABRIEL V. VILLANUEVA, MIT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Include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include (or require) statement takes all the text/code/markup that exists in the specified file and copies it into the file that uses the include statement.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include and require statements are identical, except upon failure: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require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will produce a fatal error (E_COMPILE_ERROR) and stop the script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include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will only produce a warning (E_WARNING) and the script will continue</a:t>
            </a:r>
          </a:p>
          <a:p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include '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';</a:t>
            </a:r>
            <a:br>
              <a:rPr lang="en-US" sz="1600" dirty="0">
                <a:solidFill>
                  <a:schemeClr val="accent3"/>
                </a:solidFill>
              </a:rPr>
            </a:b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or</a:t>
            </a:r>
            <a:br>
              <a:rPr lang="en-US" sz="1600" dirty="0">
                <a:solidFill>
                  <a:schemeClr val="accent3"/>
                </a:solidFill>
              </a:rPr>
            </a:b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require '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800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044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Include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include (or require) statement takes all the text/code/markup that exists in the specified file and copies it into the file that uses the include statement.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include and require statements are identical, except upon failure: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require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will produce a fatal error (E_COMPILE_ERROR) and stop the script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include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will only produce a warning (E_WARNING) and the script will continue</a:t>
            </a:r>
          </a:p>
          <a:p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include '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';</a:t>
            </a:r>
            <a:br>
              <a:rPr lang="en-US" sz="1600" dirty="0">
                <a:solidFill>
                  <a:schemeClr val="accent3"/>
                </a:solidFill>
              </a:rPr>
            </a:b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or</a:t>
            </a:r>
            <a:br>
              <a:rPr lang="en-US" sz="1600" dirty="0">
                <a:solidFill>
                  <a:schemeClr val="accent3"/>
                </a:solidFill>
              </a:rPr>
            </a:b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require '</a:t>
            </a:r>
            <a:r>
              <a:rPr lang="en-US" sz="1600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800" dirty="0">
              <a:solidFill>
                <a:schemeClr val="accent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979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</a:t>
            </a:r>
            <a:r>
              <a:rPr lang="en-PH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readfile</a:t>
            </a:r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()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readfile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function reads a file and writes it to the output buffer.</a:t>
            </a:r>
          </a:p>
          <a:p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readfile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(“filename.txt”);</a:t>
            </a:r>
          </a:p>
          <a:p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"webdictionary.txt"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600" dirty="0"/>
            </a:b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011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</a:t>
            </a:r>
            <a:r>
              <a:rPr lang="en-PH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readfile</a:t>
            </a:r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()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10B8F38-CA38-4940-FA2E-530784D5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" y="1350055"/>
            <a:ext cx="7027549" cy="37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Open/ Read 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066602"/>
            <a:ext cx="8961156" cy="3017809"/>
          </a:xfrm>
        </p:spPr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 better method to open files is with the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fopen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function. This function gives you more options than the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readfile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function.</a:t>
            </a:r>
          </a:p>
          <a:p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PH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"webdictionary.txt"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"Unable to open file!"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myfile,filesize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"webdictionary.txt"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PH" sz="1600" dirty="0"/>
            </a:b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800" b="0" i="0" dirty="0">
              <a:solidFill>
                <a:srgbClr val="FF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function reads from an open file.</a:t>
            </a:r>
          </a:p>
          <a:p>
            <a:pPr lvl="1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myfile,filesize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("webdictionary.txt"));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fclose</a:t>
            </a:r>
            <a:r>
              <a:rPr lang="en-US" sz="18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is used to close an open file.</a:t>
            </a:r>
          </a:p>
          <a:p>
            <a:pPr lvl="1"/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"webdictionary.txt"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dirty="0"/>
            </a:b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400" dirty="0"/>
            </a:b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560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Open/Read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943032"/>
            <a:ext cx="8961156" cy="3017809"/>
          </a:xfrm>
        </p:spPr>
        <p:txBody>
          <a:bodyPr/>
          <a:lstStyle/>
          <a:p>
            <a:r>
              <a:rPr lang="en-US" sz="1800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function reads from an open file.</a:t>
            </a:r>
          </a:p>
          <a:p>
            <a:pPr marL="558800" lvl="1" indent="0">
              <a:buNone/>
            </a:pP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PH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"webdictionary.txt"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"Unable to open file!"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feof</a:t>
            </a:r>
            <a: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unction checks if the "end-of-file" (EOF) has been reached. Useful for looping through data unknown length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"webdictionary.txt"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"Unable to open file!"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 one line until end-of-file</a:t>
            </a:r>
            <a:br>
              <a:rPr lang="en-PH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feof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.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PH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PH" sz="1600" dirty="0"/>
            </a:b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493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Create File - </a:t>
            </a:r>
            <a:r>
              <a:rPr lang="en-PH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fopen</a:t>
            </a:r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415054"/>
            <a:ext cx="8961156" cy="3017809"/>
          </a:xfrm>
        </p:spPr>
        <p:txBody>
          <a:bodyPr/>
          <a:lstStyle/>
          <a:p>
            <a:r>
              <a:rPr lang="en-US" sz="1800" dirty="0" err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fopen</a:t>
            </a:r>
            <a:r>
              <a:rPr 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is also used to create a file.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If you use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fopen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on a file that does not exist, it will create it, given that the file is opened for writing (w) or appending (a).</a:t>
            </a:r>
          </a:p>
          <a:p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("testfile.txt", "w")</a:t>
            </a:r>
          </a:p>
          <a:p>
            <a:r>
              <a:rPr lang="en-US" sz="1800" dirty="0" err="1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fwrite</a:t>
            </a:r>
            <a:r>
              <a:rPr lang="en-US" sz="1800" dirty="0">
                <a:solidFill>
                  <a:schemeClr val="accent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function is used to write to a file.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first parameter of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fwrite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() contains the name of the file to write to and the second parameter is the string to be written.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21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Create File - </a:t>
            </a:r>
            <a:r>
              <a:rPr lang="en-PH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fopen</a:t>
            </a:r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() alter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415054"/>
            <a:ext cx="8961156" cy="3017809"/>
          </a:xfrm>
        </p:spPr>
        <p:txBody>
          <a:bodyPr/>
          <a:lstStyle/>
          <a:p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PH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"newfile.txt"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"Unable to open file!"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 Doe\n"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dirty="0"/>
            </a:b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$txt);</a:t>
            </a:r>
            <a:br>
              <a:rPr lang="en-PH" sz="1600" dirty="0"/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"Jane Doe\n"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dirty="0"/>
            </a:b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$txt);</a:t>
            </a:r>
            <a:br>
              <a:rPr lang="en-PH" sz="1600" dirty="0"/>
            </a:b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600" dirty="0"/>
            </a:b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530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Overwriting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415054"/>
            <a:ext cx="8961156" cy="3017809"/>
          </a:xfrm>
        </p:spPr>
        <p:txBody>
          <a:bodyPr/>
          <a:lstStyle/>
          <a:p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PH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"newfile.txt"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"Unable to open file!"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"Mickey Mouse\n"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$txt);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$txt =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"Minnie Mouse\n"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$txt);</a:t>
            </a:r>
            <a:br>
              <a:rPr lang="en-PH" sz="1400" dirty="0"/>
            </a:b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PH" sz="1400" dirty="0"/>
            </a:br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257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415054"/>
            <a:ext cx="8961156" cy="3017809"/>
          </a:xfrm>
        </p:spPr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Configure The "php.ini" File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First, ensure that PHP is configured to allow file uploads.</a:t>
            </a:r>
          </a:p>
          <a:p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your "php.ini" file, search for the 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file_uploads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directive, and set it to On:</a:t>
            </a:r>
          </a:p>
          <a:p>
            <a:r>
              <a:rPr lang="en-US" b="0" i="0" dirty="0" err="1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file_uploads</a:t>
            </a:r>
            <a:r>
              <a:rPr lang="en-US" b="0" i="0" dirty="0">
                <a:solidFill>
                  <a:srgbClr val="00206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2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PHP date() function formats a timestamp to a more readable date and time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Syntax</a:t>
            </a:r>
          </a:p>
          <a:p>
            <a:pPr lvl="1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date(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format,timestamp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Parameter		Description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format		Required. Specifies the format of the timestamp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timestamp		Optional. Specifies a timestamp. Default is the 				current date and time</a:t>
            </a:r>
          </a:p>
          <a:p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timestamp is a sequence of characters, denoting the date and/or time at which a certain event occurred.</a:t>
            </a:r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263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!DOCTYPE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html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body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form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action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</a:t>
            </a:r>
            <a:r>
              <a:rPr lang="en-PH" sz="1800" b="0" i="0" dirty="0" err="1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upload.php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method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="post"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  <a:r>
              <a:rPr lang="en-PH" sz="1800" b="0" i="0" dirty="0" err="1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enctype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="multipart/form-data"&gt;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 Select image to upload: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 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type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="file"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name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</a:t>
            </a:r>
            <a:r>
              <a:rPr lang="en-PH" sz="1800" b="0" i="0" dirty="0" err="1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fileToUpload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id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</a:t>
            </a:r>
            <a:r>
              <a:rPr lang="en-PH" sz="1800" b="0" i="0" dirty="0" err="1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fileToUpload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 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type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="submit"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value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="Upload Image"</a:t>
            </a:r>
            <a:r>
              <a:rPr lang="en-PH" sz="1800" b="0" i="0" dirty="0"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name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="submit"&gt;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/form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/body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br>
              <a:rPr lang="en-PH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en-PH" sz="1800" b="0" i="0" dirty="0">
                <a:solidFill>
                  <a:srgbClr val="A52A2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/html</a:t>
            </a:r>
            <a:r>
              <a:rPr lang="en-PH" sz="1800" b="0" i="0" dirty="0">
                <a:solidFill>
                  <a:srgbClr val="0000C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</a:t>
            </a:r>
            <a:endParaRPr lang="en-US" sz="1800" b="0" i="0" dirty="0">
              <a:solidFill>
                <a:srgbClr val="00206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9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Some rules to follow for the HTML form above: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Make sure that the form uses method="post"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form also needs the following attribute: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enctype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="multipart/form-data". It specifies which content-type to use when submitting the form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Without the requirements above, the file upload will not work.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Other things to notice: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type="file" attribute of the &lt;input&gt; tag shows the input field as a file-select control, with a "Browse" button next to the input control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form above sends data to a file called 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upload.php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", which we will create next.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31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PH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target_dir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"uploads/"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target_file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target_dir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fileToUpload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uploadOk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imageFileType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strtolower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pathinfo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target_file,PATHINFO_EXTENSION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PH" sz="1400" dirty="0"/>
            </a:br>
            <a:r>
              <a:rPr lang="en-PH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if image file is a actual image or fake image</a:t>
            </a:r>
            <a:br>
              <a:rPr lang="en-PH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 {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$check = 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getimagesize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400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fileToUpload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tmp_name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($check !== false) {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"File is an image - 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$check[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"mime"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.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uploadOk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 </a:t>
            </a: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PH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"File is not an image."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$</a:t>
            </a:r>
            <a:r>
              <a:rPr lang="en-PH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uploadOk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PH" sz="1400" dirty="0"/>
            </a:br>
            <a:r>
              <a:rPr lang="en-PH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PH" sz="1400" dirty="0"/>
            </a:br>
            <a:r>
              <a:rPr lang="en-PH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6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0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 script explained: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target_dir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"uploads/" - specifies the directory where the file is going to be placed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target_file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specifies the path of the file to be uploaded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  <a:r>
              <a:rPr lang="en-US" b="0" i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 flagger</a:t>
            </a:r>
            <a:endParaRPr lang="en-US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imageFileType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holds the file extension of the file (in lower case)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Next, check if the image file is an actual image or a fake image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4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check if the file already exists in the "uploads" folder. If it does, an error message is displayed, and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is set to 0: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// Check if file already exists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if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file_exists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target_file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)) {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 echo "Sorry, file already exists.";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0;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1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Limit File Size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file input field in our HTML form above is named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fileToUpload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Now, we want to check the size of the file. If the file is larger than 500KB, an error message is displayed, and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is set to 0: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// Check file size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if ($_FILES["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fileToUpload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"]["size"] &gt; 500000) {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 echo "Sorry, your file is too large.";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0;</a:t>
            </a:r>
            <a:b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PH" b="0" i="0" dirty="0">
                <a:solidFill>
                  <a:schemeClr val="accent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Limit File Type</a:t>
            </a:r>
          </a:p>
          <a:p>
            <a:pPr algn="l"/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code below only allows users to upload JPG, JPEG, PNG, and GIF files. All other file types gives an error message before setting $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to 0:</a:t>
            </a:r>
          </a:p>
          <a:p>
            <a:pPr algn="l"/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// Allow certain file formats</a:t>
            </a:r>
            <a:b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if($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imageFileType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!= "jpg" &amp;&amp; $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imageFileType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!= "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png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 &amp;&amp; $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imageFileType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!= "jpeg"</a:t>
            </a:r>
            <a:b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&amp;&amp; $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imageFileType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!= "gif" ) {</a:t>
            </a:r>
            <a:b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 echo "Sorry, only JPG, JPEG, PNG &amp; GIF files are allowed.";</a:t>
            </a:r>
            <a:b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 $</a:t>
            </a:r>
            <a:r>
              <a:rPr lang="en-PH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uploadOk</a:t>
            </a: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0;</a:t>
            </a:r>
            <a:b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PH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1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File Upload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2" y="1289593"/>
            <a:ext cx="8961156" cy="301780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Complete code</a:t>
            </a:r>
            <a:endParaRPr lang="en-PH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7044E4F5-1653-960E-B7F2-5546315F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1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1" name="TextBox 20"/>
          <p:cNvSpPr txBox="1"/>
          <p:nvPr/>
        </p:nvSpPr>
        <p:spPr>
          <a:xfrm>
            <a:off x="2036064" y="2279904"/>
            <a:ext cx="5253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>
                <a:solidFill>
                  <a:srgbClr val="3F537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04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1700" dirty="0">
                <a:latin typeface="Poppins" panose="00000500000000000000" pitchFamily="2" charset="0"/>
                <a:cs typeface="Poppins" panose="00000500000000000000" pitchFamily="2" charset="0"/>
              </a:rPr>
              <a:t>Formatting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Specifies the format for the date. The following characters can be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 - The day of the month (from 01 to 31)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 - A textual representation of a day (three letters)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 - The day of the month without leading zeros (1 to 31)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 (lowercase 'L') - A full textual representation of a 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 - The ISO-8601 numeric representation of a day (1 for Monday, 7 for Sunday)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 - The English ordinal suffix for the day of the month (2 characters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th.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Works well with j)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801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Formatting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Specifies the format for the date. The following characters can be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 - A numeric representation of the day (0 for Sunday, 6 for Saturday)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z - The day of the year (from 0 through 365)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 - The ISO-8601 week number of year (weeks starting on Monday)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 - A full textual representation of a month (January through December)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 - A numeric representation of a month (from 01 to 12)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 - A short textual representation of a month (three letters)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 - A numeric representation of a month, without leading zeros (1 to 12)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 - The number of days in the given 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 - Whether it's a leap year (1 if it is a leap year, 0 otherwise)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34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Formatting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Specifies the format for the date. The following characters can be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- The ISO-8601 year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Y - A four digit representation of a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y - A two digit representation of a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- Lowercase am or pm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- Uppercase AM or PM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 - Swatch Internet time (000 to 999)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 - 12-hour format of an hour (1 to 12)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 - 24-hour format of an hour (0 to 23)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 - 12-hour format of an hour (01 to 12)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44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Formatting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Specifies the format for the date. The following characters can be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 - 24-hour format of an hour (00 to 23)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- Minutes with leading zeros (00 to 59)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 - Seconds, with leading zeros (00 to 59)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 - Microseconds (added in PHP 5.2.2)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 -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timezone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identifier (Examples: UTC, GMT, Atlantic/Azores)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 (capital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 - Whether the date is in daylights savings time (1 if Daylight Savings Time, 0 otherwise)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- Difference to Greenwich time (GMT) in hours (Example: +0100)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 - The ISO-8601 year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283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Formatting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Specifies the format for the date. The following characters can be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 - Difference to Greenwich time (GMT) in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hours:minutes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(added in PHP 5.1.3)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 -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Timezone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abbreviations (Examples: EST, MDT)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Z -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Timezone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offset in seconds. The offset for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timezones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west of UTC is negative (-43200 to 50400)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 - The ISO-8601 date (e.g. 2013-05-05T16:34:42+00:00)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 - The RFC 2822 formatted date (e.g. Fri, 12 Apr 2013 12:01:05 +0200)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 - The seconds since the Unix Epoch (January 1 1970 00:00:00 GMT)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879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pPr algn="l"/>
            <a:r>
              <a:rPr lang="en-PH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Get a Date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required </a:t>
            </a:r>
            <a:r>
              <a:rPr lang="en-US" b="0" i="1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format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parameter of the date() function specifies how to format the date (or time).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Here are some characters that are commonly used for dates: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 - Represents the day of the month (01 to 31)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 - Represents a month (01 to 12)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Y - Represents a year (in four digits)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 (lowercase 'L') - Represents the day of the week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Other characters, like"/", ".", or "-" can also be inserted between the characters to add additional formatting.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120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PHP 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4"/>
            <a:ext cx="8961156" cy="3017809"/>
          </a:xfrm>
        </p:spPr>
        <p:txBody>
          <a:bodyPr/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Example</a:t>
            </a:r>
          </a:p>
          <a:p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"F j, Y, g:i a"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March 10, 2001, 5:16 pm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m.d.y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03.10.01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"j, n, Y"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10, 3, 2001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Ymd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20010310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'h-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i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-s, j-m-y, it is w Day'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05-16-18, 10-03-01, 1631 1618 6 Satpm01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'\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i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\t \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i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\s \t\h\e 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jS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 \d\a\y.'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it is the 10th day.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"D M j G:i:s T Y"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Sat Mar 10 17:16:18 MST 2001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'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H:m:s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 \m \</a:t>
            </a:r>
            <a:r>
              <a:rPr lang="en-US" sz="1600" b="0" i="0" dirty="0" err="1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i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\s\ \m\o\n\t\h'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17:03:18 m is month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"H:i:s"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17:16:18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$today 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= </a:t>
            </a:r>
            <a:r>
              <a:rPr lang="en-US" sz="1600" b="0" i="0" dirty="0">
                <a:solidFill>
                  <a:srgbClr val="0000BB"/>
                </a:solidFill>
                <a:effectLst/>
                <a:latin typeface="Fira Mono" panose="020B0604020202020204" pitchFamily="49" charset="0"/>
              </a:rPr>
              <a:t>date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(</a:t>
            </a:r>
            <a:r>
              <a:rPr lang="en-US" sz="1600" b="0" i="0" dirty="0">
                <a:solidFill>
                  <a:srgbClr val="DD0000"/>
                </a:solidFill>
                <a:effectLst/>
                <a:latin typeface="Fira Mono" panose="020B0604020202020204" pitchFamily="49" charset="0"/>
              </a:rPr>
              <a:t>"Y-m-d H:i:s"</a:t>
            </a:r>
            <a:r>
              <a:rPr lang="en-US" sz="1600" b="0" i="0" dirty="0">
                <a:solidFill>
                  <a:srgbClr val="007700"/>
                </a:solidFill>
                <a:effectLst/>
                <a:latin typeface="Fira Mono" panose="020B0604020202020204" pitchFamily="49" charset="0"/>
              </a:rPr>
              <a:t>); </a:t>
            </a:r>
            <a: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  <a:t>// 2001-03-10 17:16:18 (the MySQL DATETIME format)</a:t>
            </a:r>
            <a:br>
              <a:rPr lang="en-US" sz="1600" b="0" i="0" dirty="0">
                <a:solidFill>
                  <a:srgbClr val="FF8000"/>
                </a:solidFill>
                <a:effectLst/>
                <a:latin typeface="Fira Mono" panose="020B0604020202020204" pitchFamily="49" charset="0"/>
              </a:rPr>
            </a:br>
            <a:endParaRPr lang="en-PH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046028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2534</Words>
  <Application>Microsoft Office PowerPoint</Application>
  <PresentationFormat>On-screen Show (16:9)</PresentationFormat>
  <Paragraphs>183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Arvo</vt:lpstr>
      <vt:lpstr>Arial</vt:lpstr>
      <vt:lpstr>Roboto</vt:lpstr>
      <vt:lpstr>Verdana</vt:lpstr>
      <vt:lpstr>Roboto Condensed Light</vt:lpstr>
      <vt:lpstr>Consolas</vt:lpstr>
      <vt:lpstr>Roboto Condensed</vt:lpstr>
      <vt:lpstr>Fira Mono</vt:lpstr>
      <vt:lpstr>Wingdings</vt:lpstr>
      <vt:lpstr>Poppins</vt:lpstr>
      <vt:lpstr>Salerio template</vt:lpstr>
      <vt:lpstr>Exception Handling</vt:lpstr>
      <vt:lpstr>PHP Date and Time</vt:lpstr>
      <vt:lpstr>PHP Date and Time</vt:lpstr>
      <vt:lpstr>PHP Date and Time</vt:lpstr>
      <vt:lpstr>PHP Date and Time</vt:lpstr>
      <vt:lpstr>PHP Date and Time</vt:lpstr>
      <vt:lpstr>PHP Date and Time</vt:lpstr>
      <vt:lpstr>PHP Date and Time</vt:lpstr>
      <vt:lpstr>PHP Date and Time</vt:lpstr>
      <vt:lpstr>PHP Include Files</vt:lpstr>
      <vt:lpstr>PHP Include Files</vt:lpstr>
      <vt:lpstr>PHP readfile() Function</vt:lpstr>
      <vt:lpstr>PHP readfile() Function</vt:lpstr>
      <vt:lpstr>PHP Open/ Read  File</vt:lpstr>
      <vt:lpstr>PHP Open/Read File</vt:lpstr>
      <vt:lpstr>PHP Create File - fopen()</vt:lpstr>
      <vt:lpstr>PHP Create File - fopen() alter</vt:lpstr>
      <vt:lpstr>PHP Overwriting</vt:lpstr>
      <vt:lpstr>PHP File Upload</vt:lpstr>
      <vt:lpstr>PHP File Upload</vt:lpstr>
      <vt:lpstr>PHP File Upload</vt:lpstr>
      <vt:lpstr>PHP File Upload</vt:lpstr>
      <vt:lpstr>PHP File Upload</vt:lpstr>
      <vt:lpstr>PHP File Upload</vt:lpstr>
      <vt:lpstr>PHP File Upload</vt:lpstr>
      <vt:lpstr>PHP File Upload</vt:lpstr>
      <vt:lpstr>PHP File Upload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Kathleen Esteves</dc:creator>
  <cp:lastModifiedBy>Leo Gabriel Villanueva</cp:lastModifiedBy>
  <cp:revision>113</cp:revision>
  <cp:lastPrinted>2019-01-18T14:40:34Z</cp:lastPrinted>
  <dcterms:modified xsi:type="dcterms:W3CDTF">2024-09-24T04:39:18Z</dcterms:modified>
</cp:coreProperties>
</file>