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57" r:id="rId3"/>
    <p:sldId id="384" r:id="rId4"/>
    <p:sldId id="385" r:id="rId5"/>
    <p:sldId id="379" r:id="rId6"/>
    <p:sldId id="387" r:id="rId7"/>
    <p:sldId id="388" r:id="rId8"/>
    <p:sldId id="389" r:id="rId9"/>
    <p:sldId id="390" r:id="rId10"/>
    <p:sldId id="398" r:id="rId11"/>
    <p:sldId id="399" r:id="rId12"/>
    <p:sldId id="391" r:id="rId13"/>
    <p:sldId id="392" r:id="rId14"/>
    <p:sldId id="402" r:id="rId15"/>
    <p:sldId id="393" r:id="rId16"/>
    <p:sldId id="394" r:id="rId17"/>
    <p:sldId id="395" r:id="rId18"/>
    <p:sldId id="396" r:id="rId19"/>
    <p:sldId id="397" r:id="rId20"/>
    <p:sldId id="400" r:id="rId21"/>
    <p:sldId id="401" r:id="rId22"/>
    <p:sldId id="383" r:id="rId23"/>
  </p:sldIdLst>
  <p:sldSz cx="9144000" cy="5143500" type="screen16x9"/>
  <p:notesSz cx="6888163" cy="10021888"/>
  <p:embeddedFontLs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BCECF0-BC6E-4C31-8B2B-C5C850B73E07}">
  <a:tblStyle styleId="{8ABCECF0-BC6E-4C31-8B2B-C5C850B73E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0" autoAdjust="0"/>
    <p:restoredTop sz="81752" autoAdjust="0"/>
  </p:normalViewPr>
  <p:slideViewPr>
    <p:cSldViewPr snapToGrid="0">
      <p:cViewPr varScale="1">
        <p:scale>
          <a:sx n="78" d="100"/>
          <a:sy n="78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8" tIns="96608" rIns="96608" bIns="96608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645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074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423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207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088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352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8464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490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1631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38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6996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024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312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16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7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01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8845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9912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81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10015" y="1102471"/>
            <a:ext cx="7053146" cy="2938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200" dirty="0">
                <a:solidFill>
                  <a:schemeClr val="bg1"/>
                </a:solidFill>
              </a:rPr>
              <a:t>Exception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Handling</a:t>
            </a:r>
            <a:endParaRPr sz="72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146DD7-282B-4D52-9993-549542BCCD52}"/>
              </a:ext>
            </a:extLst>
          </p:cNvPr>
          <p:cNvSpPr/>
          <p:nvPr/>
        </p:nvSpPr>
        <p:spPr>
          <a:xfrm>
            <a:off x="210015" y="424301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Leo Gabriel Villanueva</a:t>
            </a:r>
          </a:p>
        </p:txBody>
      </p:sp>
      <p:pic>
        <p:nvPicPr>
          <p:cNvPr id="4" name="Picture 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4AAA213-C81F-4984-A314-1F6F2A97E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AB511-B07D-497A-B304-D6279397218C}"/>
              </a:ext>
            </a:extLst>
          </p:cNvPr>
          <p:cNvSpPr txBox="1"/>
          <p:nvPr/>
        </p:nvSpPr>
        <p:spPr>
          <a:xfrm>
            <a:off x="4076511" y="2310139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AJAX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JQUERY – AJAX METHODS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2929"/>
            <a:ext cx="6937248" cy="39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JQUERY – AJAX METHODS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250"/>
            <a:ext cx="8362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8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JQUERY – AJAX LOAD() METHOD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6147" y="1358763"/>
            <a:ext cx="8811717" cy="2807776"/>
          </a:xfrm>
        </p:spPr>
        <p:txBody>
          <a:bodyPr/>
          <a:lstStyle/>
          <a:p>
            <a:r>
              <a:rPr lang="en-PH" dirty="0"/>
              <a:t>The load() method loads data from a server and puts the returned data into the selected element.</a:t>
            </a:r>
          </a:p>
          <a:p>
            <a:r>
              <a:rPr lang="en-PH" b="1" dirty="0"/>
              <a:t>Syntax:</a:t>
            </a:r>
          </a:p>
          <a:p>
            <a:pPr lvl="1"/>
            <a:r>
              <a:rPr lang="en-PH" dirty="0"/>
              <a:t>$(</a:t>
            </a:r>
            <a:r>
              <a:rPr lang="en-PH" i="1" dirty="0"/>
              <a:t>selector</a:t>
            </a:r>
            <a:r>
              <a:rPr lang="en-PH" dirty="0"/>
              <a:t>).load(</a:t>
            </a:r>
            <a:r>
              <a:rPr lang="en-PH" i="1" dirty="0" err="1"/>
              <a:t>URL,data,callback</a:t>
            </a:r>
            <a:r>
              <a:rPr lang="en-PH" dirty="0"/>
              <a:t>);</a:t>
            </a:r>
          </a:p>
          <a:p>
            <a:r>
              <a:rPr lang="en-PH" b="1" dirty="0"/>
              <a:t>URL</a:t>
            </a:r>
            <a:r>
              <a:rPr lang="en-PH" dirty="0"/>
              <a:t> = parameter specifies the URL you wish to load.</a:t>
            </a:r>
          </a:p>
          <a:p>
            <a:r>
              <a:rPr lang="en-PH" b="1" dirty="0"/>
              <a:t>data</a:t>
            </a:r>
            <a:r>
              <a:rPr lang="en-PH" dirty="0"/>
              <a:t> = optional parameter specifies a set of query string key/value pairs to send along with the request.</a:t>
            </a:r>
          </a:p>
          <a:p>
            <a:r>
              <a:rPr lang="en-PH" b="1" dirty="0"/>
              <a:t>callback </a:t>
            </a:r>
            <a:r>
              <a:rPr lang="en-PH" dirty="0"/>
              <a:t>= parameter is the name of a function to be executed after the load() method is completed.</a:t>
            </a:r>
          </a:p>
        </p:txBody>
      </p:sp>
    </p:spTree>
    <p:extLst>
      <p:ext uri="{BB962C8B-B14F-4D97-AF65-F5344CB8AC3E}">
        <p14:creationId xmlns:p14="http://schemas.microsoft.com/office/powerpoint/2010/main" val="29391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JQUERY – AJAX LOAD() METHOD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9571" y="999890"/>
            <a:ext cx="8811717" cy="2807776"/>
          </a:xfrm>
        </p:spPr>
        <p:txBody>
          <a:bodyPr/>
          <a:lstStyle/>
          <a:p>
            <a:r>
              <a:rPr lang="en-PH" sz="1800" dirty="0"/>
              <a:t>function </a:t>
            </a:r>
            <a:r>
              <a:rPr lang="en-PH" sz="1800" dirty="0" err="1"/>
              <a:t>emailFormat</a:t>
            </a:r>
            <a:r>
              <a:rPr lang="en-PH" sz="1800" dirty="0"/>
              <a:t>(){</a:t>
            </a:r>
          </a:p>
          <a:p>
            <a:r>
              <a:rPr lang="en-PH" sz="1800" dirty="0"/>
              <a:t>     let email = $('#email').</a:t>
            </a:r>
            <a:r>
              <a:rPr lang="en-PH" sz="1800" dirty="0" err="1"/>
              <a:t>val</a:t>
            </a:r>
            <a:r>
              <a:rPr lang="en-PH" sz="1800" dirty="0"/>
              <a:t>();</a:t>
            </a:r>
          </a:p>
          <a:p>
            <a:r>
              <a:rPr lang="en-PH" sz="1800" dirty="0"/>
              <a:t>     let re = /^\w+([-+.'][^\s]\w+)*@\w+([-.]\w+)*\.\w+([-.]\w+)*$/;</a:t>
            </a:r>
          </a:p>
          <a:p>
            <a:r>
              <a:rPr lang="en-PH" sz="1800" dirty="0"/>
              <a:t>     </a:t>
            </a:r>
            <a:r>
              <a:rPr lang="en-PH" sz="1800" dirty="0" err="1"/>
              <a:t>var</a:t>
            </a:r>
            <a:r>
              <a:rPr lang="en-PH" sz="1800" dirty="0"/>
              <a:t> </a:t>
            </a:r>
            <a:r>
              <a:rPr lang="en-PH" sz="1800" dirty="0" err="1"/>
              <a:t>emailFormat</a:t>
            </a:r>
            <a:r>
              <a:rPr lang="en-PH" sz="1800" dirty="0"/>
              <a:t> = </a:t>
            </a:r>
            <a:r>
              <a:rPr lang="en-PH" sz="1800" dirty="0" err="1"/>
              <a:t>re.test</a:t>
            </a:r>
            <a:r>
              <a:rPr lang="en-PH" sz="1800" dirty="0"/>
              <a:t>(email); // This return result in Boolean type</a:t>
            </a:r>
          </a:p>
          <a:p>
            <a:r>
              <a:rPr lang="en-PH" sz="1800" dirty="0"/>
              <a:t> </a:t>
            </a:r>
          </a:p>
          <a:p>
            <a:r>
              <a:rPr lang="en-PH" sz="1800" dirty="0"/>
              <a:t>     if (!</a:t>
            </a:r>
            <a:r>
              <a:rPr lang="en-PH" sz="1800" dirty="0" err="1"/>
              <a:t>emailFormat</a:t>
            </a:r>
            <a:r>
              <a:rPr lang="en-PH" sz="1800" dirty="0"/>
              <a:t>) { </a:t>
            </a:r>
          </a:p>
          <a:p>
            <a:r>
              <a:rPr lang="en-PH" sz="1800" dirty="0"/>
              <a:t>          $('#email').</a:t>
            </a:r>
            <a:r>
              <a:rPr lang="en-PH" sz="1800" dirty="0" err="1"/>
              <a:t>css</a:t>
            </a:r>
            <a:r>
              <a:rPr lang="en-PH" sz="1800" dirty="0"/>
              <a:t>("border", "1px solid red");</a:t>
            </a:r>
          </a:p>
          <a:p>
            <a:r>
              <a:rPr lang="en-PH" sz="1800" dirty="0"/>
              <a:t>          $('#</a:t>
            </a:r>
            <a:r>
              <a:rPr lang="en-PH" sz="1800" dirty="0" err="1"/>
              <a:t>erroremail</a:t>
            </a:r>
            <a:r>
              <a:rPr lang="en-PH" sz="1800" dirty="0"/>
              <a:t>').html("Email is invalid"); </a:t>
            </a:r>
          </a:p>
          <a:p>
            <a:r>
              <a:rPr lang="en-PH" sz="1800" dirty="0"/>
              <a:t>     }else{</a:t>
            </a:r>
          </a:p>
          <a:p>
            <a:r>
              <a:rPr lang="en-PH" sz="1800" dirty="0"/>
              <a:t>          $('#email').</a:t>
            </a:r>
            <a:r>
              <a:rPr lang="en-PH" sz="1800" dirty="0" err="1"/>
              <a:t>css</a:t>
            </a:r>
            <a:r>
              <a:rPr lang="en-PH" sz="1800" dirty="0"/>
              <a:t>("border", "1px solid black");</a:t>
            </a:r>
          </a:p>
          <a:p>
            <a:r>
              <a:rPr lang="en-PH" sz="1800" dirty="0"/>
              <a:t>          $('#</a:t>
            </a:r>
            <a:r>
              <a:rPr lang="en-PH" sz="1800" dirty="0" err="1"/>
              <a:t>erroremail</a:t>
            </a:r>
            <a:r>
              <a:rPr lang="en-PH" sz="1800" dirty="0"/>
              <a:t>').html(""); </a:t>
            </a:r>
          </a:p>
          <a:p>
            <a:r>
              <a:rPr lang="en-PH" sz="1800" dirty="0"/>
              <a:t>     }</a:t>
            </a:r>
          </a:p>
          <a:p>
            <a:r>
              <a:rPr lang="en-PH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8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JQUERY – AJAX LOAD() METHOD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5187" y="1200267"/>
            <a:ext cx="8811717" cy="2807776"/>
          </a:xfrm>
        </p:spPr>
        <p:txBody>
          <a:bodyPr/>
          <a:lstStyle/>
          <a:p>
            <a:r>
              <a:rPr lang="en-PH" dirty="0"/>
              <a:t>Here is the content of our example file: "demo_test.txt":</a:t>
            </a:r>
          </a:p>
          <a:p>
            <a:r>
              <a:rPr lang="en-PH" dirty="0"/>
              <a:t>&lt;h2&gt;jQuery and AJAX is FUN!!!&lt;/h2&gt;</a:t>
            </a:r>
            <a:br>
              <a:rPr lang="en-PH" dirty="0"/>
            </a:br>
            <a:r>
              <a:rPr lang="en-PH" dirty="0"/>
              <a:t>&lt;p id="p1"&gt;This is some text in a paragraph.&lt;/p&gt;</a:t>
            </a:r>
          </a:p>
          <a:p>
            <a:r>
              <a:rPr lang="en-PH" dirty="0"/>
              <a:t>$("#div1").load("demo_test.txt");</a:t>
            </a:r>
          </a:p>
          <a:p>
            <a:r>
              <a:rPr lang="en-PH" dirty="0"/>
              <a:t>$("#div1").load("demo_test.txt #p1");</a:t>
            </a:r>
          </a:p>
        </p:txBody>
      </p:sp>
    </p:spTree>
    <p:extLst>
      <p:ext uri="{BB962C8B-B14F-4D97-AF65-F5344CB8AC3E}">
        <p14:creationId xmlns:p14="http://schemas.microsoft.com/office/powerpoint/2010/main" val="154246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JQUERY – AJAX LOAD() METHOD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5187" y="1407531"/>
            <a:ext cx="8811717" cy="2807776"/>
          </a:xfrm>
        </p:spPr>
        <p:txBody>
          <a:bodyPr/>
          <a:lstStyle/>
          <a:p>
            <a:r>
              <a:rPr lang="en-PH" dirty="0"/>
              <a:t>callback parameter specifies a callback function to run when the load() method is completed. The callback function can have different parameters:</a:t>
            </a:r>
          </a:p>
          <a:p>
            <a:pPr lvl="1"/>
            <a:r>
              <a:rPr lang="en-PH" dirty="0" err="1"/>
              <a:t>responseTxt</a:t>
            </a:r>
            <a:r>
              <a:rPr lang="en-PH" dirty="0"/>
              <a:t> - contains the resulting content if the call succeeds</a:t>
            </a:r>
          </a:p>
          <a:p>
            <a:pPr lvl="1"/>
            <a:r>
              <a:rPr lang="en-PH" dirty="0" err="1"/>
              <a:t>statusTxt</a:t>
            </a:r>
            <a:r>
              <a:rPr lang="en-PH" dirty="0"/>
              <a:t> - contains the status of the call</a:t>
            </a:r>
          </a:p>
          <a:p>
            <a:pPr lvl="1"/>
            <a:r>
              <a:rPr lang="en-PH" dirty="0" err="1"/>
              <a:t>xhr</a:t>
            </a:r>
            <a:r>
              <a:rPr lang="en-PH" dirty="0"/>
              <a:t> - contains the </a:t>
            </a:r>
            <a:r>
              <a:rPr lang="en-PH" dirty="0" err="1"/>
              <a:t>XMLHttpRequest</a:t>
            </a:r>
            <a:r>
              <a:rPr lang="en-PH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51163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JQUERY – AJAX LOAD() METHOD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9571" y="1548308"/>
            <a:ext cx="8811717" cy="2807776"/>
          </a:xfrm>
        </p:spPr>
        <p:txBody>
          <a:bodyPr/>
          <a:lstStyle/>
          <a:p>
            <a:r>
              <a:rPr lang="en-PH" b="1" dirty="0"/>
              <a:t>Example:</a:t>
            </a:r>
          </a:p>
          <a:p>
            <a:r>
              <a:rPr lang="en-PH" dirty="0"/>
              <a:t>$("button").click(function(){</a:t>
            </a:r>
            <a:br>
              <a:rPr lang="en-PH" dirty="0"/>
            </a:br>
            <a:r>
              <a:rPr lang="en-PH" dirty="0"/>
              <a:t>  $("#div1").load("demo_test.txt", function(</a:t>
            </a:r>
            <a:r>
              <a:rPr lang="en-PH" dirty="0" err="1"/>
              <a:t>responseTxt</a:t>
            </a:r>
            <a:r>
              <a:rPr lang="en-PH" dirty="0"/>
              <a:t>, </a:t>
            </a:r>
            <a:r>
              <a:rPr lang="en-PH" dirty="0" err="1"/>
              <a:t>statusTxt</a:t>
            </a:r>
            <a:r>
              <a:rPr lang="en-PH" dirty="0"/>
              <a:t>, </a:t>
            </a:r>
            <a:r>
              <a:rPr lang="en-PH" dirty="0" err="1"/>
              <a:t>xhr</a:t>
            </a:r>
            <a:r>
              <a:rPr lang="en-PH" dirty="0"/>
              <a:t>){</a:t>
            </a:r>
            <a:br>
              <a:rPr lang="en-PH" dirty="0"/>
            </a:br>
            <a:r>
              <a:rPr lang="en-PH" dirty="0"/>
              <a:t>    if(</a:t>
            </a:r>
            <a:r>
              <a:rPr lang="en-PH" dirty="0" err="1"/>
              <a:t>statusTxt</a:t>
            </a:r>
            <a:r>
              <a:rPr lang="en-PH" dirty="0"/>
              <a:t> == "success")</a:t>
            </a:r>
            <a:br>
              <a:rPr lang="en-PH" dirty="0"/>
            </a:br>
            <a:r>
              <a:rPr lang="en-PH" dirty="0"/>
              <a:t>      alert("External content loaded successfully!");</a:t>
            </a:r>
            <a:br>
              <a:rPr lang="en-PH" dirty="0"/>
            </a:br>
            <a:r>
              <a:rPr lang="en-PH" dirty="0"/>
              <a:t>    if(</a:t>
            </a:r>
            <a:r>
              <a:rPr lang="en-PH" dirty="0" err="1"/>
              <a:t>statusTxt</a:t>
            </a:r>
            <a:r>
              <a:rPr lang="en-PH" dirty="0"/>
              <a:t> == "error")</a:t>
            </a:r>
            <a:br>
              <a:rPr lang="en-PH" dirty="0"/>
            </a:br>
            <a:r>
              <a:rPr lang="en-PH" dirty="0"/>
              <a:t>      alert("Error: " + </a:t>
            </a:r>
            <a:r>
              <a:rPr lang="en-PH" dirty="0" err="1"/>
              <a:t>xhr.status</a:t>
            </a:r>
            <a:r>
              <a:rPr lang="en-PH" dirty="0"/>
              <a:t> + ": " + </a:t>
            </a:r>
            <a:r>
              <a:rPr lang="en-PH" dirty="0" err="1"/>
              <a:t>xhr.statusText</a:t>
            </a:r>
            <a:r>
              <a:rPr lang="en-PH" dirty="0"/>
              <a:t>);</a:t>
            </a:r>
            <a:br>
              <a:rPr lang="en-PH" dirty="0"/>
            </a:br>
            <a:r>
              <a:rPr lang="en-PH" dirty="0"/>
              <a:t>  });</a:t>
            </a:r>
            <a:br>
              <a:rPr lang="en-PH" dirty="0"/>
            </a:br>
            <a:r>
              <a:rPr lang="en-PH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1091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JQUERY – AJAX GET() AND POST() METHOD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9571" y="1414196"/>
            <a:ext cx="8811717" cy="2807776"/>
          </a:xfrm>
        </p:spPr>
        <p:txBody>
          <a:bodyPr/>
          <a:lstStyle/>
          <a:p>
            <a:r>
              <a:rPr lang="en-PH" sz="2400" b="1" dirty="0"/>
              <a:t>HTTP Request: GET vs. POST</a:t>
            </a:r>
          </a:p>
          <a:p>
            <a:r>
              <a:rPr lang="en-PH" sz="2400" b="1" dirty="0"/>
              <a:t>GET</a:t>
            </a:r>
            <a:r>
              <a:rPr lang="en-PH" sz="2400" dirty="0"/>
              <a:t> - Requests data from a specified resource</a:t>
            </a:r>
          </a:p>
          <a:p>
            <a:r>
              <a:rPr lang="en-PH" sz="2400" b="1" dirty="0"/>
              <a:t>POST</a:t>
            </a:r>
            <a:r>
              <a:rPr lang="en-PH" sz="2400" dirty="0"/>
              <a:t> - Submits data to be processed to a specified resource</a:t>
            </a:r>
          </a:p>
          <a:p>
            <a:r>
              <a:rPr lang="en-PH" sz="2400" dirty="0"/>
              <a:t>GET is basically used for just getting (retrieving) some data from the server. </a:t>
            </a:r>
            <a:r>
              <a:rPr lang="en-PH" sz="2400" b="1" dirty="0"/>
              <a:t>Note:</a:t>
            </a:r>
            <a:r>
              <a:rPr lang="en-PH" sz="2400" dirty="0"/>
              <a:t> The GET method may return cached data.</a:t>
            </a:r>
          </a:p>
          <a:p>
            <a:r>
              <a:rPr lang="en-PH" sz="2400" dirty="0"/>
              <a:t>POST can also be used to get some data from the server. However, the POST method NEVER caches data, and is often used to send data along with the request.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30004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JQUERY – AJAX $.GET() METHOD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6147" y="1555533"/>
            <a:ext cx="8811717" cy="2807776"/>
          </a:xfrm>
        </p:spPr>
        <p:txBody>
          <a:bodyPr/>
          <a:lstStyle/>
          <a:p>
            <a:r>
              <a:rPr lang="en-PH" sz="2400" b="1" dirty="0"/>
              <a:t>$.get() method requests data from the server with an HTTP GET request.</a:t>
            </a:r>
          </a:p>
          <a:p>
            <a:r>
              <a:rPr lang="en-PH" sz="2400" b="1" dirty="0"/>
              <a:t>Syntax: </a:t>
            </a:r>
            <a:r>
              <a:rPr lang="en-PH" sz="2400" dirty="0"/>
              <a:t>$.get(</a:t>
            </a:r>
            <a:r>
              <a:rPr lang="en-PH" sz="2400" i="1" dirty="0" err="1"/>
              <a:t>URL,callback</a:t>
            </a:r>
            <a:r>
              <a:rPr lang="en-PH" sz="2400" dirty="0"/>
              <a:t>);</a:t>
            </a:r>
            <a:endParaRPr lang="en-PH" sz="2400" b="1" dirty="0"/>
          </a:p>
          <a:p>
            <a:r>
              <a:rPr lang="en-PH" sz="2400" dirty="0"/>
              <a:t>URL : required parameter specifies the URL you wish to request.</a:t>
            </a:r>
          </a:p>
          <a:p>
            <a:r>
              <a:rPr lang="en-PH" sz="2400" dirty="0"/>
              <a:t>Callback : optional parameter is the name of a function to be executed if the request succeeds.</a:t>
            </a:r>
          </a:p>
        </p:txBody>
      </p:sp>
    </p:spTree>
    <p:extLst>
      <p:ext uri="{BB962C8B-B14F-4D97-AF65-F5344CB8AC3E}">
        <p14:creationId xmlns:p14="http://schemas.microsoft.com/office/powerpoint/2010/main" val="264330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JQUERY – AJAX $.GET() METHOD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855783" y="2902241"/>
            <a:ext cx="7249617" cy="2807776"/>
          </a:xfrm>
        </p:spPr>
        <p:txBody>
          <a:bodyPr/>
          <a:lstStyle/>
          <a:p>
            <a:r>
              <a:rPr lang="en-PH" dirty="0">
                <a:solidFill>
                  <a:schemeClr val="accent1"/>
                </a:solidFill>
              </a:rPr>
              <a:t>The first parameter of $.get() is the URL we wish to request ("demo_test.asp").</a:t>
            </a:r>
          </a:p>
          <a:p>
            <a:r>
              <a:rPr lang="en-PH" dirty="0">
                <a:solidFill>
                  <a:schemeClr val="accent1"/>
                </a:solidFill>
              </a:rPr>
              <a:t>The second parameter is a callback function. The first callback parameter holds the content of the page requested, and the second callback parameter holds the status of the request.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1175695"/>
            <a:ext cx="8811717" cy="2807776"/>
          </a:xfrm>
        </p:spPr>
        <p:txBody>
          <a:bodyPr/>
          <a:lstStyle/>
          <a:p>
            <a:r>
              <a:rPr lang="en-PH" sz="2400" b="1" dirty="0"/>
              <a:t>Example:</a:t>
            </a:r>
          </a:p>
          <a:p>
            <a:r>
              <a:rPr lang="en-PH" sz="2400" dirty="0"/>
              <a:t>$("button").click(function(){</a:t>
            </a:r>
            <a:br>
              <a:rPr lang="en-PH" sz="2400" dirty="0"/>
            </a:br>
            <a:r>
              <a:rPr lang="en-PH" sz="2400" dirty="0"/>
              <a:t>  $.get("</a:t>
            </a:r>
            <a:r>
              <a:rPr lang="en-PH" sz="2400" dirty="0" err="1"/>
              <a:t>demo_test.php</a:t>
            </a:r>
            <a:r>
              <a:rPr lang="en-PH" sz="2400" dirty="0"/>
              <a:t>", function(data, status){</a:t>
            </a:r>
            <a:br>
              <a:rPr lang="en-PH" sz="2400" dirty="0"/>
            </a:br>
            <a:r>
              <a:rPr lang="en-PH" sz="2400" dirty="0"/>
              <a:t>    alert("Data: " + data + "\</a:t>
            </a:r>
            <a:r>
              <a:rPr lang="en-PH" sz="2400" dirty="0" err="1"/>
              <a:t>nStatus</a:t>
            </a:r>
            <a:r>
              <a:rPr lang="en-PH" sz="2400" dirty="0"/>
              <a:t>: " + status);</a:t>
            </a:r>
            <a:br>
              <a:rPr lang="en-PH" sz="2400" dirty="0"/>
            </a:br>
            <a:r>
              <a:rPr lang="en-PH" sz="2400" dirty="0"/>
              <a:t>  });</a:t>
            </a:r>
            <a:br>
              <a:rPr lang="en-PH" sz="2400" dirty="0"/>
            </a:br>
            <a:r>
              <a:rPr lang="en-PH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4842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WHAT IS AJAX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3683" y="1200267"/>
            <a:ext cx="8041852" cy="2807776"/>
          </a:xfrm>
        </p:spPr>
        <p:txBody>
          <a:bodyPr/>
          <a:lstStyle/>
          <a:p>
            <a:r>
              <a:rPr lang="en-PH" dirty="0"/>
              <a:t>AJAX = </a:t>
            </a:r>
            <a:r>
              <a:rPr lang="en-PH" b="1" dirty="0"/>
              <a:t>A</a:t>
            </a:r>
            <a:r>
              <a:rPr lang="en-PH" dirty="0"/>
              <a:t>synchronous </a:t>
            </a:r>
            <a:r>
              <a:rPr lang="en-PH" b="1" dirty="0"/>
              <a:t>J</a:t>
            </a:r>
            <a:r>
              <a:rPr lang="en-PH" dirty="0"/>
              <a:t>avaScript </a:t>
            </a:r>
            <a:r>
              <a:rPr lang="en-PH" b="1" dirty="0"/>
              <a:t>A</a:t>
            </a:r>
            <a:r>
              <a:rPr lang="en-PH" dirty="0"/>
              <a:t>nd </a:t>
            </a:r>
            <a:r>
              <a:rPr lang="en-PH" b="1" dirty="0"/>
              <a:t>X</a:t>
            </a:r>
            <a:r>
              <a:rPr lang="en-PH" dirty="0"/>
              <a:t>ML.</a:t>
            </a:r>
            <a:endParaRPr lang="en-PH" altLang="en-US" sz="2400" dirty="0"/>
          </a:p>
          <a:p>
            <a:r>
              <a:rPr lang="en-PH" dirty="0"/>
              <a:t>AJAX is not a programming language.</a:t>
            </a:r>
            <a:endParaRPr lang="en-PH" altLang="en-US" sz="2400" dirty="0"/>
          </a:p>
          <a:p>
            <a:r>
              <a:rPr lang="en-PH" sz="2400" dirty="0"/>
              <a:t>AJAX applications might use XML to transport data, but it is equally common to transport data as plain text or JSON text.</a:t>
            </a:r>
            <a:endParaRPr lang="en-PH" altLang="en-US" sz="2400" dirty="0"/>
          </a:p>
          <a:p>
            <a:r>
              <a:rPr lang="en-PH" dirty="0"/>
              <a:t>AJAX just uses a combination of:</a:t>
            </a:r>
          </a:p>
          <a:p>
            <a:pPr lvl="1"/>
            <a:r>
              <a:rPr lang="en-PH" dirty="0"/>
              <a:t>A browser built-in </a:t>
            </a:r>
            <a:r>
              <a:rPr lang="en-PH" dirty="0" err="1"/>
              <a:t>XMLHttpRequest</a:t>
            </a:r>
            <a:r>
              <a:rPr lang="en-PH" dirty="0"/>
              <a:t> object (to request data from a web server)</a:t>
            </a:r>
          </a:p>
          <a:p>
            <a:pPr lvl="1"/>
            <a:r>
              <a:rPr lang="en-PH" dirty="0"/>
              <a:t>JavaScript and HTML DOM (to display or use the data)</a:t>
            </a:r>
          </a:p>
          <a:p>
            <a:endParaRPr lang="en-PH" dirty="0"/>
          </a:p>
          <a:p>
            <a:endParaRPr lang="en-PH" dirty="0"/>
          </a:p>
          <a:p>
            <a:pPr marL="101600" indent="0">
              <a:buNone/>
            </a:pPr>
            <a:endParaRPr lang="en-PH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JQUERY – AJAX $.POST() METHOD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1175695"/>
            <a:ext cx="8811717" cy="2807776"/>
          </a:xfrm>
        </p:spPr>
        <p:txBody>
          <a:bodyPr/>
          <a:lstStyle/>
          <a:p>
            <a:r>
              <a:rPr lang="en-PH" sz="2400" b="1" dirty="0"/>
              <a:t>$.post() method requests data from the server using an HTTP POST request</a:t>
            </a:r>
          </a:p>
          <a:p>
            <a:r>
              <a:rPr lang="en-PH" sz="2400" dirty="0"/>
              <a:t>Syntax:</a:t>
            </a:r>
          </a:p>
          <a:p>
            <a:r>
              <a:rPr lang="en-PH" sz="2400" dirty="0"/>
              <a:t>$.post(</a:t>
            </a:r>
            <a:r>
              <a:rPr lang="en-PH" sz="2400" dirty="0" err="1"/>
              <a:t>URL,data,callback</a:t>
            </a:r>
            <a:r>
              <a:rPr lang="en-PH" sz="2400" dirty="0"/>
              <a:t>);</a:t>
            </a:r>
          </a:p>
          <a:p>
            <a:r>
              <a:rPr lang="en-PH" sz="2400" dirty="0"/>
              <a:t>URL : parameter specifies the URL you wish to request.</a:t>
            </a:r>
          </a:p>
          <a:p>
            <a:r>
              <a:rPr lang="en-PH" sz="2400" dirty="0"/>
              <a:t>Data : optional parameter specifies some data to send along with the request.</a:t>
            </a:r>
          </a:p>
          <a:p>
            <a:r>
              <a:rPr lang="en-PH" sz="2400" dirty="0"/>
              <a:t>Callback : optional parameter is the name of a function to be executed if the request succeeds.</a:t>
            </a:r>
          </a:p>
        </p:txBody>
      </p:sp>
    </p:spTree>
    <p:extLst>
      <p:ext uri="{BB962C8B-B14F-4D97-AF65-F5344CB8AC3E}">
        <p14:creationId xmlns:p14="http://schemas.microsoft.com/office/powerpoint/2010/main" val="173445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JQUERY – AJAX $.POST() METHOD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1175695"/>
            <a:ext cx="8811717" cy="2807776"/>
          </a:xfrm>
        </p:spPr>
        <p:txBody>
          <a:bodyPr/>
          <a:lstStyle/>
          <a:p>
            <a:r>
              <a:rPr lang="en-PH" sz="2400" b="1" dirty="0"/>
              <a:t>Example:</a:t>
            </a:r>
          </a:p>
          <a:p>
            <a:r>
              <a:rPr lang="en-PH" dirty="0"/>
              <a:t>$("button").click(function(){</a:t>
            </a:r>
            <a:br>
              <a:rPr lang="en-PH" sz="2400" dirty="0"/>
            </a:br>
            <a:r>
              <a:rPr lang="en-PH" dirty="0"/>
              <a:t>  $.post("</a:t>
            </a:r>
            <a:r>
              <a:rPr lang="en-PH" dirty="0" err="1"/>
              <a:t>demo_test_post.php</a:t>
            </a:r>
            <a:r>
              <a:rPr lang="en-PH" dirty="0"/>
              <a:t>",</a:t>
            </a:r>
            <a:br>
              <a:rPr lang="en-PH" sz="2400" dirty="0"/>
            </a:br>
            <a:r>
              <a:rPr lang="en-PH" dirty="0"/>
              <a:t>  {</a:t>
            </a:r>
            <a:br>
              <a:rPr lang="en-PH" sz="2400" dirty="0"/>
            </a:br>
            <a:r>
              <a:rPr lang="en-PH" dirty="0"/>
              <a:t>    name: "Donald Duck",</a:t>
            </a:r>
            <a:br>
              <a:rPr lang="en-PH" sz="2400" dirty="0"/>
            </a:br>
            <a:r>
              <a:rPr lang="en-PH" dirty="0"/>
              <a:t>    city: "Duckburg"</a:t>
            </a:r>
            <a:br>
              <a:rPr lang="en-PH" sz="2400" dirty="0"/>
            </a:br>
            <a:r>
              <a:rPr lang="en-PH" dirty="0"/>
              <a:t>  },</a:t>
            </a:r>
            <a:br>
              <a:rPr lang="en-PH" sz="2400" dirty="0"/>
            </a:br>
            <a:r>
              <a:rPr lang="en-PH" dirty="0"/>
              <a:t>  function(data, status){</a:t>
            </a:r>
            <a:br>
              <a:rPr lang="en-PH" sz="2400" dirty="0"/>
            </a:br>
            <a:r>
              <a:rPr lang="en-PH" dirty="0"/>
              <a:t>    alert("Data: " + data + "\</a:t>
            </a:r>
            <a:r>
              <a:rPr lang="en-PH" dirty="0" err="1"/>
              <a:t>nStatus</a:t>
            </a:r>
            <a:r>
              <a:rPr lang="en-PH" dirty="0"/>
              <a:t>: " + status);</a:t>
            </a:r>
            <a:br>
              <a:rPr lang="en-PH" sz="2400" dirty="0"/>
            </a:br>
            <a:r>
              <a:rPr lang="en-PH" dirty="0"/>
              <a:t>  });</a:t>
            </a:r>
            <a:br>
              <a:rPr lang="en-PH" sz="2400" dirty="0"/>
            </a:br>
            <a:r>
              <a:rPr lang="en-PH" dirty="0"/>
              <a:t>});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56744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21" name="TextBox 20"/>
          <p:cNvSpPr txBox="1"/>
          <p:nvPr/>
        </p:nvSpPr>
        <p:spPr>
          <a:xfrm>
            <a:off x="2036064" y="2279904"/>
            <a:ext cx="5253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>
                <a:solidFill>
                  <a:srgbClr val="3F537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048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WHAT IS AJAX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3683" y="1200267"/>
            <a:ext cx="8041852" cy="1152789"/>
          </a:xfrm>
        </p:spPr>
        <p:txBody>
          <a:bodyPr/>
          <a:lstStyle/>
          <a:p>
            <a:r>
              <a:rPr lang="en-PH" dirty="0"/>
              <a:t>AJAX allows web pages to be updated asynchronously by exchanging data with a web server behind the scenes. AJAX is not a programming language.</a:t>
            </a:r>
            <a:endParaRPr lang="en-PH" altLang="en-US" sz="2400" dirty="0"/>
          </a:p>
          <a:p>
            <a:endParaRPr lang="en-PH" dirty="0"/>
          </a:p>
          <a:p>
            <a:endParaRPr lang="en-PH" dirty="0"/>
          </a:p>
          <a:p>
            <a:pPr marL="101600" indent="0">
              <a:buNone/>
            </a:pPr>
            <a:endParaRPr lang="en-PH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150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HOW AJAX WORKS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1603425"/>
            <a:ext cx="57340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7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HOW AJAX WORKS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3683" y="1505067"/>
            <a:ext cx="8041852" cy="2807776"/>
          </a:xfrm>
        </p:spPr>
        <p:txBody>
          <a:bodyPr/>
          <a:lstStyle/>
          <a:p>
            <a:r>
              <a:rPr lang="en-PH" dirty="0"/>
              <a:t>1. An event occurs in a web page (the page is loaded, a button is clicked)</a:t>
            </a:r>
          </a:p>
          <a:p>
            <a:r>
              <a:rPr lang="en-PH" dirty="0"/>
              <a:t>2. An </a:t>
            </a:r>
            <a:r>
              <a:rPr lang="en-PH" dirty="0" err="1"/>
              <a:t>XMLHttpRequest</a:t>
            </a:r>
            <a:r>
              <a:rPr lang="en-PH" dirty="0"/>
              <a:t> object is created by JavaScript</a:t>
            </a:r>
          </a:p>
          <a:p>
            <a:r>
              <a:rPr lang="en-PH" dirty="0"/>
              <a:t>3. The </a:t>
            </a:r>
            <a:r>
              <a:rPr lang="en-PH" dirty="0" err="1"/>
              <a:t>XMLHttpRequest</a:t>
            </a:r>
            <a:r>
              <a:rPr lang="en-PH" dirty="0"/>
              <a:t> object sends a request to a web server</a:t>
            </a:r>
          </a:p>
          <a:p>
            <a:r>
              <a:rPr lang="en-PH" dirty="0"/>
              <a:t>4. The server processes the request</a:t>
            </a:r>
          </a:p>
          <a:p>
            <a:r>
              <a:rPr lang="en-PH" dirty="0"/>
              <a:t>5. The server sends a response back to the web page</a:t>
            </a:r>
          </a:p>
          <a:p>
            <a:r>
              <a:rPr lang="en-PH" dirty="0"/>
              <a:t>6. The response is read by JavaScript</a:t>
            </a:r>
          </a:p>
          <a:p>
            <a:r>
              <a:rPr lang="en-PH" dirty="0"/>
              <a:t>7. Proper action (like page update) is performed by JavaScript</a:t>
            </a:r>
          </a:p>
        </p:txBody>
      </p:sp>
    </p:spTree>
    <p:extLst>
      <p:ext uri="{BB962C8B-B14F-4D97-AF65-F5344CB8AC3E}">
        <p14:creationId xmlns:p14="http://schemas.microsoft.com/office/powerpoint/2010/main" val="169428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WHAT IS JSON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3683" y="1505067"/>
            <a:ext cx="5217101" cy="2807776"/>
          </a:xfrm>
        </p:spPr>
        <p:txBody>
          <a:bodyPr/>
          <a:lstStyle/>
          <a:p>
            <a:r>
              <a:rPr lang="en-PH" dirty="0"/>
              <a:t>JSON stands for </a:t>
            </a:r>
            <a:r>
              <a:rPr lang="en-PH" b="1" dirty="0"/>
              <a:t>J</a:t>
            </a:r>
            <a:r>
              <a:rPr lang="en-PH" dirty="0"/>
              <a:t>ava</a:t>
            </a:r>
            <a:r>
              <a:rPr lang="en-PH" b="1" dirty="0"/>
              <a:t>S</a:t>
            </a:r>
            <a:r>
              <a:rPr lang="en-PH" dirty="0"/>
              <a:t>cript </a:t>
            </a:r>
            <a:r>
              <a:rPr lang="en-PH" b="1" dirty="0"/>
              <a:t>O</a:t>
            </a:r>
            <a:r>
              <a:rPr lang="en-PH" dirty="0"/>
              <a:t>bject </a:t>
            </a:r>
            <a:r>
              <a:rPr lang="en-PH" b="1" dirty="0"/>
              <a:t>N</a:t>
            </a:r>
            <a:r>
              <a:rPr lang="en-PH" dirty="0"/>
              <a:t>otation</a:t>
            </a:r>
          </a:p>
          <a:p>
            <a:r>
              <a:rPr lang="en-PH" dirty="0"/>
              <a:t>JSON is a lightweight format for storing and transporting data</a:t>
            </a:r>
          </a:p>
          <a:p>
            <a:r>
              <a:rPr lang="en-PH" dirty="0"/>
              <a:t>JSON is often used when data is sent from a server to a web page</a:t>
            </a:r>
          </a:p>
          <a:p>
            <a:r>
              <a:rPr lang="en-PH" dirty="0"/>
              <a:t>JSON is "self-describing" and easy to understand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623" y="1719801"/>
            <a:ext cx="3743778" cy="14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5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JSON SYNTAX RULES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3683" y="1505067"/>
            <a:ext cx="5217101" cy="2807776"/>
          </a:xfrm>
        </p:spPr>
        <p:txBody>
          <a:bodyPr/>
          <a:lstStyle/>
          <a:p>
            <a:r>
              <a:rPr lang="en-PH" dirty="0"/>
              <a:t>Data is in name/value pairs</a:t>
            </a:r>
          </a:p>
          <a:p>
            <a:r>
              <a:rPr lang="en-PH" dirty="0"/>
              <a:t>Data is separated by commas</a:t>
            </a:r>
          </a:p>
          <a:p>
            <a:r>
              <a:rPr lang="en-PH" dirty="0"/>
              <a:t>Curly braces hold objects</a:t>
            </a:r>
          </a:p>
          <a:p>
            <a:r>
              <a:rPr lang="en-PH" dirty="0"/>
              <a:t>Square brackets hold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623" y="1719801"/>
            <a:ext cx="3743778" cy="14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3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JSON DATA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3683" y="1505067"/>
            <a:ext cx="5217101" cy="2807776"/>
          </a:xfrm>
        </p:spPr>
        <p:txBody>
          <a:bodyPr/>
          <a:lstStyle/>
          <a:p>
            <a:r>
              <a:rPr lang="en-PH" dirty="0"/>
              <a:t>written as name/value pairs, just like JavaScript object properties.</a:t>
            </a:r>
          </a:p>
          <a:p>
            <a:r>
              <a:rPr lang="en-PH" dirty="0"/>
              <a:t>A name/value pair consists of a field name (in double quotes), followed by a colon, followed by a value: Curly braces hold objects</a:t>
            </a:r>
          </a:p>
          <a:p>
            <a:r>
              <a:rPr lang="fr-FR" dirty="0"/>
              <a:t>JSON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double </a:t>
            </a:r>
            <a:r>
              <a:rPr lang="fr-FR" dirty="0" err="1"/>
              <a:t>quotes</a:t>
            </a:r>
            <a:r>
              <a:rPr lang="fr-FR" dirty="0"/>
              <a:t>.</a:t>
            </a:r>
            <a:r>
              <a:rPr lang="en-PH" dirty="0"/>
              <a:t> JavaScript names do not.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623" y="1719801"/>
            <a:ext cx="3743778" cy="14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4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JSON OBJECTS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3683" y="1505067"/>
            <a:ext cx="6838637" cy="2807776"/>
          </a:xfrm>
        </p:spPr>
        <p:txBody>
          <a:bodyPr/>
          <a:lstStyle/>
          <a:p>
            <a:r>
              <a:rPr lang="en-PH" dirty="0"/>
              <a:t>JSON objects are written inside curly braces.</a:t>
            </a:r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JSON arrays are written inside square brackets.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22" y="2119268"/>
            <a:ext cx="3476625" cy="2941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75" y="3350897"/>
            <a:ext cx="38671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1180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FF0000"/>
      </a:accent3>
      <a:accent4>
        <a:srgbClr val="FF0000"/>
      </a:accent4>
      <a:accent5>
        <a:srgbClr val="FF0000"/>
      </a:accent5>
      <a:accent6>
        <a:srgbClr val="FF0000"/>
      </a:accent6>
      <a:hlink>
        <a:srgbClr val="FF0000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5701</TotalTime>
  <Words>1201</Words>
  <Application>Microsoft Office PowerPoint</Application>
  <PresentationFormat>On-screen Show (16:9)</PresentationFormat>
  <Paragraphs>126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Roboto Condensed Light</vt:lpstr>
      <vt:lpstr>Arial</vt:lpstr>
      <vt:lpstr>Roboto Condensed</vt:lpstr>
      <vt:lpstr>Arvo</vt:lpstr>
      <vt:lpstr>Roboto</vt:lpstr>
      <vt:lpstr>Salerio template</vt:lpstr>
      <vt:lpstr>Exception Handling</vt:lpstr>
      <vt:lpstr>WHAT IS AJAX</vt:lpstr>
      <vt:lpstr>WHAT IS AJAX</vt:lpstr>
      <vt:lpstr>HOW AJAX WORKS</vt:lpstr>
      <vt:lpstr>HOW AJAX WORKS</vt:lpstr>
      <vt:lpstr>WHAT IS JSON</vt:lpstr>
      <vt:lpstr>JSON SYNTAX RULES</vt:lpstr>
      <vt:lpstr>JSON DATA</vt:lpstr>
      <vt:lpstr>JSON OBJECTS</vt:lpstr>
      <vt:lpstr>JQUERY – AJAX METHODS</vt:lpstr>
      <vt:lpstr>JQUERY – AJAX METHODS</vt:lpstr>
      <vt:lpstr>JQUERY – AJAX LOAD() METHOD</vt:lpstr>
      <vt:lpstr>JQUERY – AJAX LOAD() METHOD</vt:lpstr>
      <vt:lpstr>JQUERY – AJAX LOAD() METHOD</vt:lpstr>
      <vt:lpstr>JQUERY – AJAX LOAD() METHOD</vt:lpstr>
      <vt:lpstr>JQUERY – AJAX LOAD() METHOD</vt:lpstr>
      <vt:lpstr>JQUERY – AJAX GET() AND POST() METHOD</vt:lpstr>
      <vt:lpstr>JQUERY – AJAX $.GET() METHOD</vt:lpstr>
      <vt:lpstr>JQUERY – AJAX $.GET() METHOD</vt:lpstr>
      <vt:lpstr>JQUERY – AJAX $.POST() METHOD</vt:lpstr>
      <vt:lpstr>JQUERY – AJAX $.POST()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Kathleen Esteves</dc:creator>
  <cp:lastModifiedBy>Leo Gabriel Villanueva</cp:lastModifiedBy>
  <cp:revision>110</cp:revision>
  <cp:lastPrinted>2019-01-18T14:40:34Z</cp:lastPrinted>
  <dcterms:modified xsi:type="dcterms:W3CDTF">2024-11-12T07:49:58Z</dcterms:modified>
</cp:coreProperties>
</file>