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378" r:id="rId3"/>
    <p:sldId id="257" r:id="rId4"/>
    <p:sldId id="379" r:id="rId5"/>
    <p:sldId id="380" r:id="rId6"/>
    <p:sldId id="381" r:id="rId7"/>
    <p:sldId id="261" r:id="rId8"/>
    <p:sldId id="370" r:id="rId9"/>
    <p:sldId id="371" r:id="rId10"/>
    <p:sldId id="372" r:id="rId11"/>
    <p:sldId id="375" r:id="rId12"/>
    <p:sldId id="376" r:id="rId13"/>
    <p:sldId id="377" r:id="rId14"/>
    <p:sldId id="384" r:id="rId15"/>
    <p:sldId id="383" r:id="rId16"/>
  </p:sldIdLst>
  <p:sldSz cx="9144000" cy="5143500" type="screen16x9"/>
  <p:notesSz cx="6888163" cy="10021888"/>
  <p:embeddedFontLst>
    <p:embeddedFont>
      <p:font typeface="Arvo" panose="020B060402020202020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Condensed" panose="02000000000000000000" pitchFamily="2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BCECF0-BC6E-4C31-8B2B-C5C850B73E07}">
  <a:tblStyle styleId="{8ABCECF0-BC6E-4C31-8B2B-C5C850B73E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0" autoAdjust="0"/>
    <p:restoredTop sz="94343" autoAdjust="0"/>
  </p:normalViewPr>
  <p:slideViewPr>
    <p:cSldViewPr snapToGrid="0">
      <p:cViewPr varScale="1">
        <p:scale>
          <a:sx n="90" d="100"/>
          <a:sy n="90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8" tIns="96608" rIns="96608" bIns="96608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spcFirstLastPara="1" wrap="square" lIns="96608" tIns="96608" rIns="96608" bIns="96608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7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220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spcFirstLastPara="1" wrap="square" lIns="96608" tIns="96608" rIns="96608" bIns="9660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spcFirstLastPara="1" wrap="square" lIns="96608" tIns="96608" rIns="96608" bIns="9660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278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spcFirstLastPara="1" wrap="square" lIns="96608" tIns="96608" rIns="96608" bIns="9660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543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spcFirstLastPara="1" wrap="square" lIns="96608" tIns="96608" rIns="96608" bIns="9660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775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2475"/>
            <a:ext cx="6678613" cy="3757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8817" y="4760397"/>
            <a:ext cx="5510530" cy="4509850"/>
          </a:xfrm>
          <a:prstGeom prst="rect">
            <a:avLst/>
          </a:prstGeom>
        </p:spPr>
        <p:txBody>
          <a:bodyPr spcFirstLastPara="1" wrap="square" lIns="96608" tIns="96608" rIns="96608" bIns="9660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no need to connect to central server</a:t>
            </a:r>
          </a:p>
          <a:p>
            <a:r>
              <a:rPr lang="en-PH" dirty="0"/>
              <a:t>can work without internet connection</a:t>
            </a:r>
          </a:p>
          <a:p>
            <a:r>
              <a:rPr lang="en-PH" dirty="0"/>
              <a:t>no single failure point</a:t>
            </a:r>
          </a:p>
          <a:p>
            <a:r>
              <a:rPr lang="en-PH" dirty="0"/>
              <a:t>developers can work independently and merge their work later</a:t>
            </a:r>
          </a:p>
          <a:p>
            <a:r>
              <a:rPr lang="en-PH" dirty="0"/>
              <a:t>every copy of a </a:t>
            </a:r>
            <a:r>
              <a:rPr lang="en-PH" dirty="0" err="1"/>
              <a:t>Git</a:t>
            </a:r>
            <a:r>
              <a:rPr lang="en-PH" dirty="0"/>
              <a:t> repository can serve either as the server or as a client</a:t>
            </a:r>
          </a:p>
          <a:p>
            <a:r>
              <a:rPr lang="en-PH" dirty="0" err="1"/>
              <a:t>git</a:t>
            </a:r>
            <a:r>
              <a:rPr lang="en-PH" dirty="0"/>
              <a:t> track changes, not versions</a:t>
            </a:r>
          </a:p>
        </p:txBody>
      </p:sp>
    </p:spTree>
    <p:extLst>
      <p:ext uri="{BB962C8B-B14F-4D97-AF65-F5344CB8AC3E}">
        <p14:creationId xmlns:p14="http://schemas.microsoft.com/office/powerpoint/2010/main" val="390663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359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91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10015" y="1102471"/>
            <a:ext cx="7053146" cy="29385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7200" dirty="0">
                <a:solidFill>
                  <a:schemeClr val="bg1"/>
                </a:solidFill>
              </a:rPr>
              <a:t>Exception</a:t>
            </a:r>
            <a:br>
              <a:rPr lang="en-US" sz="7200" dirty="0">
                <a:solidFill>
                  <a:schemeClr val="bg1"/>
                </a:solidFill>
              </a:rPr>
            </a:br>
            <a:r>
              <a:rPr lang="en-US" sz="7200" dirty="0">
                <a:solidFill>
                  <a:schemeClr val="bg1"/>
                </a:solidFill>
              </a:rPr>
              <a:t>Handling</a:t>
            </a:r>
            <a:endParaRPr sz="72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146DD7-282B-4D52-9993-549542BCCD52}"/>
              </a:ext>
            </a:extLst>
          </p:cNvPr>
          <p:cNvSpPr/>
          <p:nvPr/>
        </p:nvSpPr>
        <p:spPr>
          <a:xfrm>
            <a:off x="210015" y="424301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Leo Gabriel Villanueva</a:t>
            </a:r>
          </a:p>
        </p:txBody>
      </p:sp>
      <p:pic>
        <p:nvPicPr>
          <p:cNvPr id="4" name="Picture 3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14AAA213-C81F-4984-A314-1F6F2A97E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8AB511-B07D-497A-B304-D6279397218C}"/>
              </a:ext>
            </a:extLst>
          </p:cNvPr>
          <p:cNvSpPr txBox="1"/>
          <p:nvPr/>
        </p:nvSpPr>
        <p:spPr>
          <a:xfrm>
            <a:off x="3340474" y="2294615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</a:rPr>
              <a:t>GIT REPOSITORY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244EBC-CA2F-437B-A088-D1BB545C2B43}"/>
              </a:ext>
            </a:extLst>
          </p:cNvPr>
          <p:cNvSpPr/>
          <p:nvPr/>
        </p:nvSpPr>
        <p:spPr>
          <a:xfrm>
            <a:off x="2636595" y="2850650"/>
            <a:ext cx="4072269" cy="57878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A distributed version control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PH" dirty="0"/>
              <a:t>GIT WORKFLOW</a:t>
            </a:r>
            <a:endParaRPr lang="en-PH" b="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5" name="Google Shape;194;p12">
            <a:extLst>
              <a:ext uri="{FF2B5EF4-FFF2-40B4-BE49-F238E27FC236}">
                <a16:creationId xmlns:a16="http://schemas.microsoft.com/office/drawing/2014/main" id="{8D05E2EF-80A5-452B-A5FB-F93F4929D844}"/>
              </a:ext>
            </a:extLst>
          </p:cNvPr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6" name="Google Shape;195;p12">
              <a:extLst>
                <a:ext uri="{FF2B5EF4-FFF2-40B4-BE49-F238E27FC236}">
                  <a16:creationId xmlns:a16="http://schemas.microsoft.com/office/drawing/2014/main" id="{C286124A-DB03-4A6B-8AD9-ADDC5CC9A10F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6;p12">
              <a:extLst>
                <a:ext uri="{FF2B5EF4-FFF2-40B4-BE49-F238E27FC236}">
                  <a16:creationId xmlns:a16="http://schemas.microsoft.com/office/drawing/2014/main" id="{39E3F2E0-9FC4-4F1C-8E80-E48D3F585014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7;p12">
              <a:extLst>
                <a:ext uri="{FF2B5EF4-FFF2-40B4-BE49-F238E27FC236}">
                  <a16:creationId xmlns:a16="http://schemas.microsoft.com/office/drawing/2014/main" id="{89A62286-CA68-422B-8EB6-251C0EB46D70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8;p12">
              <a:extLst>
                <a:ext uri="{FF2B5EF4-FFF2-40B4-BE49-F238E27FC236}">
                  <a16:creationId xmlns:a16="http://schemas.microsoft.com/office/drawing/2014/main" id="{46CC9FD6-786C-4779-B45D-4AA09DF94DDA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9;p12">
              <a:extLst>
                <a:ext uri="{FF2B5EF4-FFF2-40B4-BE49-F238E27FC236}">
                  <a16:creationId xmlns:a16="http://schemas.microsoft.com/office/drawing/2014/main" id="{496109CC-660D-4BCB-964B-B1C67573C722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0;p12">
              <a:extLst>
                <a:ext uri="{FF2B5EF4-FFF2-40B4-BE49-F238E27FC236}">
                  <a16:creationId xmlns:a16="http://schemas.microsoft.com/office/drawing/2014/main" id="{9E527AB0-6BB0-4586-942D-2123183E167D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1;p12">
              <a:extLst>
                <a:ext uri="{FF2B5EF4-FFF2-40B4-BE49-F238E27FC236}">
                  <a16:creationId xmlns:a16="http://schemas.microsoft.com/office/drawing/2014/main" id="{0C227E76-0D93-4DB9-95CA-4BD72E178C18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2;p12">
              <a:extLst>
                <a:ext uri="{FF2B5EF4-FFF2-40B4-BE49-F238E27FC236}">
                  <a16:creationId xmlns:a16="http://schemas.microsoft.com/office/drawing/2014/main" id="{230D4435-2F98-4A0C-88BD-6BDB63E2D8FD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3;p12">
              <a:extLst>
                <a:ext uri="{FF2B5EF4-FFF2-40B4-BE49-F238E27FC236}">
                  <a16:creationId xmlns:a16="http://schemas.microsoft.com/office/drawing/2014/main" id="{12923E0A-C9ED-4E17-A271-F4AA52117707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4;p12">
              <a:extLst>
                <a:ext uri="{FF2B5EF4-FFF2-40B4-BE49-F238E27FC236}">
                  <a16:creationId xmlns:a16="http://schemas.microsoft.com/office/drawing/2014/main" id="{F7968FC9-2954-464D-A4DF-565712BE9C21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5;p12">
              <a:extLst>
                <a:ext uri="{FF2B5EF4-FFF2-40B4-BE49-F238E27FC236}">
                  <a16:creationId xmlns:a16="http://schemas.microsoft.com/office/drawing/2014/main" id="{9AD2149E-1BD7-40E2-ACE2-8DC4574BB800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6;p12">
              <a:extLst>
                <a:ext uri="{FF2B5EF4-FFF2-40B4-BE49-F238E27FC236}">
                  <a16:creationId xmlns:a16="http://schemas.microsoft.com/office/drawing/2014/main" id="{0BC4EB51-7008-4EC2-B69E-98E4BE57871B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7;p12">
              <a:extLst>
                <a:ext uri="{FF2B5EF4-FFF2-40B4-BE49-F238E27FC236}">
                  <a16:creationId xmlns:a16="http://schemas.microsoft.com/office/drawing/2014/main" id="{2A49D5FD-8688-4AB6-AE47-6433162D20FE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8;p12">
              <a:extLst>
                <a:ext uri="{FF2B5EF4-FFF2-40B4-BE49-F238E27FC236}">
                  <a16:creationId xmlns:a16="http://schemas.microsoft.com/office/drawing/2014/main" id="{1B9C3EF8-637A-4F5B-9408-4D42B66F8FB7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7857"/>
            <a:ext cx="8042787" cy="415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PH" dirty="0"/>
              <a:t>ROLES IN FDD</a:t>
            </a:r>
            <a:endParaRPr lang="en-PH" b="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5" name="Google Shape;194;p12">
            <a:extLst>
              <a:ext uri="{FF2B5EF4-FFF2-40B4-BE49-F238E27FC236}">
                <a16:creationId xmlns:a16="http://schemas.microsoft.com/office/drawing/2014/main" id="{8D05E2EF-80A5-452B-A5FB-F93F4929D844}"/>
              </a:ext>
            </a:extLst>
          </p:cNvPr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6" name="Google Shape;195;p12">
              <a:extLst>
                <a:ext uri="{FF2B5EF4-FFF2-40B4-BE49-F238E27FC236}">
                  <a16:creationId xmlns:a16="http://schemas.microsoft.com/office/drawing/2014/main" id="{C286124A-DB03-4A6B-8AD9-ADDC5CC9A10F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6;p12">
              <a:extLst>
                <a:ext uri="{FF2B5EF4-FFF2-40B4-BE49-F238E27FC236}">
                  <a16:creationId xmlns:a16="http://schemas.microsoft.com/office/drawing/2014/main" id="{39E3F2E0-9FC4-4F1C-8E80-E48D3F585014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7;p12">
              <a:extLst>
                <a:ext uri="{FF2B5EF4-FFF2-40B4-BE49-F238E27FC236}">
                  <a16:creationId xmlns:a16="http://schemas.microsoft.com/office/drawing/2014/main" id="{89A62286-CA68-422B-8EB6-251C0EB46D70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8;p12">
              <a:extLst>
                <a:ext uri="{FF2B5EF4-FFF2-40B4-BE49-F238E27FC236}">
                  <a16:creationId xmlns:a16="http://schemas.microsoft.com/office/drawing/2014/main" id="{46CC9FD6-786C-4779-B45D-4AA09DF94DDA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9;p12">
              <a:extLst>
                <a:ext uri="{FF2B5EF4-FFF2-40B4-BE49-F238E27FC236}">
                  <a16:creationId xmlns:a16="http://schemas.microsoft.com/office/drawing/2014/main" id="{496109CC-660D-4BCB-964B-B1C67573C722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0;p12">
              <a:extLst>
                <a:ext uri="{FF2B5EF4-FFF2-40B4-BE49-F238E27FC236}">
                  <a16:creationId xmlns:a16="http://schemas.microsoft.com/office/drawing/2014/main" id="{9E527AB0-6BB0-4586-942D-2123183E167D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1;p12">
              <a:extLst>
                <a:ext uri="{FF2B5EF4-FFF2-40B4-BE49-F238E27FC236}">
                  <a16:creationId xmlns:a16="http://schemas.microsoft.com/office/drawing/2014/main" id="{0C227E76-0D93-4DB9-95CA-4BD72E178C18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2;p12">
              <a:extLst>
                <a:ext uri="{FF2B5EF4-FFF2-40B4-BE49-F238E27FC236}">
                  <a16:creationId xmlns:a16="http://schemas.microsoft.com/office/drawing/2014/main" id="{230D4435-2F98-4A0C-88BD-6BDB63E2D8FD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3;p12">
              <a:extLst>
                <a:ext uri="{FF2B5EF4-FFF2-40B4-BE49-F238E27FC236}">
                  <a16:creationId xmlns:a16="http://schemas.microsoft.com/office/drawing/2014/main" id="{12923E0A-C9ED-4E17-A271-F4AA52117707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4;p12">
              <a:extLst>
                <a:ext uri="{FF2B5EF4-FFF2-40B4-BE49-F238E27FC236}">
                  <a16:creationId xmlns:a16="http://schemas.microsoft.com/office/drawing/2014/main" id="{F7968FC9-2954-464D-A4DF-565712BE9C21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5;p12">
              <a:extLst>
                <a:ext uri="{FF2B5EF4-FFF2-40B4-BE49-F238E27FC236}">
                  <a16:creationId xmlns:a16="http://schemas.microsoft.com/office/drawing/2014/main" id="{9AD2149E-1BD7-40E2-ACE2-8DC4574BB800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6;p12">
              <a:extLst>
                <a:ext uri="{FF2B5EF4-FFF2-40B4-BE49-F238E27FC236}">
                  <a16:creationId xmlns:a16="http://schemas.microsoft.com/office/drawing/2014/main" id="{0BC4EB51-7008-4EC2-B69E-98E4BE57871B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7;p12">
              <a:extLst>
                <a:ext uri="{FF2B5EF4-FFF2-40B4-BE49-F238E27FC236}">
                  <a16:creationId xmlns:a16="http://schemas.microsoft.com/office/drawing/2014/main" id="{2A49D5FD-8688-4AB6-AE47-6433162D20FE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8;p12">
              <a:extLst>
                <a:ext uri="{FF2B5EF4-FFF2-40B4-BE49-F238E27FC236}">
                  <a16:creationId xmlns:a16="http://schemas.microsoft.com/office/drawing/2014/main" id="{1B9C3EF8-637A-4F5B-9408-4D42B66F8FB7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7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36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PH" b="0" dirty="0"/>
              <a:t>ARCHITECTURE OF GIT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5" name="Google Shape;194;p12">
            <a:extLst>
              <a:ext uri="{FF2B5EF4-FFF2-40B4-BE49-F238E27FC236}">
                <a16:creationId xmlns:a16="http://schemas.microsoft.com/office/drawing/2014/main" id="{8D05E2EF-80A5-452B-A5FB-F93F4929D844}"/>
              </a:ext>
            </a:extLst>
          </p:cNvPr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6" name="Google Shape;195;p12">
              <a:extLst>
                <a:ext uri="{FF2B5EF4-FFF2-40B4-BE49-F238E27FC236}">
                  <a16:creationId xmlns:a16="http://schemas.microsoft.com/office/drawing/2014/main" id="{C286124A-DB03-4A6B-8AD9-ADDC5CC9A10F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6;p12">
              <a:extLst>
                <a:ext uri="{FF2B5EF4-FFF2-40B4-BE49-F238E27FC236}">
                  <a16:creationId xmlns:a16="http://schemas.microsoft.com/office/drawing/2014/main" id="{39E3F2E0-9FC4-4F1C-8E80-E48D3F585014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7;p12">
              <a:extLst>
                <a:ext uri="{FF2B5EF4-FFF2-40B4-BE49-F238E27FC236}">
                  <a16:creationId xmlns:a16="http://schemas.microsoft.com/office/drawing/2014/main" id="{89A62286-CA68-422B-8EB6-251C0EB46D70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8;p12">
              <a:extLst>
                <a:ext uri="{FF2B5EF4-FFF2-40B4-BE49-F238E27FC236}">
                  <a16:creationId xmlns:a16="http://schemas.microsoft.com/office/drawing/2014/main" id="{46CC9FD6-786C-4779-B45D-4AA09DF94DDA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9;p12">
              <a:extLst>
                <a:ext uri="{FF2B5EF4-FFF2-40B4-BE49-F238E27FC236}">
                  <a16:creationId xmlns:a16="http://schemas.microsoft.com/office/drawing/2014/main" id="{496109CC-660D-4BCB-964B-B1C67573C722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0;p12">
              <a:extLst>
                <a:ext uri="{FF2B5EF4-FFF2-40B4-BE49-F238E27FC236}">
                  <a16:creationId xmlns:a16="http://schemas.microsoft.com/office/drawing/2014/main" id="{9E527AB0-6BB0-4586-942D-2123183E167D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1;p12">
              <a:extLst>
                <a:ext uri="{FF2B5EF4-FFF2-40B4-BE49-F238E27FC236}">
                  <a16:creationId xmlns:a16="http://schemas.microsoft.com/office/drawing/2014/main" id="{0C227E76-0D93-4DB9-95CA-4BD72E178C18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2;p12">
              <a:extLst>
                <a:ext uri="{FF2B5EF4-FFF2-40B4-BE49-F238E27FC236}">
                  <a16:creationId xmlns:a16="http://schemas.microsoft.com/office/drawing/2014/main" id="{230D4435-2F98-4A0C-88BD-6BDB63E2D8FD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3;p12">
              <a:extLst>
                <a:ext uri="{FF2B5EF4-FFF2-40B4-BE49-F238E27FC236}">
                  <a16:creationId xmlns:a16="http://schemas.microsoft.com/office/drawing/2014/main" id="{12923E0A-C9ED-4E17-A271-F4AA52117707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4;p12">
              <a:extLst>
                <a:ext uri="{FF2B5EF4-FFF2-40B4-BE49-F238E27FC236}">
                  <a16:creationId xmlns:a16="http://schemas.microsoft.com/office/drawing/2014/main" id="{F7968FC9-2954-464D-A4DF-565712BE9C21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5;p12">
              <a:extLst>
                <a:ext uri="{FF2B5EF4-FFF2-40B4-BE49-F238E27FC236}">
                  <a16:creationId xmlns:a16="http://schemas.microsoft.com/office/drawing/2014/main" id="{9AD2149E-1BD7-40E2-ACE2-8DC4574BB800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6;p12">
              <a:extLst>
                <a:ext uri="{FF2B5EF4-FFF2-40B4-BE49-F238E27FC236}">
                  <a16:creationId xmlns:a16="http://schemas.microsoft.com/office/drawing/2014/main" id="{0BC4EB51-7008-4EC2-B69E-98E4BE57871B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7;p12">
              <a:extLst>
                <a:ext uri="{FF2B5EF4-FFF2-40B4-BE49-F238E27FC236}">
                  <a16:creationId xmlns:a16="http://schemas.microsoft.com/office/drawing/2014/main" id="{2A49D5FD-8688-4AB6-AE47-6433162D20FE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8;p12">
              <a:extLst>
                <a:ext uri="{FF2B5EF4-FFF2-40B4-BE49-F238E27FC236}">
                  <a16:creationId xmlns:a16="http://schemas.microsoft.com/office/drawing/2014/main" id="{1B9C3EF8-637A-4F5B-9408-4D42B66F8FB7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8" y="1157323"/>
            <a:ext cx="6542600" cy="398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7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GIT AT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pSp>
        <p:nvGrpSpPr>
          <p:cNvPr id="5" name="Google Shape;194;p12">
            <a:extLst>
              <a:ext uri="{FF2B5EF4-FFF2-40B4-BE49-F238E27FC236}">
                <a16:creationId xmlns:a16="http://schemas.microsoft.com/office/drawing/2014/main" id="{8D05E2EF-80A5-452B-A5FB-F93F4929D844}"/>
              </a:ext>
            </a:extLst>
          </p:cNvPr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6" name="Google Shape;195;p12">
              <a:extLst>
                <a:ext uri="{FF2B5EF4-FFF2-40B4-BE49-F238E27FC236}">
                  <a16:creationId xmlns:a16="http://schemas.microsoft.com/office/drawing/2014/main" id="{C286124A-DB03-4A6B-8AD9-ADDC5CC9A10F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6;p12">
              <a:extLst>
                <a:ext uri="{FF2B5EF4-FFF2-40B4-BE49-F238E27FC236}">
                  <a16:creationId xmlns:a16="http://schemas.microsoft.com/office/drawing/2014/main" id="{39E3F2E0-9FC4-4F1C-8E80-E48D3F585014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7;p12">
              <a:extLst>
                <a:ext uri="{FF2B5EF4-FFF2-40B4-BE49-F238E27FC236}">
                  <a16:creationId xmlns:a16="http://schemas.microsoft.com/office/drawing/2014/main" id="{89A62286-CA68-422B-8EB6-251C0EB46D70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8;p12">
              <a:extLst>
                <a:ext uri="{FF2B5EF4-FFF2-40B4-BE49-F238E27FC236}">
                  <a16:creationId xmlns:a16="http://schemas.microsoft.com/office/drawing/2014/main" id="{46CC9FD6-786C-4779-B45D-4AA09DF94DDA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9;p12">
              <a:extLst>
                <a:ext uri="{FF2B5EF4-FFF2-40B4-BE49-F238E27FC236}">
                  <a16:creationId xmlns:a16="http://schemas.microsoft.com/office/drawing/2014/main" id="{496109CC-660D-4BCB-964B-B1C67573C722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0;p12">
              <a:extLst>
                <a:ext uri="{FF2B5EF4-FFF2-40B4-BE49-F238E27FC236}">
                  <a16:creationId xmlns:a16="http://schemas.microsoft.com/office/drawing/2014/main" id="{9E527AB0-6BB0-4586-942D-2123183E167D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1;p12">
              <a:extLst>
                <a:ext uri="{FF2B5EF4-FFF2-40B4-BE49-F238E27FC236}">
                  <a16:creationId xmlns:a16="http://schemas.microsoft.com/office/drawing/2014/main" id="{0C227E76-0D93-4DB9-95CA-4BD72E178C18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2;p12">
              <a:extLst>
                <a:ext uri="{FF2B5EF4-FFF2-40B4-BE49-F238E27FC236}">
                  <a16:creationId xmlns:a16="http://schemas.microsoft.com/office/drawing/2014/main" id="{230D4435-2F98-4A0C-88BD-6BDB63E2D8FD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3;p12">
              <a:extLst>
                <a:ext uri="{FF2B5EF4-FFF2-40B4-BE49-F238E27FC236}">
                  <a16:creationId xmlns:a16="http://schemas.microsoft.com/office/drawing/2014/main" id="{12923E0A-C9ED-4E17-A271-F4AA52117707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4;p12">
              <a:extLst>
                <a:ext uri="{FF2B5EF4-FFF2-40B4-BE49-F238E27FC236}">
                  <a16:creationId xmlns:a16="http://schemas.microsoft.com/office/drawing/2014/main" id="{F7968FC9-2954-464D-A4DF-565712BE9C21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5;p12">
              <a:extLst>
                <a:ext uri="{FF2B5EF4-FFF2-40B4-BE49-F238E27FC236}">
                  <a16:creationId xmlns:a16="http://schemas.microsoft.com/office/drawing/2014/main" id="{9AD2149E-1BD7-40E2-ACE2-8DC4574BB800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6;p12">
              <a:extLst>
                <a:ext uri="{FF2B5EF4-FFF2-40B4-BE49-F238E27FC236}">
                  <a16:creationId xmlns:a16="http://schemas.microsoft.com/office/drawing/2014/main" id="{0BC4EB51-7008-4EC2-B69E-98E4BE57871B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7;p12">
              <a:extLst>
                <a:ext uri="{FF2B5EF4-FFF2-40B4-BE49-F238E27FC236}">
                  <a16:creationId xmlns:a16="http://schemas.microsoft.com/office/drawing/2014/main" id="{2A49D5FD-8688-4AB6-AE47-6433162D20FE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8;p12">
              <a:extLst>
                <a:ext uri="{FF2B5EF4-FFF2-40B4-BE49-F238E27FC236}">
                  <a16:creationId xmlns:a16="http://schemas.microsoft.com/office/drawing/2014/main" id="{1B9C3EF8-637A-4F5B-9408-4D42B66F8FB7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599"/>
            <a:ext cx="6354632" cy="397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87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STEPS HOW TO USE 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grpSp>
        <p:nvGrpSpPr>
          <p:cNvPr id="5" name="Google Shape;194;p12">
            <a:extLst>
              <a:ext uri="{FF2B5EF4-FFF2-40B4-BE49-F238E27FC236}">
                <a16:creationId xmlns:a16="http://schemas.microsoft.com/office/drawing/2014/main" id="{8D05E2EF-80A5-452B-A5FB-F93F4929D844}"/>
              </a:ext>
            </a:extLst>
          </p:cNvPr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6" name="Google Shape;195;p12">
              <a:extLst>
                <a:ext uri="{FF2B5EF4-FFF2-40B4-BE49-F238E27FC236}">
                  <a16:creationId xmlns:a16="http://schemas.microsoft.com/office/drawing/2014/main" id="{C286124A-DB03-4A6B-8AD9-ADDC5CC9A10F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6;p12">
              <a:extLst>
                <a:ext uri="{FF2B5EF4-FFF2-40B4-BE49-F238E27FC236}">
                  <a16:creationId xmlns:a16="http://schemas.microsoft.com/office/drawing/2014/main" id="{39E3F2E0-9FC4-4F1C-8E80-E48D3F585014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7;p12">
              <a:extLst>
                <a:ext uri="{FF2B5EF4-FFF2-40B4-BE49-F238E27FC236}">
                  <a16:creationId xmlns:a16="http://schemas.microsoft.com/office/drawing/2014/main" id="{89A62286-CA68-422B-8EB6-251C0EB46D70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8;p12">
              <a:extLst>
                <a:ext uri="{FF2B5EF4-FFF2-40B4-BE49-F238E27FC236}">
                  <a16:creationId xmlns:a16="http://schemas.microsoft.com/office/drawing/2014/main" id="{46CC9FD6-786C-4779-B45D-4AA09DF94DDA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9;p12">
              <a:extLst>
                <a:ext uri="{FF2B5EF4-FFF2-40B4-BE49-F238E27FC236}">
                  <a16:creationId xmlns:a16="http://schemas.microsoft.com/office/drawing/2014/main" id="{496109CC-660D-4BCB-964B-B1C67573C722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0;p12">
              <a:extLst>
                <a:ext uri="{FF2B5EF4-FFF2-40B4-BE49-F238E27FC236}">
                  <a16:creationId xmlns:a16="http://schemas.microsoft.com/office/drawing/2014/main" id="{9E527AB0-6BB0-4586-942D-2123183E167D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1;p12">
              <a:extLst>
                <a:ext uri="{FF2B5EF4-FFF2-40B4-BE49-F238E27FC236}">
                  <a16:creationId xmlns:a16="http://schemas.microsoft.com/office/drawing/2014/main" id="{0C227E76-0D93-4DB9-95CA-4BD72E178C18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2;p12">
              <a:extLst>
                <a:ext uri="{FF2B5EF4-FFF2-40B4-BE49-F238E27FC236}">
                  <a16:creationId xmlns:a16="http://schemas.microsoft.com/office/drawing/2014/main" id="{230D4435-2F98-4A0C-88BD-6BDB63E2D8FD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3;p12">
              <a:extLst>
                <a:ext uri="{FF2B5EF4-FFF2-40B4-BE49-F238E27FC236}">
                  <a16:creationId xmlns:a16="http://schemas.microsoft.com/office/drawing/2014/main" id="{12923E0A-C9ED-4E17-A271-F4AA52117707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4;p12">
              <a:extLst>
                <a:ext uri="{FF2B5EF4-FFF2-40B4-BE49-F238E27FC236}">
                  <a16:creationId xmlns:a16="http://schemas.microsoft.com/office/drawing/2014/main" id="{F7968FC9-2954-464D-A4DF-565712BE9C21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5;p12">
              <a:extLst>
                <a:ext uri="{FF2B5EF4-FFF2-40B4-BE49-F238E27FC236}">
                  <a16:creationId xmlns:a16="http://schemas.microsoft.com/office/drawing/2014/main" id="{9AD2149E-1BD7-40E2-ACE2-8DC4574BB800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6;p12">
              <a:extLst>
                <a:ext uri="{FF2B5EF4-FFF2-40B4-BE49-F238E27FC236}">
                  <a16:creationId xmlns:a16="http://schemas.microsoft.com/office/drawing/2014/main" id="{0BC4EB51-7008-4EC2-B69E-98E4BE57871B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7;p12">
              <a:extLst>
                <a:ext uri="{FF2B5EF4-FFF2-40B4-BE49-F238E27FC236}">
                  <a16:creationId xmlns:a16="http://schemas.microsoft.com/office/drawing/2014/main" id="{2A49D5FD-8688-4AB6-AE47-6433162D20FE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8;p12">
              <a:extLst>
                <a:ext uri="{FF2B5EF4-FFF2-40B4-BE49-F238E27FC236}">
                  <a16:creationId xmlns:a16="http://schemas.microsoft.com/office/drawing/2014/main" id="{1B9C3EF8-637A-4F5B-9408-4D42B66F8FB7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A9897-4B02-B582-57BF-65388DE02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805" y="1916303"/>
            <a:ext cx="8254895" cy="3145500"/>
          </a:xfrm>
        </p:spPr>
        <p:txBody>
          <a:bodyPr/>
          <a:lstStyle/>
          <a:p>
            <a:r>
              <a:rPr lang="en-PH" sz="1600" dirty="0"/>
              <a:t>Download and install git bash </a:t>
            </a:r>
            <a:r>
              <a:rPr lang="en-PH" sz="1600" dirty="0">
                <a:hlinkClick r:id="rId2"/>
              </a:rPr>
              <a:t>https://git-scm.com/downloads</a:t>
            </a:r>
            <a:r>
              <a:rPr lang="en-PH" sz="1600" dirty="0"/>
              <a:t> or you can use </a:t>
            </a:r>
            <a:r>
              <a:rPr lang="en-PH" sz="1600" dirty="0" err="1"/>
              <a:t>powershell</a:t>
            </a:r>
            <a:r>
              <a:rPr lang="en-PH" sz="1600" dirty="0"/>
              <a:t>, terminal for mac or any alike application</a:t>
            </a:r>
          </a:p>
          <a:p>
            <a:r>
              <a:rPr lang="en-PH" sz="1600" dirty="0"/>
              <a:t>Open any terminal installed </a:t>
            </a:r>
          </a:p>
          <a:p>
            <a:r>
              <a:rPr lang="en-PH" sz="1600" dirty="0"/>
              <a:t>Create folder on your local station folder (</a:t>
            </a:r>
            <a:r>
              <a:rPr lang="en-PH" sz="1600" dirty="0" err="1"/>
              <a:t>e.g</a:t>
            </a:r>
            <a:r>
              <a:rPr lang="en-PH" sz="1600" dirty="0"/>
              <a:t> </a:t>
            </a:r>
            <a:r>
              <a:rPr lang="en-PH" sz="1600" dirty="0" err="1"/>
              <a:t>xampp</a:t>
            </a:r>
            <a:r>
              <a:rPr lang="en-PH" sz="1600" dirty="0"/>
              <a:t>/</a:t>
            </a:r>
            <a:r>
              <a:rPr lang="en-PH" sz="1600" dirty="0" err="1"/>
              <a:t>htdocs</a:t>
            </a:r>
            <a:r>
              <a:rPr lang="en-PH" sz="1600" dirty="0"/>
              <a:t>/</a:t>
            </a:r>
            <a:r>
              <a:rPr lang="en-PH" sz="1600" dirty="0" err="1"/>
              <a:t>foldername</a:t>
            </a:r>
            <a:r>
              <a:rPr lang="en-PH" sz="1600" dirty="0"/>
              <a:t>)</a:t>
            </a:r>
          </a:p>
          <a:p>
            <a:r>
              <a:rPr lang="en-PH" sz="1600" dirty="0"/>
              <a:t>Git clone &lt;</a:t>
            </a:r>
            <a:r>
              <a:rPr lang="en-PH" sz="1600" dirty="0" err="1"/>
              <a:t>urlofgitrepository</a:t>
            </a:r>
            <a:r>
              <a:rPr lang="en-PH" sz="1600" dirty="0"/>
              <a:t>&gt;</a:t>
            </a:r>
          </a:p>
          <a:p>
            <a:r>
              <a:rPr lang="en-PH" sz="1600" dirty="0"/>
              <a:t>Locate your newly cloned files then type </a:t>
            </a:r>
            <a:r>
              <a:rPr lang="en-PH" sz="1600" dirty="0">
                <a:solidFill>
                  <a:srgbClr val="FF0000"/>
                </a:solidFill>
              </a:rPr>
              <a:t>ls</a:t>
            </a:r>
            <a:r>
              <a:rPr lang="en-PH" sz="1600" dirty="0"/>
              <a:t> to check files.</a:t>
            </a:r>
          </a:p>
          <a:p>
            <a:r>
              <a:rPr lang="en-PH" sz="1600" dirty="0"/>
              <a:t>Type git status – all files in red means needs to push to repository</a:t>
            </a:r>
          </a:p>
          <a:p>
            <a:r>
              <a:rPr lang="en-PH" sz="1600" dirty="0"/>
              <a:t>Type git status – all in red files must be gone – all files must be in green</a:t>
            </a:r>
          </a:p>
          <a:p>
            <a:r>
              <a:rPr lang="en-PH" sz="1600" dirty="0"/>
              <a:t>Type git commit –m ‘reason of commit’</a:t>
            </a:r>
          </a:p>
          <a:p>
            <a:r>
              <a:rPr lang="en-PH" sz="1600" dirty="0"/>
              <a:t>Type git status</a:t>
            </a:r>
          </a:p>
          <a:p>
            <a:r>
              <a:rPr lang="en-PH" sz="1600" dirty="0"/>
              <a:t>Type git pull</a:t>
            </a:r>
          </a:p>
          <a:p>
            <a:r>
              <a:rPr lang="en-PH" sz="1600" dirty="0"/>
              <a:t>Type git push</a:t>
            </a:r>
          </a:p>
          <a:p>
            <a:endParaRPr lang="en-PH" sz="1600" dirty="0"/>
          </a:p>
          <a:p>
            <a:endParaRPr lang="en-PH" sz="1400" dirty="0"/>
          </a:p>
        </p:txBody>
      </p:sp>
    </p:spTree>
    <p:extLst>
      <p:ext uri="{BB962C8B-B14F-4D97-AF65-F5344CB8AC3E}">
        <p14:creationId xmlns:p14="http://schemas.microsoft.com/office/powerpoint/2010/main" val="382933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21" name="TextBox 20"/>
          <p:cNvSpPr txBox="1"/>
          <p:nvPr/>
        </p:nvSpPr>
        <p:spPr>
          <a:xfrm>
            <a:off x="2036064" y="2279904"/>
            <a:ext cx="52533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200" dirty="0">
                <a:solidFill>
                  <a:srgbClr val="3F537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048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Outline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244" y="1158775"/>
            <a:ext cx="6598461" cy="2724300"/>
          </a:xfrm>
        </p:spPr>
        <p:txBody>
          <a:bodyPr/>
          <a:lstStyle/>
          <a:p>
            <a:r>
              <a:rPr lang="en-PH" sz="1800" dirty="0"/>
              <a:t>Introduction to source control</a:t>
            </a:r>
          </a:p>
          <a:p>
            <a:pPr lvl="1"/>
            <a:r>
              <a:rPr lang="en-PH" sz="1800" dirty="0"/>
              <a:t>What is version control system</a:t>
            </a:r>
          </a:p>
          <a:p>
            <a:pPr lvl="1"/>
            <a:r>
              <a:rPr lang="en-PH" sz="1800" dirty="0"/>
              <a:t>History of source control</a:t>
            </a:r>
          </a:p>
          <a:p>
            <a:pPr lvl="1"/>
            <a:r>
              <a:rPr lang="en-PH" sz="1800" dirty="0"/>
              <a:t>Centralized vs Distributed version control</a:t>
            </a:r>
          </a:p>
          <a:p>
            <a:r>
              <a:rPr lang="en-PH" sz="1800" dirty="0"/>
              <a:t>Introduction to </a:t>
            </a:r>
            <a:r>
              <a:rPr lang="en-PH" sz="1800" dirty="0" err="1"/>
              <a:t>Git</a:t>
            </a:r>
            <a:endParaRPr lang="en-PH" sz="1800" dirty="0"/>
          </a:p>
          <a:p>
            <a:pPr lvl="1"/>
            <a:r>
              <a:rPr lang="en-PH" sz="1800" dirty="0"/>
              <a:t>What is </a:t>
            </a:r>
            <a:r>
              <a:rPr lang="en-PH" sz="1800" dirty="0" err="1"/>
              <a:t>Git</a:t>
            </a:r>
            <a:endParaRPr lang="en-PH" sz="1800" dirty="0"/>
          </a:p>
          <a:p>
            <a:pPr lvl="1"/>
            <a:r>
              <a:rPr lang="en-PH" sz="1800" dirty="0" err="1"/>
              <a:t>Git</a:t>
            </a:r>
            <a:r>
              <a:rPr lang="en-PH" sz="1800" dirty="0"/>
              <a:t> Pros and Cons</a:t>
            </a:r>
          </a:p>
          <a:p>
            <a:pPr lvl="1"/>
            <a:r>
              <a:rPr lang="en-PH" sz="1800" dirty="0" err="1"/>
              <a:t>Git</a:t>
            </a:r>
            <a:r>
              <a:rPr lang="en-PH" sz="1800" dirty="0"/>
              <a:t> workflow</a:t>
            </a:r>
          </a:p>
          <a:p>
            <a:pPr lvl="1"/>
            <a:r>
              <a:rPr lang="en-PH" sz="1800" dirty="0" err="1"/>
              <a:t>Git</a:t>
            </a:r>
            <a:r>
              <a:rPr lang="en-PH" sz="1800" dirty="0"/>
              <a:t> Architecture</a:t>
            </a:r>
          </a:p>
          <a:p>
            <a:pPr lvl="1"/>
            <a:r>
              <a:rPr lang="en-PH" sz="1800" dirty="0" err="1"/>
              <a:t>Git</a:t>
            </a:r>
            <a:r>
              <a:rPr lang="en-PH" sz="1800" dirty="0"/>
              <a:t> at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grpSp>
        <p:nvGrpSpPr>
          <p:cNvPr id="6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7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9" y="1924975"/>
            <a:ext cx="36385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3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PH" dirty="0">
                <a:solidFill>
                  <a:schemeClr val="bg1">
                    <a:lumMod val="95000"/>
                  </a:schemeClr>
                </a:solidFill>
              </a:rPr>
              <a:t>WHAT IS VERSION CONTROL SYSTEM?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BF244-51FF-418D-B758-8D36FA5938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93683" y="1200267"/>
            <a:ext cx="8041852" cy="2807776"/>
          </a:xfrm>
        </p:spPr>
        <p:txBody>
          <a:bodyPr/>
          <a:lstStyle/>
          <a:p>
            <a:r>
              <a:rPr lang="en-PH" altLang="en-US" sz="2400" dirty="0"/>
              <a:t>a way to manage files and directories</a:t>
            </a:r>
          </a:p>
          <a:p>
            <a:r>
              <a:rPr lang="en-PH" altLang="en-US" sz="2400" dirty="0"/>
              <a:t>track changes over time</a:t>
            </a:r>
          </a:p>
          <a:p>
            <a:r>
              <a:rPr lang="en-PH" altLang="en-US" sz="2400" dirty="0"/>
              <a:t>recall previous versions</a:t>
            </a:r>
          </a:p>
          <a:p>
            <a:r>
              <a:rPr lang="en-PH" altLang="en-US" sz="2400" dirty="0"/>
              <a:t>'source control' is a subset of VCS</a:t>
            </a:r>
          </a:p>
          <a:p>
            <a:pPr marL="101600" indent="0">
              <a:buNone/>
            </a:pPr>
            <a:endParaRPr lang="en-PH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PH" dirty="0">
                <a:solidFill>
                  <a:schemeClr val="bg1">
                    <a:lumMod val="95000"/>
                  </a:schemeClr>
                </a:solidFill>
              </a:rPr>
              <a:t>HISTORY OF SOURCE CONTROL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BF244-51FF-418D-B758-8D36FA5938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93683" y="1200267"/>
            <a:ext cx="8041852" cy="2807776"/>
          </a:xfrm>
        </p:spPr>
        <p:txBody>
          <a:bodyPr/>
          <a:lstStyle/>
          <a:p>
            <a:r>
              <a:rPr lang="en-PH" altLang="en-US" dirty="0"/>
              <a:t>(1972) Source Code Control System (SCCS)</a:t>
            </a:r>
          </a:p>
          <a:p>
            <a:r>
              <a:rPr lang="en-PH" altLang="en-US" dirty="0"/>
              <a:t> - closed source, part of UNIX</a:t>
            </a:r>
          </a:p>
          <a:p>
            <a:pPr marL="101600" indent="0">
              <a:buNone/>
            </a:pPr>
            <a:endParaRPr lang="en-PH" altLang="en-US" dirty="0"/>
          </a:p>
          <a:p>
            <a:r>
              <a:rPr lang="en-PH" altLang="en-US" dirty="0"/>
              <a:t>(1982) Revision Control Systems(RCS)</a:t>
            </a:r>
          </a:p>
          <a:p>
            <a:r>
              <a:rPr lang="en-PH" altLang="en-US" dirty="0"/>
              <a:t> - open source</a:t>
            </a:r>
          </a:p>
          <a:p>
            <a:endParaRPr lang="en-PH" altLang="en-US" dirty="0"/>
          </a:p>
          <a:p>
            <a:r>
              <a:rPr lang="en-PH" altLang="en-US" dirty="0"/>
              <a:t>(1986) Concurrent Version System(CVS)</a:t>
            </a:r>
          </a:p>
          <a:p>
            <a:r>
              <a:rPr lang="en-PH" altLang="en-US" dirty="0"/>
              <a:t> - open source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040" y="1309687"/>
            <a:ext cx="3295650" cy="695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088" y="2425496"/>
            <a:ext cx="3009900" cy="68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1088" y="3447363"/>
            <a:ext cx="29432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8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PH" dirty="0">
                <a:solidFill>
                  <a:schemeClr val="bg1">
                    <a:lumMod val="95000"/>
                  </a:schemeClr>
                </a:solidFill>
              </a:rPr>
              <a:t>HISTORY OF SOURCE CONTROL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BF244-51FF-418D-B758-8D36FA5938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93683" y="1200267"/>
            <a:ext cx="8041852" cy="2807776"/>
          </a:xfrm>
        </p:spPr>
        <p:txBody>
          <a:bodyPr/>
          <a:lstStyle/>
          <a:p>
            <a:r>
              <a:rPr lang="en-PH" altLang="en-US" sz="2400" dirty="0"/>
              <a:t>(2000) Apache Subversion (SVN)</a:t>
            </a:r>
          </a:p>
          <a:p>
            <a:r>
              <a:rPr lang="en-PH" altLang="en-US" sz="2400" dirty="0"/>
              <a:t> - open source</a:t>
            </a:r>
          </a:p>
          <a:p>
            <a:endParaRPr lang="en-PH" altLang="en-US" sz="2400" dirty="0"/>
          </a:p>
          <a:p>
            <a:r>
              <a:rPr lang="en-PH" altLang="en-US" sz="2400" dirty="0"/>
              <a:t>(2005) </a:t>
            </a:r>
            <a:r>
              <a:rPr lang="en-PH" altLang="en-US" sz="2400" dirty="0" err="1"/>
              <a:t>Git</a:t>
            </a:r>
            <a:endParaRPr lang="en-PH" altLang="en-US" sz="2400" dirty="0"/>
          </a:p>
          <a:p>
            <a:r>
              <a:rPr lang="en-PH" altLang="en-US" sz="2400" dirty="0"/>
              <a:t> - open source</a:t>
            </a:r>
          </a:p>
          <a:p>
            <a:r>
              <a:rPr lang="en-PH" altLang="en-US" sz="2400" dirty="0"/>
              <a:t> - distributed version control system</a:t>
            </a: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705" y="1310302"/>
            <a:ext cx="3228975" cy="733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870" y="1332329"/>
            <a:ext cx="1122876" cy="8214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846" y="3128962"/>
            <a:ext cx="30099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6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PH" dirty="0">
                <a:solidFill>
                  <a:schemeClr val="bg1">
                    <a:lumMod val="95000"/>
                  </a:schemeClr>
                </a:solidFill>
              </a:rPr>
              <a:t>CENTRALIZED VS DISTRIBUTED VERSION CONTROL</a:t>
            </a:r>
            <a:endParaRPr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BF244-51FF-418D-B758-8D36FA5938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93683" y="1169839"/>
            <a:ext cx="8041852" cy="2807776"/>
          </a:xfrm>
        </p:spPr>
        <p:txBody>
          <a:bodyPr/>
          <a:lstStyle/>
          <a:p>
            <a:r>
              <a:rPr lang="en-US" altLang="en-US" sz="2400" dirty="0"/>
              <a:t>- no central server</a:t>
            </a:r>
          </a:p>
          <a:p>
            <a:r>
              <a:rPr lang="en-US" altLang="en-US" sz="2400" dirty="0"/>
              <a:t>every developer is a client, the server and repository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31" y="2517058"/>
            <a:ext cx="6772275" cy="243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0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en-US" dirty="0"/>
              <a:t>WHAT IS GIT?</a:t>
            </a:r>
            <a:endParaRPr lang="en-PH" b="0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74909" y="1508069"/>
            <a:ext cx="8286791" cy="2768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en-US" sz="2200" dirty="0"/>
              <a:t>created by Linus Torvalds, April 2005</a:t>
            </a:r>
          </a:p>
          <a:p>
            <a:r>
              <a:rPr lang="en-US" altLang="en-US" sz="2000" dirty="0"/>
              <a:t>replacement for </a:t>
            </a:r>
            <a:r>
              <a:rPr lang="en-US" altLang="en-US" sz="2000" dirty="0" err="1"/>
              <a:t>BitKeeper</a:t>
            </a:r>
            <a:r>
              <a:rPr lang="en-US" altLang="en-US" sz="2000" dirty="0"/>
              <a:t> to manage Linux kernel changes</a:t>
            </a:r>
          </a:p>
          <a:p>
            <a:r>
              <a:rPr lang="en-US" altLang="en-US" sz="2200" dirty="0"/>
              <a:t>a command line version control program</a:t>
            </a:r>
          </a:p>
          <a:p>
            <a:r>
              <a:rPr lang="en-US" altLang="en-US" sz="2200" dirty="0"/>
              <a:t>uses checksums to ensure data integrity</a:t>
            </a:r>
          </a:p>
          <a:p>
            <a:r>
              <a:rPr lang="en-US" altLang="en-US" sz="2200" dirty="0"/>
              <a:t>distributed version control</a:t>
            </a:r>
          </a:p>
          <a:p>
            <a:r>
              <a:rPr lang="en-US" altLang="en-US" sz="2200" dirty="0"/>
              <a:t>cross-platform(including windows)</a:t>
            </a:r>
          </a:p>
          <a:p>
            <a:r>
              <a:rPr lang="en-US" altLang="en-US" sz="2200" dirty="0"/>
              <a:t>open source, free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5" name="Google Shape;194;p12">
            <a:extLst>
              <a:ext uri="{FF2B5EF4-FFF2-40B4-BE49-F238E27FC236}">
                <a16:creationId xmlns:a16="http://schemas.microsoft.com/office/drawing/2014/main" id="{8D05E2EF-80A5-452B-A5FB-F93F4929D844}"/>
              </a:ext>
            </a:extLst>
          </p:cNvPr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6" name="Google Shape;195;p12">
              <a:extLst>
                <a:ext uri="{FF2B5EF4-FFF2-40B4-BE49-F238E27FC236}">
                  <a16:creationId xmlns:a16="http://schemas.microsoft.com/office/drawing/2014/main" id="{C286124A-DB03-4A6B-8AD9-ADDC5CC9A10F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6;p12">
              <a:extLst>
                <a:ext uri="{FF2B5EF4-FFF2-40B4-BE49-F238E27FC236}">
                  <a16:creationId xmlns:a16="http://schemas.microsoft.com/office/drawing/2014/main" id="{39E3F2E0-9FC4-4F1C-8E80-E48D3F585014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7;p12">
              <a:extLst>
                <a:ext uri="{FF2B5EF4-FFF2-40B4-BE49-F238E27FC236}">
                  <a16:creationId xmlns:a16="http://schemas.microsoft.com/office/drawing/2014/main" id="{89A62286-CA68-422B-8EB6-251C0EB46D70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8;p12">
              <a:extLst>
                <a:ext uri="{FF2B5EF4-FFF2-40B4-BE49-F238E27FC236}">
                  <a16:creationId xmlns:a16="http://schemas.microsoft.com/office/drawing/2014/main" id="{46CC9FD6-786C-4779-B45D-4AA09DF94DDA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9;p12">
              <a:extLst>
                <a:ext uri="{FF2B5EF4-FFF2-40B4-BE49-F238E27FC236}">
                  <a16:creationId xmlns:a16="http://schemas.microsoft.com/office/drawing/2014/main" id="{496109CC-660D-4BCB-964B-B1C67573C722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0;p12">
              <a:extLst>
                <a:ext uri="{FF2B5EF4-FFF2-40B4-BE49-F238E27FC236}">
                  <a16:creationId xmlns:a16="http://schemas.microsoft.com/office/drawing/2014/main" id="{9E527AB0-6BB0-4586-942D-2123183E167D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1;p12">
              <a:extLst>
                <a:ext uri="{FF2B5EF4-FFF2-40B4-BE49-F238E27FC236}">
                  <a16:creationId xmlns:a16="http://schemas.microsoft.com/office/drawing/2014/main" id="{0C227E76-0D93-4DB9-95CA-4BD72E178C18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2;p12">
              <a:extLst>
                <a:ext uri="{FF2B5EF4-FFF2-40B4-BE49-F238E27FC236}">
                  <a16:creationId xmlns:a16="http://schemas.microsoft.com/office/drawing/2014/main" id="{230D4435-2F98-4A0C-88BD-6BDB63E2D8FD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3;p12">
              <a:extLst>
                <a:ext uri="{FF2B5EF4-FFF2-40B4-BE49-F238E27FC236}">
                  <a16:creationId xmlns:a16="http://schemas.microsoft.com/office/drawing/2014/main" id="{12923E0A-C9ED-4E17-A271-F4AA52117707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4;p12">
              <a:extLst>
                <a:ext uri="{FF2B5EF4-FFF2-40B4-BE49-F238E27FC236}">
                  <a16:creationId xmlns:a16="http://schemas.microsoft.com/office/drawing/2014/main" id="{F7968FC9-2954-464D-A4DF-565712BE9C21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5;p12">
              <a:extLst>
                <a:ext uri="{FF2B5EF4-FFF2-40B4-BE49-F238E27FC236}">
                  <a16:creationId xmlns:a16="http://schemas.microsoft.com/office/drawing/2014/main" id="{9AD2149E-1BD7-40E2-ACE2-8DC4574BB800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6;p12">
              <a:extLst>
                <a:ext uri="{FF2B5EF4-FFF2-40B4-BE49-F238E27FC236}">
                  <a16:creationId xmlns:a16="http://schemas.microsoft.com/office/drawing/2014/main" id="{0BC4EB51-7008-4EC2-B69E-98E4BE57871B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7;p12">
              <a:extLst>
                <a:ext uri="{FF2B5EF4-FFF2-40B4-BE49-F238E27FC236}">
                  <a16:creationId xmlns:a16="http://schemas.microsoft.com/office/drawing/2014/main" id="{2A49D5FD-8688-4AB6-AE47-6433162D20FE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8;p12">
              <a:extLst>
                <a:ext uri="{FF2B5EF4-FFF2-40B4-BE49-F238E27FC236}">
                  <a16:creationId xmlns:a16="http://schemas.microsoft.com/office/drawing/2014/main" id="{1B9C3EF8-637A-4F5B-9408-4D42B66F8FB7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499" y="1136340"/>
            <a:ext cx="2572501" cy="35001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PH" dirty="0"/>
              <a:t>GIT PROS AND CONS</a:t>
            </a:r>
            <a:endParaRPr lang="en-PH" b="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5" name="Google Shape;194;p12">
            <a:extLst>
              <a:ext uri="{FF2B5EF4-FFF2-40B4-BE49-F238E27FC236}">
                <a16:creationId xmlns:a16="http://schemas.microsoft.com/office/drawing/2014/main" id="{8D05E2EF-80A5-452B-A5FB-F93F4929D844}"/>
              </a:ext>
            </a:extLst>
          </p:cNvPr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6" name="Google Shape;195;p12">
              <a:extLst>
                <a:ext uri="{FF2B5EF4-FFF2-40B4-BE49-F238E27FC236}">
                  <a16:creationId xmlns:a16="http://schemas.microsoft.com/office/drawing/2014/main" id="{C286124A-DB03-4A6B-8AD9-ADDC5CC9A10F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6;p12">
              <a:extLst>
                <a:ext uri="{FF2B5EF4-FFF2-40B4-BE49-F238E27FC236}">
                  <a16:creationId xmlns:a16="http://schemas.microsoft.com/office/drawing/2014/main" id="{39E3F2E0-9FC4-4F1C-8E80-E48D3F585014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7;p12">
              <a:extLst>
                <a:ext uri="{FF2B5EF4-FFF2-40B4-BE49-F238E27FC236}">
                  <a16:creationId xmlns:a16="http://schemas.microsoft.com/office/drawing/2014/main" id="{89A62286-CA68-422B-8EB6-251C0EB46D70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8;p12">
              <a:extLst>
                <a:ext uri="{FF2B5EF4-FFF2-40B4-BE49-F238E27FC236}">
                  <a16:creationId xmlns:a16="http://schemas.microsoft.com/office/drawing/2014/main" id="{46CC9FD6-786C-4779-B45D-4AA09DF94DDA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9;p12">
              <a:extLst>
                <a:ext uri="{FF2B5EF4-FFF2-40B4-BE49-F238E27FC236}">
                  <a16:creationId xmlns:a16="http://schemas.microsoft.com/office/drawing/2014/main" id="{496109CC-660D-4BCB-964B-B1C67573C722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0;p12">
              <a:extLst>
                <a:ext uri="{FF2B5EF4-FFF2-40B4-BE49-F238E27FC236}">
                  <a16:creationId xmlns:a16="http://schemas.microsoft.com/office/drawing/2014/main" id="{9E527AB0-6BB0-4586-942D-2123183E167D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1;p12">
              <a:extLst>
                <a:ext uri="{FF2B5EF4-FFF2-40B4-BE49-F238E27FC236}">
                  <a16:creationId xmlns:a16="http://schemas.microsoft.com/office/drawing/2014/main" id="{0C227E76-0D93-4DB9-95CA-4BD72E178C18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2;p12">
              <a:extLst>
                <a:ext uri="{FF2B5EF4-FFF2-40B4-BE49-F238E27FC236}">
                  <a16:creationId xmlns:a16="http://schemas.microsoft.com/office/drawing/2014/main" id="{230D4435-2F98-4A0C-88BD-6BDB63E2D8FD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3;p12">
              <a:extLst>
                <a:ext uri="{FF2B5EF4-FFF2-40B4-BE49-F238E27FC236}">
                  <a16:creationId xmlns:a16="http://schemas.microsoft.com/office/drawing/2014/main" id="{12923E0A-C9ED-4E17-A271-F4AA52117707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4;p12">
              <a:extLst>
                <a:ext uri="{FF2B5EF4-FFF2-40B4-BE49-F238E27FC236}">
                  <a16:creationId xmlns:a16="http://schemas.microsoft.com/office/drawing/2014/main" id="{F7968FC9-2954-464D-A4DF-565712BE9C21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5;p12">
              <a:extLst>
                <a:ext uri="{FF2B5EF4-FFF2-40B4-BE49-F238E27FC236}">
                  <a16:creationId xmlns:a16="http://schemas.microsoft.com/office/drawing/2014/main" id="{9AD2149E-1BD7-40E2-ACE2-8DC4574BB800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6;p12">
              <a:extLst>
                <a:ext uri="{FF2B5EF4-FFF2-40B4-BE49-F238E27FC236}">
                  <a16:creationId xmlns:a16="http://schemas.microsoft.com/office/drawing/2014/main" id="{0BC4EB51-7008-4EC2-B69E-98E4BE57871B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7;p12">
              <a:extLst>
                <a:ext uri="{FF2B5EF4-FFF2-40B4-BE49-F238E27FC236}">
                  <a16:creationId xmlns:a16="http://schemas.microsoft.com/office/drawing/2014/main" id="{2A49D5FD-8688-4AB6-AE47-6433162D20FE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8;p12">
              <a:extLst>
                <a:ext uri="{FF2B5EF4-FFF2-40B4-BE49-F238E27FC236}">
                  <a16:creationId xmlns:a16="http://schemas.microsoft.com/office/drawing/2014/main" id="{1B9C3EF8-637A-4F5B-9408-4D42B66F8FB7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6C8CC-2CDB-47CB-B1A0-FFFF7CE46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683" y="1491000"/>
            <a:ext cx="3939496" cy="3145500"/>
          </a:xfrm>
        </p:spPr>
        <p:txBody>
          <a:bodyPr/>
          <a:lstStyle/>
          <a:p>
            <a:r>
              <a:rPr lang="en-PH" b="1" dirty="0"/>
              <a:t>PROS</a:t>
            </a:r>
          </a:p>
          <a:p>
            <a:r>
              <a:rPr lang="en-PH" dirty="0"/>
              <a:t>Operates locally</a:t>
            </a:r>
          </a:p>
          <a:p>
            <a:r>
              <a:rPr lang="en-PH" dirty="0"/>
              <a:t>Avoids having a single point of failure.</a:t>
            </a:r>
          </a:p>
          <a:p>
            <a:r>
              <a:rPr lang="en-PH" dirty="0"/>
              <a:t>Handles merging from multiple contributors effectively. </a:t>
            </a:r>
            <a:endParaRPr lang="en-PH" sz="200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5A6C8CC-2CDB-47CB-B1A0-FFFF7CE46DD2}"/>
              </a:ext>
            </a:extLst>
          </p:cNvPr>
          <p:cNvSpPr txBox="1">
            <a:spLocks/>
          </p:cNvSpPr>
          <p:nvPr/>
        </p:nvSpPr>
        <p:spPr>
          <a:xfrm>
            <a:off x="4585464" y="1333684"/>
            <a:ext cx="3939496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PH" b="1" dirty="0"/>
              <a:t>CONS</a:t>
            </a:r>
          </a:p>
          <a:p>
            <a:r>
              <a:rPr lang="en-PH" dirty="0"/>
              <a:t>Has a higher learning curve</a:t>
            </a:r>
          </a:p>
          <a:p>
            <a:r>
              <a:rPr lang="en-PH" dirty="0"/>
              <a:t>Lacks granular access control</a:t>
            </a:r>
          </a:p>
          <a:p>
            <a:r>
              <a:rPr lang="en-PH" dirty="0"/>
              <a:t>Does not effectively handle storing large binary files.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65241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PH" dirty="0"/>
              <a:t>GIT WORKFLOW</a:t>
            </a:r>
            <a:endParaRPr lang="en-PH" b="0"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5" name="Google Shape;194;p12">
            <a:extLst>
              <a:ext uri="{FF2B5EF4-FFF2-40B4-BE49-F238E27FC236}">
                <a16:creationId xmlns:a16="http://schemas.microsoft.com/office/drawing/2014/main" id="{8D05E2EF-80A5-452B-A5FB-F93F4929D844}"/>
              </a:ext>
            </a:extLst>
          </p:cNvPr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26" name="Google Shape;195;p12">
              <a:extLst>
                <a:ext uri="{FF2B5EF4-FFF2-40B4-BE49-F238E27FC236}">
                  <a16:creationId xmlns:a16="http://schemas.microsoft.com/office/drawing/2014/main" id="{C286124A-DB03-4A6B-8AD9-ADDC5CC9A10F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6;p12">
              <a:extLst>
                <a:ext uri="{FF2B5EF4-FFF2-40B4-BE49-F238E27FC236}">
                  <a16:creationId xmlns:a16="http://schemas.microsoft.com/office/drawing/2014/main" id="{39E3F2E0-9FC4-4F1C-8E80-E48D3F585014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7;p12">
              <a:extLst>
                <a:ext uri="{FF2B5EF4-FFF2-40B4-BE49-F238E27FC236}">
                  <a16:creationId xmlns:a16="http://schemas.microsoft.com/office/drawing/2014/main" id="{89A62286-CA68-422B-8EB6-251C0EB46D70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8;p12">
              <a:extLst>
                <a:ext uri="{FF2B5EF4-FFF2-40B4-BE49-F238E27FC236}">
                  <a16:creationId xmlns:a16="http://schemas.microsoft.com/office/drawing/2014/main" id="{46CC9FD6-786C-4779-B45D-4AA09DF94DDA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9;p12">
              <a:extLst>
                <a:ext uri="{FF2B5EF4-FFF2-40B4-BE49-F238E27FC236}">
                  <a16:creationId xmlns:a16="http://schemas.microsoft.com/office/drawing/2014/main" id="{496109CC-660D-4BCB-964B-B1C67573C722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0;p12">
              <a:extLst>
                <a:ext uri="{FF2B5EF4-FFF2-40B4-BE49-F238E27FC236}">
                  <a16:creationId xmlns:a16="http://schemas.microsoft.com/office/drawing/2014/main" id="{9E527AB0-6BB0-4586-942D-2123183E167D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01;p12">
              <a:extLst>
                <a:ext uri="{FF2B5EF4-FFF2-40B4-BE49-F238E27FC236}">
                  <a16:creationId xmlns:a16="http://schemas.microsoft.com/office/drawing/2014/main" id="{0C227E76-0D93-4DB9-95CA-4BD72E178C18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02;p12">
              <a:extLst>
                <a:ext uri="{FF2B5EF4-FFF2-40B4-BE49-F238E27FC236}">
                  <a16:creationId xmlns:a16="http://schemas.microsoft.com/office/drawing/2014/main" id="{230D4435-2F98-4A0C-88BD-6BDB63E2D8FD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03;p12">
              <a:extLst>
                <a:ext uri="{FF2B5EF4-FFF2-40B4-BE49-F238E27FC236}">
                  <a16:creationId xmlns:a16="http://schemas.microsoft.com/office/drawing/2014/main" id="{12923E0A-C9ED-4E17-A271-F4AA52117707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04;p12">
              <a:extLst>
                <a:ext uri="{FF2B5EF4-FFF2-40B4-BE49-F238E27FC236}">
                  <a16:creationId xmlns:a16="http://schemas.microsoft.com/office/drawing/2014/main" id="{F7968FC9-2954-464D-A4DF-565712BE9C21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05;p12">
              <a:extLst>
                <a:ext uri="{FF2B5EF4-FFF2-40B4-BE49-F238E27FC236}">
                  <a16:creationId xmlns:a16="http://schemas.microsoft.com/office/drawing/2014/main" id="{9AD2149E-1BD7-40E2-ACE2-8DC4574BB800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6;p12">
              <a:extLst>
                <a:ext uri="{FF2B5EF4-FFF2-40B4-BE49-F238E27FC236}">
                  <a16:creationId xmlns:a16="http://schemas.microsoft.com/office/drawing/2014/main" id="{0BC4EB51-7008-4EC2-B69E-98E4BE57871B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7;p12">
              <a:extLst>
                <a:ext uri="{FF2B5EF4-FFF2-40B4-BE49-F238E27FC236}">
                  <a16:creationId xmlns:a16="http://schemas.microsoft.com/office/drawing/2014/main" id="{2A49D5FD-8688-4AB6-AE47-6433162D20FE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08;p12">
              <a:extLst>
                <a:ext uri="{FF2B5EF4-FFF2-40B4-BE49-F238E27FC236}">
                  <a16:creationId xmlns:a16="http://schemas.microsoft.com/office/drawing/2014/main" id="{1B9C3EF8-637A-4F5B-9408-4D42B66F8FB7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55" y="1172599"/>
            <a:ext cx="84486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6343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FF0000"/>
      </a:accent3>
      <a:accent4>
        <a:srgbClr val="FF0000"/>
      </a:accent4>
      <a:accent5>
        <a:srgbClr val="FF0000"/>
      </a:accent5>
      <a:accent6>
        <a:srgbClr val="FF0000"/>
      </a:accent6>
      <a:hlink>
        <a:srgbClr val="FF0000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13363</TotalTime>
  <Words>453</Words>
  <Application>Microsoft Office PowerPoint</Application>
  <PresentationFormat>On-screen Show (16:9)</PresentationFormat>
  <Paragraphs>94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Roboto</vt:lpstr>
      <vt:lpstr>Wingdings</vt:lpstr>
      <vt:lpstr>Roboto Condensed Light</vt:lpstr>
      <vt:lpstr>Arvo</vt:lpstr>
      <vt:lpstr>Roboto Condensed</vt:lpstr>
      <vt:lpstr>Salerio template</vt:lpstr>
      <vt:lpstr>Exception Handling</vt:lpstr>
      <vt:lpstr>Outline</vt:lpstr>
      <vt:lpstr>WHAT IS VERSION CONTROL SYSTEM?</vt:lpstr>
      <vt:lpstr>HISTORY OF SOURCE CONTROL</vt:lpstr>
      <vt:lpstr>HISTORY OF SOURCE CONTROL</vt:lpstr>
      <vt:lpstr>CENTRALIZED VS DISTRIBUTED VERSION CONTROL</vt:lpstr>
      <vt:lpstr>WHAT IS GIT?</vt:lpstr>
      <vt:lpstr>GIT PROS AND CONS</vt:lpstr>
      <vt:lpstr>GIT WORKFLOW</vt:lpstr>
      <vt:lpstr>GIT WORKFLOW</vt:lpstr>
      <vt:lpstr>ROLES IN FDD</vt:lpstr>
      <vt:lpstr>ARCHITECTURE OF GIT</vt:lpstr>
      <vt:lpstr>GIT AT WORK</vt:lpstr>
      <vt:lpstr>STEPS HOW TO USE GIT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Kathleen Esteves</dc:creator>
  <cp:lastModifiedBy>Leo Gabriel Villanueva</cp:lastModifiedBy>
  <cp:revision>101</cp:revision>
  <cp:lastPrinted>2019-01-18T14:40:34Z</cp:lastPrinted>
  <dcterms:modified xsi:type="dcterms:W3CDTF">2024-09-02T03:53:30Z</dcterms:modified>
</cp:coreProperties>
</file>