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4"/>
  </p:notesMasterIdLst>
  <p:sldIdLst>
    <p:sldId id="256" r:id="rId2"/>
    <p:sldId id="257" r:id="rId3"/>
    <p:sldId id="384" r:id="rId4"/>
    <p:sldId id="403" r:id="rId5"/>
    <p:sldId id="404" r:id="rId6"/>
    <p:sldId id="405" r:id="rId7"/>
    <p:sldId id="406" r:id="rId8"/>
    <p:sldId id="407" r:id="rId9"/>
    <p:sldId id="385" r:id="rId10"/>
    <p:sldId id="409" r:id="rId11"/>
    <p:sldId id="408" r:id="rId12"/>
    <p:sldId id="383" r:id="rId13"/>
  </p:sldIdLst>
  <p:sldSz cx="9144000" cy="5143500" type="screen16x9"/>
  <p:notesSz cx="6888163" cy="10021888"/>
  <p:embeddedFontLst>
    <p:embeddedFont>
      <p:font typeface="Arvo" panose="020B0604020202020204"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BCECF0-BC6E-4C31-8B2B-C5C850B73E07}">
  <a:tblStyle styleId="{8ABCECF0-BC6E-4C31-8B2B-C5C850B73E0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81752" autoAdjust="0"/>
  </p:normalViewPr>
  <p:slideViewPr>
    <p:cSldViewPr snapToGrid="0">
      <p:cViewPr varScale="1">
        <p:scale>
          <a:sx n="78" d="100"/>
          <a:sy n="78"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817" y="4760397"/>
            <a:ext cx="5510530" cy="4509850"/>
          </a:xfrm>
          <a:prstGeom prst="rect">
            <a:avLst/>
          </a:prstGeom>
          <a:noFill/>
          <a:ln>
            <a:noFill/>
          </a:ln>
        </p:spPr>
        <p:txBody>
          <a:bodyPr spcFirstLastPara="1" wrap="square" lIns="96608" tIns="96608" rIns="96608" bIns="96608"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105060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84514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3391312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315538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2025172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56598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527508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1278945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extLst>
      <p:ext uri="{BB962C8B-B14F-4D97-AF65-F5344CB8AC3E}">
        <p14:creationId xmlns:p14="http://schemas.microsoft.com/office/powerpoint/2010/main" val="673168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10015" y="1102471"/>
            <a:ext cx="7053146" cy="2938557"/>
          </a:xfrm>
          <a:prstGeom prst="rect">
            <a:avLst/>
          </a:prstGeom>
        </p:spPr>
        <p:txBody>
          <a:bodyPr spcFirstLastPara="1" wrap="square" lIns="91425" tIns="91425" rIns="91425" bIns="91425" anchor="ctr" anchorCtr="0">
            <a:noAutofit/>
          </a:bodyPr>
          <a:lstStyle/>
          <a:p>
            <a:pPr lvl="0"/>
            <a:r>
              <a:rPr lang="en-US" sz="7200" dirty="0">
                <a:solidFill>
                  <a:schemeClr val="bg1"/>
                </a:solidFill>
              </a:rPr>
              <a:t>Exception</a:t>
            </a:r>
            <a:br>
              <a:rPr lang="en-US" sz="7200" dirty="0">
                <a:solidFill>
                  <a:schemeClr val="bg1"/>
                </a:solidFill>
              </a:rPr>
            </a:br>
            <a:r>
              <a:rPr lang="en-US" sz="7200" dirty="0">
                <a:solidFill>
                  <a:schemeClr val="bg1"/>
                </a:solidFill>
              </a:rPr>
              <a:t>Handling</a:t>
            </a:r>
            <a:endParaRPr sz="7200" dirty="0">
              <a:solidFill>
                <a:schemeClr val="bg1"/>
              </a:solidFill>
            </a:endParaRPr>
          </a:p>
        </p:txBody>
      </p:sp>
      <p:sp>
        <p:nvSpPr>
          <p:cNvPr id="2" name="Rectangle 1">
            <a:extLst>
              <a:ext uri="{FF2B5EF4-FFF2-40B4-BE49-F238E27FC236}">
                <a16:creationId xmlns:a16="http://schemas.microsoft.com/office/drawing/2014/main" id="{AA146DD7-282B-4D52-9993-549542BCCD52}"/>
              </a:ext>
            </a:extLst>
          </p:cNvPr>
          <p:cNvSpPr/>
          <p:nvPr/>
        </p:nvSpPr>
        <p:spPr>
          <a:xfrm>
            <a:off x="210015" y="4243018"/>
            <a:ext cx="4572000" cy="400110"/>
          </a:xfrm>
          <a:prstGeom prst="rect">
            <a:avLst/>
          </a:prstGeom>
        </p:spPr>
        <p:txBody>
          <a:bodyPr>
            <a:spAutoFit/>
          </a:bodyPr>
          <a:lstStyle/>
          <a:p>
            <a:r>
              <a:rPr lang="en-US" sz="2000" dirty="0"/>
              <a:t>Leo Gabriel Villanueva</a:t>
            </a:r>
          </a:p>
        </p:txBody>
      </p:sp>
      <p:pic>
        <p:nvPicPr>
          <p:cNvPr id="4" name="Picture 3" descr="A group of people posing for the camera&#10;&#10;Description automatically generated">
            <a:extLst>
              <a:ext uri="{FF2B5EF4-FFF2-40B4-BE49-F238E27FC236}">
                <a16:creationId xmlns:a16="http://schemas.microsoft.com/office/drawing/2014/main" id="{14AAA213-C81F-4984-A314-1F6F2A97E1A3}"/>
              </a:ext>
            </a:extLst>
          </p:cNvPr>
          <p:cNvPicPr>
            <a:picLocks noChangeAspect="1"/>
          </p:cNvPicPr>
          <p:nvPr/>
        </p:nvPicPr>
        <p:blipFill>
          <a:blip r:embed="rId3"/>
          <a:stretch>
            <a:fillRect/>
          </a:stretch>
        </p:blipFill>
        <p:spPr>
          <a:xfrm>
            <a:off x="0" y="0"/>
            <a:ext cx="9144000" cy="5143500"/>
          </a:xfrm>
          <a:prstGeom prst="rect">
            <a:avLst/>
          </a:prstGeom>
        </p:spPr>
      </p:pic>
      <p:sp>
        <p:nvSpPr>
          <p:cNvPr id="5" name="TextBox 4">
            <a:extLst>
              <a:ext uri="{FF2B5EF4-FFF2-40B4-BE49-F238E27FC236}">
                <a16:creationId xmlns:a16="http://schemas.microsoft.com/office/drawing/2014/main" id="{BC8AB511-B07D-497A-B304-D6279397218C}"/>
              </a:ext>
            </a:extLst>
          </p:cNvPr>
          <p:cNvSpPr txBox="1"/>
          <p:nvPr/>
        </p:nvSpPr>
        <p:spPr>
          <a:xfrm>
            <a:off x="3689408" y="2310139"/>
            <a:ext cx="2185214" cy="523220"/>
          </a:xfrm>
          <a:prstGeom prst="rect">
            <a:avLst/>
          </a:prstGeom>
          <a:noFill/>
        </p:spPr>
        <p:txBody>
          <a:bodyPr wrap="none" rtlCol="0">
            <a:spAutoFit/>
          </a:bodyPr>
          <a:lstStyle/>
          <a:p>
            <a:r>
              <a:rPr lang="en-PH" sz="2800" b="1" dirty="0">
                <a:solidFill>
                  <a:schemeClr val="bg1"/>
                </a:solidFill>
                <a:latin typeface="Roboto Condensed" panose="020B0604020202020204" charset="0"/>
                <a:ea typeface="Roboto Condensed" panose="020B0604020202020204" charset="0"/>
              </a:rPr>
              <a:t>PHP SESSION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solidFill>
                  <a:schemeClr val="bg1">
                    <a:lumMod val="95000"/>
                  </a:schemeClr>
                </a:solidFill>
              </a:rPr>
              <a:t>SESSION LOGIN EXAMPLE</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3EFC188-D822-CB1E-A4E4-4DC44110F88E}"/>
              </a:ext>
            </a:extLst>
          </p:cNvPr>
          <p:cNvSpPr txBox="1"/>
          <p:nvPr/>
        </p:nvSpPr>
        <p:spPr>
          <a:xfrm>
            <a:off x="579658" y="1570389"/>
            <a:ext cx="7748796" cy="3139321"/>
          </a:xfrm>
          <a:prstGeom prst="rect">
            <a:avLst/>
          </a:prstGeom>
          <a:noFill/>
        </p:spPr>
        <p:txBody>
          <a:bodyPr wrap="square">
            <a:spAutoFit/>
          </a:bodyPr>
          <a:lstStyle/>
          <a:p>
            <a:r>
              <a:rPr lang="en-PH" sz="1800" dirty="0" err="1">
                <a:latin typeface="Poppins" panose="00000500000000000000" pitchFamily="2" charset="0"/>
                <a:cs typeface="Poppins" panose="00000500000000000000" pitchFamily="2" charset="0"/>
              </a:rPr>
              <a:t>Welcome.php</a:t>
            </a:r>
            <a:endParaRPr lang="en-PH" sz="1800" dirty="0">
              <a:latin typeface="Poppins" panose="00000500000000000000" pitchFamily="2" charset="0"/>
              <a:cs typeface="Poppins" panose="00000500000000000000" pitchFamily="2" charset="0"/>
            </a:endParaRPr>
          </a:p>
          <a:p>
            <a:r>
              <a:rPr lang="en-PH" sz="1800" dirty="0">
                <a:latin typeface="Poppins" panose="00000500000000000000" pitchFamily="2" charset="0"/>
                <a:cs typeface="Poppins" panose="00000500000000000000" pitchFamily="2" charset="0"/>
              </a:rPr>
              <a:t>&lt;?</a:t>
            </a:r>
            <a:r>
              <a:rPr lang="en-PH" sz="1800" dirty="0" err="1">
                <a:latin typeface="Poppins" panose="00000500000000000000" pitchFamily="2" charset="0"/>
                <a:cs typeface="Poppins" panose="00000500000000000000" pitchFamily="2" charset="0"/>
              </a:rPr>
              <a:t>php</a:t>
            </a:r>
            <a:endParaRPr lang="en-PH" sz="1800" dirty="0">
              <a:latin typeface="Poppins" panose="00000500000000000000" pitchFamily="2" charset="0"/>
              <a:cs typeface="Poppins" panose="00000500000000000000" pitchFamily="2" charset="0"/>
            </a:endParaRPr>
          </a:p>
          <a:p>
            <a:r>
              <a:rPr lang="en-PH" sz="1800" dirty="0" err="1">
                <a:latin typeface="Poppins" panose="00000500000000000000" pitchFamily="2" charset="0"/>
                <a:cs typeface="Poppins" panose="00000500000000000000" pitchFamily="2" charset="0"/>
              </a:rPr>
              <a:t>session_start</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if (!</a:t>
            </a:r>
            <a:r>
              <a:rPr lang="en-PH" sz="1800" dirty="0" err="1">
                <a:latin typeface="Poppins" panose="00000500000000000000" pitchFamily="2" charset="0"/>
                <a:cs typeface="Poppins" panose="00000500000000000000" pitchFamily="2" charset="0"/>
              </a:rPr>
              <a:t>isset</a:t>
            </a:r>
            <a:r>
              <a:rPr lang="en-PH" sz="1800" dirty="0">
                <a:latin typeface="Poppins" panose="00000500000000000000" pitchFamily="2" charset="0"/>
                <a:cs typeface="Poppins" panose="00000500000000000000" pitchFamily="2" charset="0"/>
              </a:rPr>
              <a:t>($_SESSION['</a:t>
            </a:r>
            <a:r>
              <a:rPr lang="en-PH" sz="1800" dirty="0" err="1">
                <a:latin typeface="Poppins" panose="00000500000000000000" pitchFamily="2" charset="0"/>
                <a:cs typeface="Poppins" panose="00000500000000000000" pitchFamily="2" charset="0"/>
              </a:rPr>
              <a:t>loggedin</a:t>
            </a:r>
            <a:r>
              <a:rPr lang="en-PH" sz="1800" dirty="0">
                <a:latin typeface="Poppins" panose="00000500000000000000" pitchFamily="2" charset="0"/>
                <a:cs typeface="Poppins" panose="00000500000000000000" pitchFamily="2" charset="0"/>
              </a:rPr>
              <a:t>'])) {</a:t>
            </a:r>
          </a:p>
          <a:p>
            <a:r>
              <a:rPr lang="en-PH" sz="1800" dirty="0">
                <a:latin typeface="Poppins" panose="00000500000000000000" pitchFamily="2" charset="0"/>
                <a:cs typeface="Poppins" panose="00000500000000000000" pitchFamily="2" charset="0"/>
              </a:rPr>
              <a:t>    header('Location: </a:t>
            </a:r>
            <a:r>
              <a:rPr lang="en-PH" sz="1800" dirty="0" err="1">
                <a:latin typeface="Poppins" panose="00000500000000000000" pitchFamily="2" charset="0"/>
                <a:cs typeface="Poppins" panose="00000500000000000000" pitchFamily="2" charset="0"/>
              </a:rPr>
              <a:t>login.php</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    exit;</a:t>
            </a:r>
          </a:p>
          <a:p>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echo "Welcome, you are logged in!";</a:t>
            </a:r>
          </a:p>
          <a:p>
            <a:r>
              <a:rPr lang="en-PH" sz="1800" dirty="0">
                <a:latin typeface="Poppins" panose="00000500000000000000" pitchFamily="2" charset="0"/>
                <a:cs typeface="Poppins" panose="00000500000000000000" pitchFamily="2" charset="0"/>
              </a:rPr>
              <a:t>?&gt;</a:t>
            </a:r>
          </a:p>
          <a:p>
            <a:endParaRPr lang="en-PH" sz="1800" dirty="0">
              <a:latin typeface="Poppins" panose="00000500000000000000" pitchFamily="2" charset="0"/>
              <a:cs typeface="Poppins" panose="00000500000000000000" pitchFamily="2" charset="0"/>
            </a:endParaRPr>
          </a:p>
          <a:p>
            <a:r>
              <a:rPr lang="en-PH" sz="1800" dirty="0">
                <a:latin typeface="Poppins" panose="00000500000000000000" pitchFamily="2" charset="0"/>
                <a:cs typeface="Poppins" panose="00000500000000000000" pitchFamily="2" charset="0"/>
              </a:rPr>
              <a:t>&lt;a </a:t>
            </a:r>
            <a:r>
              <a:rPr lang="en-PH" sz="1800" dirty="0" err="1">
                <a:latin typeface="Poppins" panose="00000500000000000000" pitchFamily="2" charset="0"/>
                <a:cs typeface="Poppins" panose="00000500000000000000" pitchFamily="2" charset="0"/>
              </a:rPr>
              <a:t>href</a:t>
            </a:r>
            <a:r>
              <a:rPr lang="en-PH" sz="1800" dirty="0">
                <a:latin typeface="Poppins" panose="00000500000000000000" pitchFamily="2" charset="0"/>
                <a:cs typeface="Poppins" panose="00000500000000000000" pitchFamily="2" charset="0"/>
              </a:rPr>
              <a:t>="</a:t>
            </a:r>
            <a:r>
              <a:rPr lang="en-PH" sz="1800" dirty="0" err="1">
                <a:latin typeface="Poppins" panose="00000500000000000000" pitchFamily="2" charset="0"/>
                <a:cs typeface="Poppins" panose="00000500000000000000" pitchFamily="2" charset="0"/>
              </a:rPr>
              <a:t>logout.php</a:t>
            </a:r>
            <a:r>
              <a:rPr lang="en-PH" sz="1800" dirty="0">
                <a:latin typeface="Poppins" panose="00000500000000000000" pitchFamily="2" charset="0"/>
                <a:cs typeface="Poppins" panose="00000500000000000000" pitchFamily="2" charset="0"/>
              </a:rPr>
              <a:t>"&gt;Logout&lt;/a&gt;</a:t>
            </a:r>
          </a:p>
        </p:txBody>
      </p:sp>
    </p:spTree>
    <p:extLst>
      <p:ext uri="{BB962C8B-B14F-4D97-AF65-F5344CB8AC3E}">
        <p14:creationId xmlns:p14="http://schemas.microsoft.com/office/powerpoint/2010/main" val="152823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solidFill>
                  <a:schemeClr val="bg1">
                    <a:lumMod val="95000"/>
                  </a:schemeClr>
                </a:solidFill>
              </a:rPr>
              <a:t>SESSION LOGIN EXAMPLE</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3EFC188-D822-CB1E-A4E4-4DC44110F88E}"/>
              </a:ext>
            </a:extLst>
          </p:cNvPr>
          <p:cNvSpPr txBox="1"/>
          <p:nvPr/>
        </p:nvSpPr>
        <p:spPr>
          <a:xfrm>
            <a:off x="579658" y="1570389"/>
            <a:ext cx="7748796" cy="2677656"/>
          </a:xfrm>
          <a:prstGeom prst="rect">
            <a:avLst/>
          </a:prstGeom>
          <a:noFill/>
        </p:spPr>
        <p:txBody>
          <a:bodyPr wrap="square">
            <a:spAutoFit/>
          </a:bodyPr>
          <a:lstStyle/>
          <a:p>
            <a:r>
              <a:rPr lang="en-PH" sz="2400" dirty="0">
                <a:latin typeface="Poppins" panose="00000500000000000000" pitchFamily="2" charset="0"/>
                <a:cs typeface="Poppins" panose="00000500000000000000" pitchFamily="2" charset="0"/>
              </a:rPr>
              <a:t>logout</a:t>
            </a:r>
          </a:p>
          <a:p>
            <a:r>
              <a:rPr lang="en-PH" sz="2400" dirty="0">
                <a:latin typeface="Poppins" panose="00000500000000000000" pitchFamily="2" charset="0"/>
                <a:cs typeface="Poppins" panose="00000500000000000000" pitchFamily="2" charset="0"/>
              </a:rPr>
              <a:t>&lt;?</a:t>
            </a:r>
            <a:r>
              <a:rPr lang="en-PH" sz="2400" dirty="0" err="1">
                <a:latin typeface="Poppins" panose="00000500000000000000" pitchFamily="2" charset="0"/>
                <a:cs typeface="Poppins" panose="00000500000000000000" pitchFamily="2" charset="0"/>
              </a:rPr>
              <a:t>php</a:t>
            </a:r>
            <a:endParaRPr lang="en-PH" sz="2400" dirty="0">
              <a:latin typeface="Poppins" panose="00000500000000000000" pitchFamily="2" charset="0"/>
              <a:cs typeface="Poppins" panose="00000500000000000000" pitchFamily="2" charset="0"/>
            </a:endParaRPr>
          </a:p>
          <a:p>
            <a:r>
              <a:rPr lang="en-PH" sz="2400" dirty="0" err="1">
                <a:latin typeface="Poppins" panose="00000500000000000000" pitchFamily="2" charset="0"/>
                <a:cs typeface="Poppins" panose="00000500000000000000" pitchFamily="2" charset="0"/>
              </a:rPr>
              <a:t>session_start</a:t>
            </a:r>
            <a:r>
              <a:rPr lang="en-PH" sz="2400" dirty="0">
                <a:latin typeface="Poppins" panose="00000500000000000000" pitchFamily="2" charset="0"/>
                <a:cs typeface="Poppins" panose="00000500000000000000" pitchFamily="2" charset="0"/>
              </a:rPr>
              <a:t>();</a:t>
            </a:r>
          </a:p>
          <a:p>
            <a:r>
              <a:rPr lang="en-PH" sz="2400" dirty="0" err="1">
                <a:latin typeface="Poppins" panose="00000500000000000000" pitchFamily="2" charset="0"/>
                <a:cs typeface="Poppins" panose="00000500000000000000" pitchFamily="2" charset="0"/>
              </a:rPr>
              <a:t>session_unset</a:t>
            </a:r>
            <a:r>
              <a:rPr lang="en-PH" sz="2400" dirty="0">
                <a:latin typeface="Poppins" panose="00000500000000000000" pitchFamily="2" charset="0"/>
                <a:cs typeface="Poppins" panose="00000500000000000000" pitchFamily="2" charset="0"/>
              </a:rPr>
              <a:t>();</a:t>
            </a:r>
          </a:p>
          <a:p>
            <a:r>
              <a:rPr lang="en-PH" sz="2400" dirty="0" err="1">
                <a:latin typeface="Poppins" panose="00000500000000000000" pitchFamily="2" charset="0"/>
                <a:cs typeface="Poppins" panose="00000500000000000000" pitchFamily="2" charset="0"/>
              </a:rPr>
              <a:t>session_destroy</a:t>
            </a:r>
            <a:r>
              <a:rPr lang="en-PH" sz="2400" dirty="0">
                <a:latin typeface="Poppins" panose="00000500000000000000" pitchFamily="2" charset="0"/>
                <a:cs typeface="Poppins" panose="00000500000000000000" pitchFamily="2" charset="0"/>
              </a:rPr>
              <a:t>();</a:t>
            </a:r>
          </a:p>
          <a:p>
            <a:r>
              <a:rPr lang="en-PH" sz="2400" dirty="0">
                <a:latin typeface="Poppins" panose="00000500000000000000" pitchFamily="2" charset="0"/>
                <a:cs typeface="Poppins" panose="00000500000000000000" pitchFamily="2" charset="0"/>
              </a:rPr>
              <a:t>header('Location: </a:t>
            </a:r>
            <a:r>
              <a:rPr lang="en-PH" sz="2400" dirty="0" err="1">
                <a:latin typeface="Poppins" panose="00000500000000000000" pitchFamily="2" charset="0"/>
                <a:cs typeface="Poppins" panose="00000500000000000000" pitchFamily="2" charset="0"/>
              </a:rPr>
              <a:t>login.php</a:t>
            </a:r>
            <a:r>
              <a:rPr lang="en-PH" sz="2400" dirty="0">
                <a:latin typeface="Poppins" panose="00000500000000000000" pitchFamily="2" charset="0"/>
                <a:cs typeface="Poppins" panose="00000500000000000000" pitchFamily="2" charset="0"/>
              </a:rPr>
              <a:t>');</a:t>
            </a:r>
          </a:p>
          <a:p>
            <a:r>
              <a:rPr lang="en-PH" sz="2400" dirty="0">
                <a:latin typeface="Poppins" panose="00000500000000000000" pitchFamily="2" charset="0"/>
                <a:cs typeface="Poppins" panose="00000500000000000000" pitchFamily="2" charset="0"/>
              </a:rPr>
              <a:t>?&gt;</a:t>
            </a:r>
          </a:p>
        </p:txBody>
      </p:sp>
    </p:spTree>
    <p:extLst>
      <p:ext uri="{BB962C8B-B14F-4D97-AF65-F5344CB8AC3E}">
        <p14:creationId xmlns:p14="http://schemas.microsoft.com/office/powerpoint/2010/main" val="1740455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1" name="TextBox 20"/>
          <p:cNvSpPr txBox="1"/>
          <p:nvPr/>
        </p:nvSpPr>
        <p:spPr>
          <a:xfrm>
            <a:off x="2036064" y="2279904"/>
            <a:ext cx="5253361" cy="1200329"/>
          </a:xfrm>
          <a:prstGeom prst="rect">
            <a:avLst/>
          </a:prstGeom>
          <a:noFill/>
        </p:spPr>
        <p:txBody>
          <a:bodyPr wrap="none" rtlCol="0">
            <a:spAutoFit/>
          </a:bodyPr>
          <a:lstStyle/>
          <a:p>
            <a:r>
              <a:rPr lang="en-PH" sz="7200" dirty="0">
                <a:solidFill>
                  <a:srgbClr val="3F5378"/>
                </a:solidFill>
                <a:latin typeface="Roboto" panose="02000000000000000000" pitchFamily="2" charset="0"/>
                <a:ea typeface="Roboto" panose="02000000000000000000" pitchFamily="2" charset="0"/>
              </a:rPr>
              <a:t>THANK YOU</a:t>
            </a:r>
          </a:p>
        </p:txBody>
      </p:sp>
    </p:spTree>
    <p:extLst>
      <p:ext uri="{BB962C8B-B14F-4D97-AF65-F5344CB8AC3E}">
        <p14:creationId xmlns:p14="http://schemas.microsoft.com/office/powerpoint/2010/main" val="49048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solidFill>
                  <a:schemeClr val="bg1">
                    <a:lumMod val="95000"/>
                  </a:schemeClr>
                </a:solidFill>
              </a:rPr>
              <a:t>WHAT IS SESSION</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2807776"/>
          </a:xfrm>
        </p:spPr>
        <p:txBody>
          <a:bodyPr/>
          <a:lstStyle/>
          <a:p>
            <a:r>
              <a:rPr lang="en-US" dirty="0">
                <a:latin typeface="Poppins" panose="00000500000000000000" pitchFamily="2" charset="0"/>
                <a:cs typeface="Poppins" panose="00000500000000000000" pitchFamily="2" charset="0"/>
              </a:rPr>
              <a:t>A session in PHP allows you to store information on the server to be used across multiple pages, keeping data consistent for individual users. Unlike cookies, session data is stored server-side.</a:t>
            </a:r>
          </a:p>
          <a:p>
            <a:endParaRPr lang="en-US" altLang="en-US" sz="2400" dirty="0">
              <a:latin typeface="Poppins" panose="00000500000000000000" pitchFamily="2" charset="0"/>
              <a:cs typeface="Poppins" panose="00000500000000000000" pitchFamily="2" charset="0"/>
            </a:endParaRPr>
          </a:p>
          <a:p>
            <a:pPr algn="just"/>
            <a:r>
              <a:rPr lang="en-US" sz="2000" b="1" dirty="0">
                <a:latin typeface="Poppins" panose="00000500000000000000" pitchFamily="2" charset="0"/>
                <a:cs typeface="Poppins" panose="00000500000000000000" pitchFamily="2" charset="0"/>
              </a:rPr>
              <a:t>Why Use Sessions?</a:t>
            </a:r>
            <a:r>
              <a:rPr lang="en-US" sz="2000" dirty="0">
                <a:latin typeface="Poppins" panose="00000500000000000000" pitchFamily="2" charset="0"/>
                <a:cs typeface="Poppins" panose="00000500000000000000" pitchFamily="2" charset="0"/>
              </a:rPr>
              <a:t> Sessions are used to maintain user information, especially in cases where users need to be authenticated or information needs to persist across multiple pages in an application (e.g., shopping carts, user logins).</a:t>
            </a:r>
            <a:endParaRPr lang="en-PH" altLang="en-US" sz="2400" dirty="0">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solidFill>
                  <a:schemeClr val="bg1">
                    <a:lumMod val="95000"/>
                  </a:schemeClr>
                </a:solidFill>
              </a:rPr>
              <a:t>SESSION</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1152789"/>
          </a:xfrm>
        </p:spPr>
        <p:txBody>
          <a:bodyPr/>
          <a:lstStyle/>
          <a:p>
            <a:r>
              <a:rPr lang="en-US" dirty="0"/>
              <a:t>Sessions are started with the </a:t>
            </a:r>
            <a:r>
              <a:rPr lang="en-US" dirty="0" err="1"/>
              <a:t>session_start</a:t>
            </a:r>
            <a:r>
              <a:rPr lang="en-US" dirty="0"/>
              <a:t>() function. This function must be called at the very beginning of your PHP code, before any HTML or other output</a:t>
            </a:r>
            <a:endParaRPr lang="en-PH" altLang="en-US" sz="2400" dirty="0"/>
          </a:p>
        </p:txBody>
      </p:sp>
      <p:sp>
        <p:nvSpPr>
          <p:cNvPr id="7" name="TextBox 6">
            <a:extLst>
              <a:ext uri="{FF2B5EF4-FFF2-40B4-BE49-F238E27FC236}">
                <a16:creationId xmlns:a16="http://schemas.microsoft.com/office/drawing/2014/main" id="{FEB901E3-0FAF-F360-3040-1F07B09551B4}"/>
              </a:ext>
            </a:extLst>
          </p:cNvPr>
          <p:cNvSpPr txBox="1"/>
          <p:nvPr/>
        </p:nvSpPr>
        <p:spPr>
          <a:xfrm>
            <a:off x="814275" y="2571448"/>
            <a:ext cx="4572000" cy="923330"/>
          </a:xfrm>
          <a:prstGeom prst="rect">
            <a:avLst/>
          </a:prstGeom>
          <a:noFill/>
        </p:spPr>
        <p:txBody>
          <a:bodyPr wrap="square">
            <a:spAutoFit/>
          </a:bodyPr>
          <a:lstStyle/>
          <a:p>
            <a:r>
              <a:rPr lang="en-PH" sz="1800" dirty="0">
                <a:latin typeface="Poppins" panose="00000500000000000000" pitchFamily="2" charset="0"/>
                <a:cs typeface="Poppins" panose="00000500000000000000" pitchFamily="2" charset="0"/>
              </a:rPr>
              <a:t>&lt;?</a:t>
            </a:r>
            <a:r>
              <a:rPr lang="en-PH" sz="1800" dirty="0" err="1">
                <a:latin typeface="Poppins" panose="00000500000000000000" pitchFamily="2" charset="0"/>
                <a:cs typeface="Poppins" panose="00000500000000000000" pitchFamily="2" charset="0"/>
              </a:rPr>
              <a:t>php</a:t>
            </a:r>
            <a:endParaRPr lang="en-PH" sz="1800" dirty="0">
              <a:latin typeface="Poppins" panose="00000500000000000000" pitchFamily="2" charset="0"/>
              <a:cs typeface="Poppins" panose="00000500000000000000" pitchFamily="2" charset="0"/>
            </a:endParaRPr>
          </a:p>
          <a:p>
            <a:r>
              <a:rPr lang="en-PH" sz="1800" dirty="0" err="1">
                <a:latin typeface="Poppins" panose="00000500000000000000" pitchFamily="2" charset="0"/>
                <a:cs typeface="Poppins" panose="00000500000000000000" pitchFamily="2" charset="0"/>
              </a:rPr>
              <a:t>session_start</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?&gt;</a:t>
            </a:r>
          </a:p>
        </p:txBody>
      </p:sp>
    </p:spTree>
    <p:extLst>
      <p:ext uri="{BB962C8B-B14F-4D97-AF65-F5344CB8AC3E}">
        <p14:creationId xmlns:p14="http://schemas.microsoft.com/office/powerpoint/2010/main" val="149150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t>Setting Session Variables</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1152789"/>
          </a:xfrm>
        </p:spPr>
        <p:txBody>
          <a:bodyPr/>
          <a:lstStyle/>
          <a:p>
            <a:r>
              <a:rPr lang="en-US" dirty="0"/>
              <a:t>Sessions are started with the </a:t>
            </a:r>
            <a:r>
              <a:rPr lang="en-US" dirty="0" err="1"/>
              <a:t>session_start</a:t>
            </a:r>
            <a:r>
              <a:rPr lang="en-US" dirty="0"/>
              <a:t>() function. This function must be called at the very beginning of your PHP code, before any HTML or other output</a:t>
            </a:r>
            <a:endParaRPr lang="en-PH" altLang="en-US" sz="2400" dirty="0"/>
          </a:p>
        </p:txBody>
      </p:sp>
      <p:sp>
        <p:nvSpPr>
          <p:cNvPr id="3" name="TextBox 2">
            <a:extLst>
              <a:ext uri="{FF2B5EF4-FFF2-40B4-BE49-F238E27FC236}">
                <a16:creationId xmlns:a16="http://schemas.microsoft.com/office/drawing/2014/main" id="{E27AC5BF-FED8-AF6E-0952-04A0A73B2A6A}"/>
              </a:ext>
            </a:extLst>
          </p:cNvPr>
          <p:cNvSpPr txBox="1"/>
          <p:nvPr/>
        </p:nvSpPr>
        <p:spPr>
          <a:xfrm>
            <a:off x="926757" y="2790445"/>
            <a:ext cx="6400800" cy="1477328"/>
          </a:xfrm>
          <a:prstGeom prst="rect">
            <a:avLst/>
          </a:prstGeom>
          <a:noFill/>
        </p:spPr>
        <p:txBody>
          <a:bodyPr wrap="square">
            <a:spAutoFit/>
          </a:bodyPr>
          <a:lstStyle/>
          <a:p>
            <a:r>
              <a:rPr lang="en-PH" sz="1800" dirty="0">
                <a:latin typeface="Poppins" panose="00000500000000000000" pitchFamily="2" charset="0"/>
                <a:cs typeface="Poppins" panose="00000500000000000000" pitchFamily="2" charset="0"/>
              </a:rPr>
              <a:t>&lt;?</a:t>
            </a:r>
            <a:r>
              <a:rPr lang="en-PH" sz="1800" dirty="0" err="1">
                <a:latin typeface="Poppins" panose="00000500000000000000" pitchFamily="2" charset="0"/>
                <a:cs typeface="Poppins" panose="00000500000000000000" pitchFamily="2" charset="0"/>
              </a:rPr>
              <a:t>php</a:t>
            </a:r>
            <a:endParaRPr lang="en-PH" sz="1800" dirty="0">
              <a:latin typeface="Poppins" panose="00000500000000000000" pitchFamily="2" charset="0"/>
              <a:cs typeface="Poppins" panose="00000500000000000000" pitchFamily="2" charset="0"/>
            </a:endParaRPr>
          </a:p>
          <a:p>
            <a:r>
              <a:rPr lang="en-PH" sz="1800" dirty="0" err="1">
                <a:latin typeface="Poppins" panose="00000500000000000000" pitchFamily="2" charset="0"/>
                <a:cs typeface="Poppins" panose="00000500000000000000" pitchFamily="2" charset="0"/>
              </a:rPr>
              <a:t>session_start</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$_SESSION["username"] = "</a:t>
            </a:r>
            <a:r>
              <a:rPr lang="en-PH" sz="1800" dirty="0" err="1">
                <a:latin typeface="Poppins" panose="00000500000000000000" pitchFamily="2" charset="0"/>
                <a:cs typeface="Poppins" panose="00000500000000000000" pitchFamily="2" charset="0"/>
              </a:rPr>
              <a:t>JohnDoe</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$_SESSION["email"] = "johndoe@example.com";</a:t>
            </a:r>
          </a:p>
          <a:p>
            <a:r>
              <a:rPr lang="en-PH" sz="1800" dirty="0">
                <a:latin typeface="Poppins" panose="00000500000000000000" pitchFamily="2" charset="0"/>
                <a:cs typeface="Poppins" panose="00000500000000000000" pitchFamily="2" charset="0"/>
              </a:rPr>
              <a:t>?&gt;</a:t>
            </a:r>
          </a:p>
        </p:txBody>
      </p:sp>
    </p:spTree>
    <p:extLst>
      <p:ext uri="{BB962C8B-B14F-4D97-AF65-F5344CB8AC3E}">
        <p14:creationId xmlns:p14="http://schemas.microsoft.com/office/powerpoint/2010/main" val="3755643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t>Accessing Session Variables</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1152789"/>
          </a:xfrm>
        </p:spPr>
        <p:txBody>
          <a:bodyPr/>
          <a:lstStyle/>
          <a:p>
            <a:r>
              <a:rPr lang="en-US" dirty="0"/>
              <a:t>To access a session variable on another page, simply use the $_SESSION array after starting the session on that page.</a:t>
            </a:r>
            <a:endParaRPr lang="en-PH" altLang="en-US" sz="2400" dirty="0"/>
          </a:p>
        </p:txBody>
      </p:sp>
      <p:sp>
        <p:nvSpPr>
          <p:cNvPr id="6" name="TextBox 5">
            <a:extLst>
              <a:ext uri="{FF2B5EF4-FFF2-40B4-BE49-F238E27FC236}">
                <a16:creationId xmlns:a16="http://schemas.microsoft.com/office/drawing/2014/main" id="{C9EC2811-A5B5-2B85-3212-7FCAF82ECDCE}"/>
              </a:ext>
            </a:extLst>
          </p:cNvPr>
          <p:cNvSpPr txBox="1"/>
          <p:nvPr/>
        </p:nvSpPr>
        <p:spPr>
          <a:xfrm>
            <a:off x="939113" y="2571750"/>
            <a:ext cx="6462584" cy="1631216"/>
          </a:xfrm>
          <a:prstGeom prst="rect">
            <a:avLst/>
          </a:prstGeom>
          <a:noFill/>
        </p:spPr>
        <p:txBody>
          <a:bodyPr wrap="square">
            <a:spAutoFit/>
          </a:bodyPr>
          <a:lstStyle/>
          <a:p>
            <a:r>
              <a:rPr lang="en-PH" sz="2000" dirty="0">
                <a:latin typeface="Poppins" panose="00000500000000000000" pitchFamily="2" charset="0"/>
                <a:cs typeface="Poppins" panose="00000500000000000000" pitchFamily="2" charset="0"/>
              </a:rPr>
              <a:t>&lt;?</a:t>
            </a:r>
            <a:r>
              <a:rPr lang="en-PH" sz="2000" dirty="0" err="1">
                <a:latin typeface="Poppins" panose="00000500000000000000" pitchFamily="2" charset="0"/>
                <a:cs typeface="Poppins" panose="00000500000000000000" pitchFamily="2" charset="0"/>
              </a:rPr>
              <a:t>php</a:t>
            </a:r>
            <a:endParaRPr lang="en-PH" sz="2000" dirty="0">
              <a:latin typeface="Poppins" panose="00000500000000000000" pitchFamily="2" charset="0"/>
              <a:cs typeface="Poppins" panose="00000500000000000000" pitchFamily="2" charset="0"/>
            </a:endParaRPr>
          </a:p>
          <a:p>
            <a:r>
              <a:rPr lang="en-PH" sz="2000" dirty="0" err="1">
                <a:latin typeface="Poppins" panose="00000500000000000000" pitchFamily="2" charset="0"/>
                <a:cs typeface="Poppins" panose="00000500000000000000" pitchFamily="2" charset="0"/>
              </a:rPr>
              <a:t>session_start</a:t>
            </a:r>
            <a:r>
              <a:rPr lang="en-PH" sz="2000" dirty="0">
                <a:latin typeface="Poppins" panose="00000500000000000000" pitchFamily="2" charset="0"/>
                <a:cs typeface="Poppins" panose="00000500000000000000" pitchFamily="2" charset="0"/>
              </a:rPr>
              <a:t>();</a:t>
            </a:r>
          </a:p>
          <a:p>
            <a:r>
              <a:rPr lang="en-PH" sz="2000" dirty="0">
                <a:latin typeface="Poppins" panose="00000500000000000000" pitchFamily="2" charset="0"/>
                <a:cs typeface="Poppins" panose="00000500000000000000" pitchFamily="2" charset="0"/>
              </a:rPr>
              <a:t>echo "Username: " . $_SESSION["username"];</a:t>
            </a:r>
          </a:p>
          <a:p>
            <a:r>
              <a:rPr lang="en-PH" sz="2000" dirty="0">
                <a:latin typeface="Poppins" panose="00000500000000000000" pitchFamily="2" charset="0"/>
                <a:cs typeface="Poppins" panose="00000500000000000000" pitchFamily="2" charset="0"/>
              </a:rPr>
              <a:t>echo "Email: " . $_SESSION["email"];</a:t>
            </a:r>
          </a:p>
          <a:p>
            <a:r>
              <a:rPr lang="en-PH" sz="2000" dirty="0">
                <a:latin typeface="Poppins" panose="00000500000000000000" pitchFamily="2" charset="0"/>
                <a:cs typeface="Poppins" panose="00000500000000000000" pitchFamily="2" charset="0"/>
              </a:rPr>
              <a:t>?&gt;</a:t>
            </a:r>
          </a:p>
        </p:txBody>
      </p:sp>
    </p:spTree>
    <p:extLst>
      <p:ext uri="{BB962C8B-B14F-4D97-AF65-F5344CB8AC3E}">
        <p14:creationId xmlns:p14="http://schemas.microsoft.com/office/powerpoint/2010/main" val="282699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US" dirty="0"/>
              <a:t>Modifying and Unsetting Session Variables</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1152789"/>
          </a:xfrm>
        </p:spPr>
        <p:txBody>
          <a:bodyPr/>
          <a:lstStyle/>
          <a:p>
            <a:r>
              <a:rPr lang="en-US" b="1" dirty="0"/>
              <a:t>Modify:</a:t>
            </a:r>
            <a:r>
              <a:rPr lang="en-US" dirty="0"/>
              <a:t> To modify a session variable, simply assign a new value.</a:t>
            </a:r>
            <a:endParaRPr lang="en-PH" altLang="en-US" sz="2400" dirty="0"/>
          </a:p>
        </p:txBody>
      </p:sp>
      <p:sp>
        <p:nvSpPr>
          <p:cNvPr id="3" name="TextBox 2">
            <a:extLst>
              <a:ext uri="{FF2B5EF4-FFF2-40B4-BE49-F238E27FC236}">
                <a16:creationId xmlns:a16="http://schemas.microsoft.com/office/drawing/2014/main" id="{2A046B18-0F60-5BB6-0D2F-6BFA94F1ADB8}"/>
              </a:ext>
            </a:extLst>
          </p:cNvPr>
          <p:cNvSpPr txBox="1"/>
          <p:nvPr/>
        </p:nvSpPr>
        <p:spPr>
          <a:xfrm>
            <a:off x="808465" y="1964054"/>
            <a:ext cx="5678832" cy="400110"/>
          </a:xfrm>
          <a:prstGeom prst="rect">
            <a:avLst/>
          </a:prstGeom>
          <a:noFill/>
        </p:spPr>
        <p:txBody>
          <a:bodyPr wrap="square">
            <a:spAutoFit/>
          </a:bodyPr>
          <a:lstStyle/>
          <a:p>
            <a:r>
              <a:rPr lang="en-PH" sz="2000" dirty="0">
                <a:latin typeface="Poppins" panose="00000500000000000000" pitchFamily="2" charset="0"/>
                <a:cs typeface="Poppins" panose="00000500000000000000" pitchFamily="2" charset="0"/>
              </a:rPr>
              <a:t>$_SESSION["username"] = "</a:t>
            </a:r>
            <a:r>
              <a:rPr lang="en-PH" sz="2000" dirty="0" err="1">
                <a:latin typeface="Poppins" panose="00000500000000000000" pitchFamily="2" charset="0"/>
                <a:cs typeface="Poppins" panose="00000500000000000000" pitchFamily="2" charset="0"/>
              </a:rPr>
              <a:t>JaneDoe</a:t>
            </a:r>
            <a:r>
              <a:rPr lang="en-PH" sz="2000" dirty="0">
                <a:latin typeface="Poppins" panose="00000500000000000000" pitchFamily="2" charset="0"/>
                <a:cs typeface="Poppins" panose="00000500000000000000" pitchFamily="2" charset="0"/>
              </a:rPr>
              <a:t>";</a:t>
            </a:r>
          </a:p>
        </p:txBody>
      </p:sp>
      <p:sp>
        <p:nvSpPr>
          <p:cNvPr id="8" name="TextBox 7">
            <a:extLst>
              <a:ext uri="{FF2B5EF4-FFF2-40B4-BE49-F238E27FC236}">
                <a16:creationId xmlns:a16="http://schemas.microsoft.com/office/drawing/2014/main" id="{5F865758-F729-5111-0897-14D1DBAF878F}"/>
              </a:ext>
            </a:extLst>
          </p:cNvPr>
          <p:cNvSpPr txBox="1"/>
          <p:nvPr/>
        </p:nvSpPr>
        <p:spPr>
          <a:xfrm>
            <a:off x="808463" y="2435870"/>
            <a:ext cx="7527071" cy="369332"/>
          </a:xfrm>
          <a:prstGeom prst="rect">
            <a:avLst/>
          </a:prstGeom>
          <a:noFill/>
        </p:spPr>
        <p:txBody>
          <a:bodyPr wrap="square">
            <a:spAutoFit/>
          </a:bodyPr>
          <a:lstStyle/>
          <a:p>
            <a:r>
              <a:rPr lang="en-PH" sz="1800" dirty="0">
                <a:latin typeface="Poppins" panose="00000500000000000000" pitchFamily="2" charset="0"/>
                <a:cs typeface="Poppins" panose="00000500000000000000" pitchFamily="2" charset="0"/>
              </a:rPr>
              <a:t>Unset: To remove a session variable, use the unset() function.</a:t>
            </a:r>
          </a:p>
        </p:txBody>
      </p:sp>
      <p:sp>
        <p:nvSpPr>
          <p:cNvPr id="10" name="TextBox 9">
            <a:extLst>
              <a:ext uri="{FF2B5EF4-FFF2-40B4-BE49-F238E27FC236}">
                <a16:creationId xmlns:a16="http://schemas.microsoft.com/office/drawing/2014/main" id="{95E4DCFD-7E97-96EB-18AA-CF69C39F6225}"/>
              </a:ext>
            </a:extLst>
          </p:cNvPr>
          <p:cNvSpPr txBox="1"/>
          <p:nvPr/>
        </p:nvSpPr>
        <p:spPr>
          <a:xfrm>
            <a:off x="808463" y="3033112"/>
            <a:ext cx="4572000" cy="400110"/>
          </a:xfrm>
          <a:prstGeom prst="rect">
            <a:avLst/>
          </a:prstGeom>
          <a:noFill/>
        </p:spPr>
        <p:txBody>
          <a:bodyPr wrap="square">
            <a:spAutoFit/>
          </a:bodyPr>
          <a:lstStyle/>
          <a:p>
            <a:r>
              <a:rPr lang="en-PH" sz="2000" dirty="0">
                <a:latin typeface="Poppins" panose="00000500000000000000" pitchFamily="2" charset="0"/>
                <a:cs typeface="Poppins" panose="00000500000000000000" pitchFamily="2" charset="0"/>
              </a:rPr>
              <a:t>unset($_SESSION["username"]);</a:t>
            </a:r>
          </a:p>
        </p:txBody>
      </p:sp>
    </p:spTree>
    <p:extLst>
      <p:ext uri="{BB962C8B-B14F-4D97-AF65-F5344CB8AC3E}">
        <p14:creationId xmlns:p14="http://schemas.microsoft.com/office/powerpoint/2010/main" val="116723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t>Destroying a Session</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1152789"/>
          </a:xfrm>
        </p:spPr>
        <p:txBody>
          <a:bodyPr/>
          <a:lstStyle/>
          <a:p>
            <a:r>
              <a:rPr lang="en-US" b="1" dirty="0"/>
              <a:t>To end a session completely, removing all session data, use </a:t>
            </a:r>
            <a:r>
              <a:rPr lang="en-US" b="1" dirty="0" err="1"/>
              <a:t>session_destroy</a:t>
            </a:r>
            <a:r>
              <a:rPr lang="en-US" b="1" dirty="0"/>
              <a:t>(). This clears all session variables but requires </a:t>
            </a:r>
            <a:r>
              <a:rPr lang="en-US" b="1" dirty="0" err="1"/>
              <a:t>session_start</a:t>
            </a:r>
            <a:r>
              <a:rPr lang="en-US" b="1" dirty="0"/>
              <a:t>() to be called first.</a:t>
            </a:r>
            <a:endParaRPr lang="en-PH" altLang="en-US" sz="2400" dirty="0"/>
          </a:p>
        </p:txBody>
      </p:sp>
      <p:sp>
        <p:nvSpPr>
          <p:cNvPr id="6" name="TextBox 5">
            <a:extLst>
              <a:ext uri="{FF2B5EF4-FFF2-40B4-BE49-F238E27FC236}">
                <a16:creationId xmlns:a16="http://schemas.microsoft.com/office/drawing/2014/main" id="{39512194-66C9-4C13-6B08-CC36DB52DED5}"/>
              </a:ext>
            </a:extLst>
          </p:cNvPr>
          <p:cNvSpPr txBox="1"/>
          <p:nvPr/>
        </p:nvSpPr>
        <p:spPr>
          <a:xfrm>
            <a:off x="814275" y="2488111"/>
            <a:ext cx="6970482" cy="1477328"/>
          </a:xfrm>
          <a:prstGeom prst="rect">
            <a:avLst/>
          </a:prstGeom>
          <a:noFill/>
        </p:spPr>
        <p:txBody>
          <a:bodyPr wrap="square">
            <a:spAutoFit/>
          </a:bodyPr>
          <a:lstStyle/>
          <a:p>
            <a:r>
              <a:rPr lang="en-PH" sz="1800" dirty="0">
                <a:latin typeface="Poppins" panose="00000500000000000000" pitchFamily="2" charset="0"/>
                <a:cs typeface="Poppins" panose="00000500000000000000" pitchFamily="2" charset="0"/>
              </a:rPr>
              <a:t>&lt;?</a:t>
            </a:r>
            <a:r>
              <a:rPr lang="en-PH" sz="1800" dirty="0" err="1">
                <a:latin typeface="Poppins" panose="00000500000000000000" pitchFamily="2" charset="0"/>
                <a:cs typeface="Poppins" panose="00000500000000000000" pitchFamily="2" charset="0"/>
              </a:rPr>
              <a:t>php</a:t>
            </a:r>
            <a:endParaRPr lang="en-PH" sz="1800" dirty="0">
              <a:latin typeface="Poppins" panose="00000500000000000000" pitchFamily="2" charset="0"/>
              <a:cs typeface="Poppins" panose="00000500000000000000" pitchFamily="2" charset="0"/>
            </a:endParaRPr>
          </a:p>
          <a:p>
            <a:r>
              <a:rPr lang="en-PH" sz="1800" dirty="0" err="1">
                <a:latin typeface="Poppins" panose="00000500000000000000" pitchFamily="2" charset="0"/>
                <a:cs typeface="Poppins" panose="00000500000000000000" pitchFamily="2" charset="0"/>
              </a:rPr>
              <a:t>session_start</a:t>
            </a:r>
            <a:r>
              <a:rPr lang="en-PH" sz="1800" dirty="0">
                <a:latin typeface="Poppins" panose="00000500000000000000" pitchFamily="2" charset="0"/>
                <a:cs typeface="Poppins" panose="00000500000000000000" pitchFamily="2" charset="0"/>
              </a:rPr>
              <a:t>();</a:t>
            </a:r>
          </a:p>
          <a:p>
            <a:r>
              <a:rPr lang="en-PH" sz="1800" dirty="0" err="1">
                <a:latin typeface="Poppins" panose="00000500000000000000" pitchFamily="2" charset="0"/>
                <a:cs typeface="Poppins" panose="00000500000000000000" pitchFamily="2" charset="0"/>
              </a:rPr>
              <a:t>session_unset</a:t>
            </a:r>
            <a:r>
              <a:rPr lang="en-PH" sz="1800" dirty="0">
                <a:latin typeface="Poppins" panose="00000500000000000000" pitchFamily="2" charset="0"/>
                <a:cs typeface="Poppins" panose="00000500000000000000" pitchFamily="2" charset="0"/>
              </a:rPr>
              <a:t>(); // Removes all session variables</a:t>
            </a:r>
          </a:p>
          <a:p>
            <a:r>
              <a:rPr lang="en-PH" sz="1800" dirty="0" err="1">
                <a:latin typeface="Poppins" panose="00000500000000000000" pitchFamily="2" charset="0"/>
                <a:cs typeface="Poppins" panose="00000500000000000000" pitchFamily="2" charset="0"/>
              </a:rPr>
              <a:t>session_destroy</a:t>
            </a:r>
            <a:r>
              <a:rPr lang="en-PH" sz="1800" dirty="0">
                <a:latin typeface="Poppins" panose="00000500000000000000" pitchFamily="2" charset="0"/>
                <a:cs typeface="Poppins" panose="00000500000000000000" pitchFamily="2" charset="0"/>
              </a:rPr>
              <a:t>(); // Destroys the session</a:t>
            </a:r>
          </a:p>
          <a:p>
            <a:r>
              <a:rPr lang="en-PH" sz="1800" dirty="0">
                <a:latin typeface="Poppins" panose="00000500000000000000" pitchFamily="2" charset="0"/>
                <a:cs typeface="Poppins" panose="00000500000000000000" pitchFamily="2" charset="0"/>
              </a:rPr>
              <a:t>?&gt;</a:t>
            </a:r>
          </a:p>
        </p:txBody>
      </p:sp>
    </p:spTree>
    <p:extLst>
      <p:ext uri="{BB962C8B-B14F-4D97-AF65-F5344CB8AC3E}">
        <p14:creationId xmlns:p14="http://schemas.microsoft.com/office/powerpoint/2010/main" val="1739524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t>Session Timeout and Expiration</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1F0BF244-51FF-418D-B758-8D36FA5938B7}"/>
              </a:ext>
            </a:extLst>
          </p:cNvPr>
          <p:cNvSpPr>
            <a:spLocks noGrp="1"/>
          </p:cNvSpPr>
          <p:nvPr>
            <p:ph type="body" idx="2"/>
          </p:nvPr>
        </p:nvSpPr>
        <p:spPr>
          <a:xfrm>
            <a:off x="293683" y="1200267"/>
            <a:ext cx="8041852" cy="1152789"/>
          </a:xfrm>
        </p:spPr>
        <p:txBody>
          <a:bodyPr/>
          <a:lstStyle/>
          <a:p>
            <a:r>
              <a:rPr lang="en-US" b="1" dirty="0"/>
              <a:t>PHP sessions by default expire when the user closes the browser. You can set a custom expiration time by adjusting session configurations like </a:t>
            </a:r>
            <a:r>
              <a:rPr lang="en-US" b="1" dirty="0" err="1"/>
              <a:t>session.gc_maxlifetime</a:t>
            </a:r>
            <a:r>
              <a:rPr lang="en-US" b="1" dirty="0"/>
              <a:t> in your php.ini file or by implementing a timeout script.</a:t>
            </a:r>
            <a:endParaRPr lang="en-PH" altLang="en-US" sz="2400" dirty="0"/>
          </a:p>
        </p:txBody>
      </p:sp>
      <p:sp>
        <p:nvSpPr>
          <p:cNvPr id="6" name="TextBox 5">
            <a:extLst>
              <a:ext uri="{FF2B5EF4-FFF2-40B4-BE49-F238E27FC236}">
                <a16:creationId xmlns:a16="http://schemas.microsoft.com/office/drawing/2014/main" id="{39512194-66C9-4C13-6B08-CC36DB52DED5}"/>
              </a:ext>
            </a:extLst>
          </p:cNvPr>
          <p:cNvSpPr txBox="1"/>
          <p:nvPr/>
        </p:nvSpPr>
        <p:spPr>
          <a:xfrm>
            <a:off x="647518" y="2693038"/>
            <a:ext cx="6970482" cy="4001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r>
              <a:rPr lang="en-PH" dirty="0">
                <a:solidFill>
                  <a:schemeClr val="tx1">
                    <a:lumMod val="85000"/>
                    <a:lumOff val="15000"/>
                  </a:schemeClr>
                </a:solidFill>
              </a:rPr>
              <a:t>Session Security Best Practices</a:t>
            </a:r>
          </a:p>
        </p:txBody>
      </p:sp>
      <p:sp>
        <p:nvSpPr>
          <p:cNvPr id="7" name="TextBox 6">
            <a:extLst>
              <a:ext uri="{FF2B5EF4-FFF2-40B4-BE49-F238E27FC236}">
                <a16:creationId xmlns:a16="http://schemas.microsoft.com/office/drawing/2014/main" id="{E2C38D48-68D0-EE32-70A5-42A72A3967B0}"/>
              </a:ext>
            </a:extLst>
          </p:cNvPr>
          <p:cNvSpPr txBox="1"/>
          <p:nvPr/>
        </p:nvSpPr>
        <p:spPr>
          <a:xfrm>
            <a:off x="647518" y="3019245"/>
            <a:ext cx="8291125" cy="1754326"/>
          </a:xfrm>
          <a:prstGeom prst="rect">
            <a:avLst/>
          </a:prstGeom>
          <a:noFill/>
        </p:spPr>
        <p:txBody>
          <a:bodyPr wrap="square">
            <a:spAutoFit/>
          </a:bodyPr>
          <a:lstStyle/>
          <a:p>
            <a:pPr marL="285750" indent="-285750">
              <a:buFont typeface="Arial" panose="020B0604020202020204" pitchFamily="34" charset="0"/>
              <a:buChar char="•"/>
            </a:pPr>
            <a:endParaRPr lang="en-PH" sz="1800"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PH" sz="1800" dirty="0">
                <a:latin typeface="Poppins" panose="00000500000000000000" pitchFamily="2" charset="0"/>
                <a:cs typeface="Poppins" panose="00000500000000000000" pitchFamily="2" charset="0"/>
              </a:rPr>
              <a:t>Use HTTPS to encrypt data.</a:t>
            </a:r>
          </a:p>
          <a:p>
            <a:pPr marL="285750" indent="-285750">
              <a:buFont typeface="Arial" panose="020B0604020202020204" pitchFamily="34" charset="0"/>
              <a:buChar char="•"/>
            </a:pPr>
            <a:r>
              <a:rPr lang="en-PH" sz="1800" dirty="0">
                <a:latin typeface="Poppins" panose="00000500000000000000" pitchFamily="2" charset="0"/>
                <a:cs typeface="Poppins" panose="00000500000000000000" pitchFamily="2" charset="0"/>
              </a:rPr>
              <a:t>Regularly regenerate session IDs using </a:t>
            </a:r>
            <a:r>
              <a:rPr lang="en-PH" sz="1800" dirty="0" err="1">
                <a:latin typeface="Poppins" panose="00000500000000000000" pitchFamily="2" charset="0"/>
                <a:cs typeface="Poppins" panose="00000500000000000000" pitchFamily="2" charset="0"/>
              </a:rPr>
              <a:t>session_regenerate_id</a:t>
            </a:r>
            <a:r>
              <a:rPr lang="en-PH" sz="1800" dirty="0">
                <a:latin typeface="Poppins" panose="00000500000000000000" pitchFamily="2" charset="0"/>
                <a:cs typeface="Poppins" panose="00000500000000000000" pitchFamily="2" charset="0"/>
              </a:rPr>
              <a:t>() to reduce session hijacking risks.</a:t>
            </a:r>
          </a:p>
          <a:p>
            <a:pPr marL="285750" indent="-285750">
              <a:buFont typeface="Arial" panose="020B0604020202020204" pitchFamily="34" charset="0"/>
              <a:buChar char="•"/>
            </a:pPr>
            <a:r>
              <a:rPr lang="en-PH" sz="1800" dirty="0">
                <a:latin typeface="Poppins" panose="00000500000000000000" pitchFamily="2" charset="0"/>
                <a:cs typeface="Poppins" panose="00000500000000000000" pitchFamily="2" charset="0"/>
              </a:rPr>
              <a:t>Store sensitive information securely, as session data is not encrypted by default.</a:t>
            </a:r>
          </a:p>
        </p:txBody>
      </p:sp>
    </p:spTree>
    <p:extLst>
      <p:ext uri="{BB962C8B-B14F-4D97-AF65-F5344CB8AC3E}">
        <p14:creationId xmlns:p14="http://schemas.microsoft.com/office/powerpoint/2010/main" val="200927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lvl="0"/>
            <a:r>
              <a:rPr lang="en-PH" dirty="0">
                <a:solidFill>
                  <a:schemeClr val="bg1">
                    <a:lumMod val="95000"/>
                  </a:schemeClr>
                </a:solidFill>
              </a:rPr>
              <a:t>SESSION LOGIN EXAMPLE</a:t>
            </a:r>
            <a:endParaRPr dirty="0">
              <a:solidFill>
                <a:schemeClr val="bg1">
                  <a:lumMod val="95000"/>
                </a:schemeClr>
              </a:solidFill>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A3EFC188-D822-CB1E-A4E4-4DC44110F88E}"/>
              </a:ext>
            </a:extLst>
          </p:cNvPr>
          <p:cNvSpPr txBox="1"/>
          <p:nvPr/>
        </p:nvSpPr>
        <p:spPr>
          <a:xfrm>
            <a:off x="579658" y="1570389"/>
            <a:ext cx="7748796" cy="3139321"/>
          </a:xfrm>
          <a:prstGeom prst="rect">
            <a:avLst/>
          </a:prstGeom>
          <a:noFill/>
        </p:spPr>
        <p:txBody>
          <a:bodyPr wrap="square">
            <a:spAutoFit/>
          </a:bodyPr>
          <a:lstStyle/>
          <a:p>
            <a:r>
              <a:rPr lang="en-PH" sz="1800" dirty="0" err="1">
                <a:latin typeface="Poppins" panose="00000500000000000000" pitchFamily="2" charset="0"/>
                <a:cs typeface="Poppins" panose="00000500000000000000" pitchFamily="2" charset="0"/>
              </a:rPr>
              <a:t>Login.php</a:t>
            </a:r>
            <a:endParaRPr lang="en-PH" sz="1800" dirty="0">
              <a:latin typeface="Poppins" panose="00000500000000000000" pitchFamily="2" charset="0"/>
              <a:cs typeface="Poppins" panose="00000500000000000000" pitchFamily="2" charset="0"/>
            </a:endParaRPr>
          </a:p>
          <a:p>
            <a:r>
              <a:rPr lang="en-PH" sz="1800" dirty="0">
                <a:latin typeface="Poppins" panose="00000500000000000000" pitchFamily="2" charset="0"/>
                <a:cs typeface="Poppins" panose="00000500000000000000" pitchFamily="2" charset="0"/>
              </a:rPr>
              <a:t>&lt;?</a:t>
            </a:r>
            <a:r>
              <a:rPr lang="en-PH" sz="1800" dirty="0" err="1">
                <a:latin typeface="Poppins" panose="00000500000000000000" pitchFamily="2" charset="0"/>
                <a:cs typeface="Poppins" panose="00000500000000000000" pitchFamily="2" charset="0"/>
              </a:rPr>
              <a:t>php</a:t>
            </a:r>
            <a:endParaRPr lang="en-PH" sz="1800" dirty="0">
              <a:latin typeface="Poppins" panose="00000500000000000000" pitchFamily="2" charset="0"/>
              <a:cs typeface="Poppins" panose="00000500000000000000" pitchFamily="2" charset="0"/>
            </a:endParaRPr>
          </a:p>
          <a:p>
            <a:r>
              <a:rPr lang="en-PH" sz="1800" dirty="0" err="1">
                <a:latin typeface="Poppins" panose="00000500000000000000" pitchFamily="2" charset="0"/>
                <a:cs typeface="Poppins" panose="00000500000000000000" pitchFamily="2" charset="0"/>
              </a:rPr>
              <a:t>session_start</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if ($_POST['username'] == 'user' &amp;&amp; $_POST['password'] == 'password') {</a:t>
            </a:r>
          </a:p>
          <a:p>
            <a:r>
              <a:rPr lang="en-PH" sz="1800" dirty="0">
                <a:latin typeface="Poppins" panose="00000500000000000000" pitchFamily="2" charset="0"/>
                <a:cs typeface="Poppins" panose="00000500000000000000" pitchFamily="2" charset="0"/>
              </a:rPr>
              <a:t>    $_SESSION['</a:t>
            </a:r>
            <a:r>
              <a:rPr lang="en-PH" sz="1800" dirty="0" err="1">
                <a:latin typeface="Poppins" panose="00000500000000000000" pitchFamily="2" charset="0"/>
                <a:cs typeface="Poppins" panose="00000500000000000000" pitchFamily="2" charset="0"/>
              </a:rPr>
              <a:t>loggedin</a:t>
            </a:r>
            <a:r>
              <a:rPr lang="en-PH" sz="1800" dirty="0">
                <a:latin typeface="Poppins" panose="00000500000000000000" pitchFamily="2" charset="0"/>
                <a:cs typeface="Poppins" panose="00000500000000000000" pitchFamily="2" charset="0"/>
              </a:rPr>
              <a:t>'] = true;</a:t>
            </a:r>
          </a:p>
          <a:p>
            <a:r>
              <a:rPr lang="en-PH" sz="1800" dirty="0">
                <a:latin typeface="Poppins" panose="00000500000000000000" pitchFamily="2" charset="0"/>
                <a:cs typeface="Poppins" panose="00000500000000000000" pitchFamily="2" charset="0"/>
              </a:rPr>
              <a:t>    header('Location: </a:t>
            </a:r>
            <a:r>
              <a:rPr lang="en-PH" sz="1800" dirty="0" err="1">
                <a:latin typeface="Poppins" panose="00000500000000000000" pitchFamily="2" charset="0"/>
                <a:cs typeface="Poppins" panose="00000500000000000000" pitchFamily="2" charset="0"/>
              </a:rPr>
              <a:t>welcome.php</a:t>
            </a:r>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 else {</a:t>
            </a:r>
          </a:p>
          <a:p>
            <a:r>
              <a:rPr lang="en-PH" sz="1800" dirty="0">
                <a:latin typeface="Poppins" panose="00000500000000000000" pitchFamily="2" charset="0"/>
                <a:cs typeface="Poppins" panose="00000500000000000000" pitchFamily="2" charset="0"/>
              </a:rPr>
              <a:t>    echo "Invalid credentials!";</a:t>
            </a:r>
          </a:p>
          <a:p>
            <a:r>
              <a:rPr lang="en-PH" sz="1800" dirty="0">
                <a:latin typeface="Poppins" panose="00000500000000000000" pitchFamily="2" charset="0"/>
                <a:cs typeface="Poppins" panose="00000500000000000000" pitchFamily="2" charset="0"/>
              </a:rPr>
              <a:t>}</a:t>
            </a:r>
          </a:p>
          <a:p>
            <a:r>
              <a:rPr lang="en-PH" sz="1800" dirty="0">
                <a:latin typeface="Poppins" panose="00000500000000000000" pitchFamily="2" charset="0"/>
                <a:cs typeface="Poppins" panose="00000500000000000000" pitchFamily="2" charset="0"/>
              </a:rPr>
              <a:t>?&gt;</a:t>
            </a:r>
          </a:p>
        </p:txBody>
      </p:sp>
    </p:spTree>
    <p:extLst>
      <p:ext uri="{BB962C8B-B14F-4D97-AF65-F5344CB8AC3E}">
        <p14:creationId xmlns:p14="http://schemas.microsoft.com/office/powerpoint/2010/main" val="3036976852"/>
      </p:ext>
    </p:extLst>
  </p:cSld>
  <p:clrMapOvr>
    <a:masterClrMapping/>
  </p:clrMapOvr>
</p:sld>
</file>

<file path=ppt/theme/theme1.xml><?xml version="1.0" encoding="utf-8"?>
<a:theme xmlns:a="http://schemas.openxmlformats.org/drawingml/2006/main" name="Salerio template">
  <a:themeElements>
    <a:clrScheme name="Custom 1">
      <a:dk1>
        <a:sysClr val="windowText" lastClr="000000"/>
      </a:dk1>
      <a:lt1>
        <a:sysClr val="window" lastClr="FFFFFF"/>
      </a:lt1>
      <a:dk2>
        <a:srgbClr val="323232"/>
      </a:dk2>
      <a:lt2>
        <a:srgbClr val="E5C243"/>
      </a:lt2>
      <a:accent1>
        <a:srgbClr val="A5300F"/>
      </a:accent1>
      <a:accent2>
        <a:srgbClr val="D55816"/>
      </a:accent2>
      <a:accent3>
        <a:srgbClr val="FF0000"/>
      </a:accent3>
      <a:accent4>
        <a:srgbClr val="FF0000"/>
      </a:accent4>
      <a:accent5>
        <a:srgbClr val="FF0000"/>
      </a:accent5>
      <a:accent6>
        <a:srgbClr val="FF0000"/>
      </a:accent6>
      <a:hlink>
        <a:srgbClr val="FF0000"/>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5444</TotalTime>
  <Words>596</Words>
  <Application>Microsoft Office PowerPoint</Application>
  <PresentationFormat>On-screen Show (16:9)</PresentationFormat>
  <Paragraphs>88</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Poppins</vt:lpstr>
      <vt:lpstr>Roboto Condensed Light</vt:lpstr>
      <vt:lpstr>Arial</vt:lpstr>
      <vt:lpstr>Roboto Condensed</vt:lpstr>
      <vt:lpstr>Arvo</vt:lpstr>
      <vt:lpstr>Roboto</vt:lpstr>
      <vt:lpstr>Salerio template</vt:lpstr>
      <vt:lpstr>Exception Handling</vt:lpstr>
      <vt:lpstr>WHAT IS SESSION</vt:lpstr>
      <vt:lpstr>SESSION</vt:lpstr>
      <vt:lpstr>Setting Session Variables</vt:lpstr>
      <vt:lpstr>Accessing Session Variables</vt:lpstr>
      <vt:lpstr>Modifying and Unsetting Session Variables</vt:lpstr>
      <vt:lpstr>Destroying a Session</vt:lpstr>
      <vt:lpstr>Session Timeout and Expiration</vt:lpstr>
      <vt:lpstr>SESSION LOGIN EXAMPLE</vt:lpstr>
      <vt:lpstr>SESSION LOGIN EXAMPLE</vt:lpstr>
      <vt:lpstr>SESSION LOGIN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Kathleen Esteves</dc:creator>
  <cp:lastModifiedBy>Leo Gabriel Villanueva</cp:lastModifiedBy>
  <cp:revision>111</cp:revision>
  <cp:lastPrinted>2019-01-18T14:40:34Z</cp:lastPrinted>
  <dcterms:modified xsi:type="dcterms:W3CDTF">2024-11-12T01:03:52Z</dcterms:modified>
</cp:coreProperties>
</file>