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1" r:id="rId7"/>
    <p:sldId id="274" r:id="rId8"/>
    <p:sldId id="279" r:id="rId9"/>
    <p:sldId id="275" r:id="rId10"/>
    <p:sldId id="280" r:id="rId11"/>
    <p:sldId id="276" r:id="rId12"/>
    <p:sldId id="278" r:id="rId13"/>
    <p:sldId id="281" r:id="rId14"/>
    <p:sldId id="282" r:id="rId15"/>
    <p:sldId id="283" r:id="rId16"/>
    <p:sldId id="290" r:id="rId17"/>
    <p:sldId id="284" r:id="rId18"/>
    <p:sldId id="287" r:id="rId19"/>
    <p:sldId id="289" r:id="rId20"/>
    <p:sldId id="291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F187A-D127-44D6-AF37-E9F487DF32FE}" v="453" dt="2022-01-27T07:08:15.350"/>
    <p1510:client id="{11107A13-3534-4FE9-836B-87492D463968}" v="125" dt="2022-01-27T03:11:58.005"/>
    <p1510:client id="{15649B56-C26E-4614-A0D8-AA9776732F2F}" v="11" dt="2022-01-27T07:24:52.462"/>
    <p1510:client id="{2B643B1E-8676-49CE-AB6D-2E31B5ADBF0E}" v="191" dt="2022-01-27T07:31:51.540"/>
    <p1510:client id="{4137F0F2-E2A1-43C6-B7C2-B423EB10E011}" v="277" dt="2022-01-27T03:04:13.800"/>
    <p1510:client id="{6CDE7919-0B90-47FA-865D-323458FD5C8A}" v="1292" dt="2022-01-27T07:27:00.977"/>
    <p1510:client id="{7A55A665-F59A-4AB8-BB31-DBCE4DB183F4}" v="466" dt="2022-01-27T04:32:00.295"/>
    <p1510:client id="{8061A68A-EA56-4631-8908-2BA5B68C5C00}" v="1236" dt="2022-01-27T03:32:06.168"/>
    <p1510:client id="{88300401-1CEE-46D9-B8D2-D8A6357CE13E}" v="26" dt="2022-01-27T06:53:31.744"/>
    <p1510:client id="{AE285EE0-F745-42FA-AFF3-04EDDE2AB1E5}" v="1310" dt="2022-01-27T07:34:01.974"/>
    <p1510:client id="{C60FDDB8-81E8-4852-8888-6421870EDF4A}" v="2940" dt="2022-01-27T07:22:35.245"/>
    <p1510:client id="{C7C44FDA-A728-4A5F-A804-EE041BC4CD5B}" v="135" dt="2022-01-27T07:02:37.818"/>
    <p1510:client id="{F6D39FA3-D87E-4D39-A445-4C42997F7267}" v="367" dt="2022-01-27T03:07:35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  <p:guide orient="horz" pos="2364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slide" Target="slides/slide14.xml" Id="rId18" /><Relationship Type="http://schemas.openxmlformats.org/officeDocument/2006/relationships/tableStyles" Target="tableStyles.xml" Id="rId26" /><Relationship Type="http://schemas.openxmlformats.org/officeDocument/2006/relationships/customXml" Target="../customXml/item3.xml" Id="rId3" /><Relationship Type="http://schemas.openxmlformats.org/officeDocument/2006/relationships/slide" Target="slides/slide17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theme" Target="theme/theme1.xml" Id="rId25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slide" Target="slides/slide16.xml" Id="rId20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viewProps" Target="viewProps.xml" Id="rId24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presProps" Target="presProps.xml" Id="rId23" /><Relationship Type="http://schemas.microsoft.com/office/2015/10/relationships/revisionInfo" Target="revisionInfo.xml" Id="rId28" /><Relationship Type="http://schemas.openxmlformats.org/officeDocument/2006/relationships/slide" Target="slides/slide6.xml" Id="rId10" /><Relationship Type="http://schemas.openxmlformats.org/officeDocument/2006/relationships/slide" Target="slides/slide15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slide" Target="slides/slide18.xml" Id="rId2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2476262" y="3145008"/>
            <a:ext cx="72394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 b="1" spc="-300">
                <a:solidFill>
                  <a:schemeClr val="bg1"/>
                </a:solidFill>
              </a:rPr>
              <a:t>직원 이직 여부 예측</a:t>
            </a:r>
            <a:endParaRPr kumimoji="1" lang="ja-JP" altLang="en-US" sz="6600" b="1" spc="-30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415547" y="5595006"/>
            <a:ext cx="3486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pc="-150">
                <a:solidFill>
                  <a:schemeClr val="bg1"/>
                </a:solidFill>
                <a:latin typeface="+mn-ea"/>
              </a:rPr>
              <a:t>수도권</a:t>
            </a:r>
            <a:r>
              <a:rPr kumimoji="1" lang="en-US" altLang="ko-KR" spc="-15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ko-KR" altLang="en-US" spc="-150">
                <a:solidFill>
                  <a:schemeClr val="bg1"/>
                </a:solidFill>
                <a:latin typeface="+mn-ea"/>
              </a:rPr>
              <a:t>반 </a:t>
            </a:r>
            <a:r>
              <a:rPr kumimoji="1" lang="en-US" altLang="ko-KR" spc="-150">
                <a:solidFill>
                  <a:schemeClr val="bg1"/>
                </a:solidFill>
                <a:latin typeface="+mn-ea"/>
              </a:rPr>
              <a:t>3</a:t>
            </a:r>
            <a:r>
              <a:rPr kumimoji="1" lang="ko-KR" altLang="en-US" spc="-150">
                <a:solidFill>
                  <a:schemeClr val="bg1"/>
                </a:solidFill>
                <a:latin typeface="+mn-ea"/>
              </a:rPr>
              <a:t>조</a:t>
            </a:r>
            <a:endParaRPr kumimoji="1" lang="en-US" altLang="ko-KR" spc="-150">
              <a:solidFill>
                <a:schemeClr val="bg1"/>
              </a:solidFill>
              <a:latin typeface="+mn-ea"/>
            </a:endParaRPr>
          </a:p>
          <a:p>
            <a:pPr algn="r"/>
            <a:r>
              <a:rPr kumimoji="1" lang="ko-KR" altLang="en-US" spc="-150">
                <a:solidFill>
                  <a:schemeClr val="bg1"/>
                </a:solidFill>
                <a:latin typeface="+mn-ea"/>
              </a:rPr>
              <a:t>유재영</a:t>
            </a:r>
            <a:r>
              <a:rPr kumimoji="1" lang="en-US" altLang="ko-KR" spc="-150">
                <a:solidFill>
                  <a:schemeClr val="bg1"/>
                </a:solidFill>
                <a:latin typeface="+mn-ea"/>
              </a:rPr>
              <a:t>,</a:t>
            </a:r>
            <a:r>
              <a:rPr kumimoji="1" lang="ko-KR" altLang="en-US" spc="-150">
                <a:solidFill>
                  <a:schemeClr val="bg1"/>
                </a:solidFill>
                <a:latin typeface="+mn-ea"/>
              </a:rPr>
              <a:t>이태헌</a:t>
            </a:r>
            <a:r>
              <a:rPr kumimoji="1" lang="en-US" altLang="ko-KR" spc="-150">
                <a:solidFill>
                  <a:schemeClr val="bg1"/>
                </a:solidFill>
                <a:latin typeface="+mn-ea"/>
              </a:rPr>
              <a:t>,</a:t>
            </a:r>
            <a:r>
              <a:rPr kumimoji="1" lang="ko-KR" altLang="en-US" spc="-150" err="1">
                <a:solidFill>
                  <a:schemeClr val="bg1"/>
                </a:solidFill>
                <a:latin typeface="+mn-ea"/>
              </a:rPr>
              <a:t>임대원</a:t>
            </a:r>
            <a:r>
              <a:rPr kumimoji="1" lang="en-US" altLang="ko-KR" spc="-150">
                <a:solidFill>
                  <a:schemeClr val="bg1"/>
                </a:solidFill>
                <a:latin typeface="+mn-ea"/>
              </a:rPr>
              <a:t>,</a:t>
            </a:r>
            <a:r>
              <a:rPr kumimoji="1" lang="ko-KR" altLang="en-US" spc="-150">
                <a:solidFill>
                  <a:schemeClr val="bg1"/>
                </a:solidFill>
                <a:latin typeface="+mn-ea"/>
              </a:rPr>
              <a:t>임명환</a:t>
            </a:r>
            <a:r>
              <a:rPr kumimoji="1" lang="en-US" altLang="ko-KR" spc="-150">
                <a:solidFill>
                  <a:schemeClr val="bg1"/>
                </a:solidFill>
                <a:latin typeface="+mn-ea"/>
              </a:rPr>
              <a:t>,</a:t>
            </a:r>
            <a:r>
              <a:rPr kumimoji="1" lang="ko-KR" altLang="en-US" spc="-150" err="1">
                <a:solidFill>
                  <a:schemeClr val="bg1"/>
                </a:solidFill>
                <a:latin typeface="+mn-ea"/>
              </a:rPr>
              <a:t>차선홍</a:t>
            </a:r>
            <a:endParaRPr kumimoji="1" lang="ja-JP" altLang="en-US" spc="-15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1165810" y="3145008"/>
            <a:ext cx="9860392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6600" b="1" spc="-300">
                <a:solidFill>
                  <a:schemeClr val="bg1"/>
                </a:solidFill>
                <a:cs typeface="Arial"/>
              </a:rPr>
              <a:t>이동 통신사 고객 이탈 예측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415547" y="5595006"/>
            <a:ext cx="3486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pc="-150">
                <a:solidFill>
                  <a:schemeClr val="bg1"/>
                </a:solidFill>
                <a:latin typeface="+mn-ea"/>
              </a:rPr>
              <a:t>수도권</a:t>
            </a:r>
            <a:r>
              <a:rPr kumimoji="1" lang="en-US" altLang="ko-KR" spc="-15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ko-KR" altLang="en-US" spc="-150">
                <a:solidFill>
                  <a:schemeClr val="bg1"/>
                </a:solidFill>
                <a:latin typeface="+mn-ea"/>
              </a:rPr>
              <a:t>반 </a:t>
            </a:r>
            <a:r>
              <a:rPr kumimoji="1" lang="en-US" altLang="ko-KR" spc="-150">
                <a:solidFill>
                  <a:schemeClr val="bg1"/>
                </a:solidFill>
                <a:latin typeface="+mn-ea"/>
              </a:rPr>
              <a:t>3</a:t>
            </a:r>
            <a:r>
              <a:rPr kumimoji="1" lang="ko-KR" altLang="en-US" spc="-150">
                <a:solidFill>
                  <a:schemeClr val="bg1"/>
                </a:solidFill>
                <a:latin typeface="+mn-ea"/>
              </a:rPr>
              <a:t>조</a:t>
            </a:r>
            <a:endParaRPr kumimoji="1" lang="en-US" altLang="ko-KR" spc="-150">
              <a:solidFill>
                <a:schemeClr val="bg1"/>
              </a:solidFill>
              <a:latin typeface="+mn-ea"/>
            </a:endParaRPr>
          </a:p>
          <a:p>
            <a:pPr algn="r"/>
            <a:r>
              <a:rPr kumimoji="1" lang="ko-KR" altLang="en-US" spc="-150">
                <a:solidFill>
                  <a:schemeClr val="bg1"/>
                </a:solidFill>
                <a:latin typeface="+mn-ea"/>
              </a:rPr>
              <a:t>유재영</a:t>
            </a:r>
            <a:r>
              <a:rPr kumimoji="1" lang="en-US" altLang="ko-KR" spc="-150">
                <a:solidFill>
                  <a:schemeClr val="bg1"/>
                </a:solidFill>
                <a:latin typeface="+mn-ea"/>
              </a:rPr>
              <a:t>,</a:t>
            </a:r>
            <a:r>
              <a:rPr kumimoji="1" lang="ko-KR" altLang="en-US" spc="-150">
                <a:solidFill>
                  <a:schemeClr val="bg1"/>
                </a:solidFill>
                <a:latin typeface="+mn-ea"/>
              </a:rPr>
              <a:t>이태헌</a:t>
            </a:r>
            <a:r>
              <a:rPr kumimoji="1" lang="en-US" altLang="ko-KR" spc="-150">
                <a:solidFill>
                  <a:schemeClr val="bg1"/>
                </a:solidFill>
                <a:latin typeface="+mn-ea"/>
              </a:rPr>
              <a:t>,</a:t>
            </a:r>
            <a:r>
              <a:rPr kumimoji="1" lang="ko-KR" altLang="en-US" spc="-150" err="1">
                <a:solidFill>
                  <a:schemeClr val="bg1"/>
                </a:solidFill>
                <a:latin typeface="+mn-ea"/>
              </a:rPr>
              <a:t>임대원</a:t>
            </a:r>
            <a:r>
              <a:rPr kumimoji="1" lang="en-US" altLang="ko-KR" spc="-150">
                <a:solidFill>
                  <a:schemeClr val="bg1"/>
                </a:solidFill>
                <a:latin typeface="+mn-ea"/>
              </a:rPr>
              <a:t>,</a:t>
            </a:r>
            <a:r>
              <a:rPr kumimoji="1" lang="ko-KR" altLang="en-US" spc="-150">
                <a:solidFill>
                  <a:schemeClr val="bg1"/>
                </a:solidFill>
                <a:latin typeface="+mn-ea"/>
              </a:rPr>
              <a:t>임명환</a:t>
            </a:r>
            <a:r>
              <a:rPr kumimoji="1" lang="en-US" altLang="ko-KR" spc="-150">
                <a:solidFill>
                  <a:schemeClr val="bg1"/>
                </a:solidFill>
                <a:latin typeface="+mn-ea"/>
              </a:rPr>
              <a:t>,</a:t>
            </a:r>
            <a:r>
              <a:rPr kumimoji="1" lang="ko-KR" altLang="en-US" spc="-150" err="1">
                <a:solidFill>
                  <a:schemeClr val="bg1"/>
                </a:solidFill>
                <a:latin typeface="+mn-ea"/>
              </a:rPr>
              <a:t>차선홍</a:t>
            </a:r>
            <a:endParaRPr kumimoji="1" lang="ja-JP" altLang="en-US" spc="-15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942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105" y="2451653"/>
            <a:ext cx="7027975" cy="410419"/>
            <a:chOff x="1965105" y="2451651"/>
            <a:chExt cx="8070575" cy="809363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20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2214861" cy="728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/>
                <a:t>데이터 탐색 결과</a:t>
              </a:r>
              <a:endParaRPr kumimoji="1" lang="ja-JP" altLang="en-US" b="1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105" y="3297512"/>
            <a:ext cx="7027975" cy="410419"/>
            <a:chOff x="1965105" y="2451651"/>
            <a:chExt cx="8070575" cy="809363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20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2288493" cy="728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/>
                <a:t>모델 별 성능 비교</a:t>
              </a:r>
              <a:endParaRPr kumimoji="1" lang="ja-JP" altLang="en-US" b="1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65105" y="4142874"/>
            <a:ext cx="7027975" cy="410419"/>
            <a:chOff x="1965105" y="2451651"/>
            <a:chExt cx="8070575" cy="809363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20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32676"/>
              <a:ext cx="1949785" cy="728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/>
                <a:t>모델 성능 튜닝</a:t>
              </a:r>
              <a:endParaRPr kumimoji="1" lang="ja-JP" altLang="en-US" b="1"/>
            </a:p>
          </p:txBody>
        </p:sp>
      </p:grpSp>
      <p:grpSp>
        <p:nvGrpSpPr>
          <p:cNvPr id="27" name="グループ化 18">
            <a:extLst>
              <a:ext uri="{FF2B5EF4-FFF2-40B4-BE49-F238E27FC236}">
                <a16:creationId xmlns:a16="http://schemas.microsoft.com/office/drawing/2014/main" id="{22D40EDD-47F6-45D9-8AA7-38AFC4BA139C}"/>
              </a:ext>
            </a:extLst>
          </p:cNvPr>
          <p:cNvGrpSpPr/>
          <p:nvPr/>
        </p:nvGrpSpPr>
        <p:grpSpPr>
          <a:xfrm>
            <a:off x="1966481" y="5034592"/>
            <a:ext cx="7027977" cy="410419"/>
            <a:chOff x="1965105" y="2451651"/>
            <a:chExt cx="8070575" cy="809363"/>
          </a:xfrm>
        </p:grpSpPr>
        <p:sp>
          <p:nvSpPr>
            <p:cNvPr id="28" name="正方形/長方形 19">
              <a:extLst>
                <a:ext uri="{FF2B5EF4-FFF2-40B4-BE49-F238E27FC236}">
                  <a16:creationId xmlns:a16="http://schemas.microsoft.com/office/drawing/2014/main" id="{241EBBCB-A3EE-47D8-B1EA-C27C352E41F7}"/>
                </a:ext>
              </a:extLst>
            </p:cNvPr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ja-JP" sz="2000" b="1">
                  <a:solidFill>
                    <a:schemeClr val="tx1">
                      <a:lumMod val="75000"/>
                    </a:schemeClr>
                  </a:solidFill>
                  <a:cs typeface="Arial"/>
                </a:rPr>
                <a:t>4</a:t>
              </a:r>
            </a:p>
          </p:txBody>
        </p:sp>
        <p:sp>
          <p:nvSpPr>
            <p:cNvPr id="29" name="正方形/長方形 20">
              <a:extLst>
                <a:ext uri="{FF2B5EF4-FFF2-40B4-BE49-F238E27FC236}">
                  <a16:creationId xmlns:a16="http://schemas.microsoft.com/office/drawing/2014/main" id="{3DBDD8A6-0AF2-4A4E-9A00-2F4AEA67D40E}"/>
                </a:ext>
              </a:extLst>
            </p:cNvPr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0" name="テキスト ボックス 21">
              <a:extLst>
                <a:ext uri="{FF2B5EF4-FFF2-40B4-BE49-F238E27FC236}">
                  <a16:creationId xmlns:a16="http://schemas.microsoft.com/office/drawing/2014/main" id="{2D1C1CE4-A7AC-4647-A14A-B724C6F8470E}"/>
                </a:ext>
              </a:extLst>
            </p:cNvPr>
            <p:cNvSpPr txBox="1"/>
            <p:nvPr/>
          </p:nvSpPr>
          <p:spPr>
            <a:xfrm>
              <a:off x="3313043" y="2532676"/>
              <a:ext cx="3275167" cy="728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/>
                <a:t>도출한 비즈니스 인사이트</a:t>
              </a:r>
              <a:endParaRPr kumimoji="1" lang="ja-JP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35592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300">
                <a:solidFill>
                  <a:schemeClr val="bg1"/>
                </a:solidFill>
              </a:rPr>
              <a:t>데이터 탐색 결과</a:t>
            </a:r>
            <a:endParaRPr kumimoji="1" lang="ja-JP" altLang="en-US" sz="2800" b="1" spc="-30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2">
            <a:extLst>
              <a:ext uri="{FF2B5EF4-FFF2-40B4-BE49-F238E27FC236}">
                <a16:creationId xmlns:a16="http://schemas.microsoft.com/office/drawing/2014/main" id="{0D2803E6-40E7-4F9E-9ADC-CBD80BCB5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36" y="972815"/>
            <a:ext cx="2963333" cy="1996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6AE23-B7D4-41D5-AF26-72790697237C}"/>
              </a:ext>
            </a:extLst>
          </p:cNvPr>
          <p:cNvSpPr txBox="1"/>
          <p:nvPr/>
        </p:nvSpPr>
        <p:spPr>
          <a:xfrm>
            <a:off x="2294467" y="5147732"/>
            <a:ext cx="759459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400">
                <a:cs typeface="Arial"/>
              </a:rPr>
              <a:t>상관관계 속에서 이탈여부는 </a:t>
            </a:r>
            <a:r>
              <a:rPr lang="ko-KR" altLang="en-US" sz="1400" b="1">
                <a:cs typeface="Arial"/>
              </a:rPr>
              <a:t>월 초과사용시간</a:t>
            </a:r>
            <a:r>
              <a:rPr lang="ko-KR" altLang="en-US" sz="1400">
                <a:cs typeface="Arial"/>
              </a:rPr>
              <a:t>, </a:t>
            </a:r>
            <a:r>
              <a:rPr lang="ko-KR" altLang="en-US" sz="1400" b="1">
                <a:cs typeface="Arial"/>
              </a:rPr>
              <a:t>월 평균 장기 통화 횟수</a:t>
            </a:r>
            <a:r>
              <a:rPr lang="ko-KR" altLang="en-US" sz="1400">
                <a:cs typeface="Arial"/>
              </a:rPr>
              <a:t>와 가장 관련 있게 나왔다.</a:t>
            </a:r>
          </a:p>
          <a:p>
            <a:pPr marL="285750" indent="-285750">
              <a:buFont typeface="Arial"/>
              <a:buChar char="•"/>
            </a:pPr>
            <a:endParaRPr lang="ko-KR" altLang="en-US" sz="14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 b="1">
                <a:cs typeface="Arial"/>
              </a:rPr>
              <a:t>월 수입</a:t>
            </a:r>
            <a:r>
              <a:rPr lang="ko-KR" altLang="en-US" sz="1400">
                <a:cs typeface="Arial"/>
              </a:rPr>
              <a:t>은 100000달러 기준으로, </a:t>
            </a:r>
            <a:r>
              <a:rPr lang="ko-KR" altLang="en-US" sz="1400" b="1">
                <a:cs typeface="Arial"/>
              </a:rPr>
              <a:t>휴대폰 가격</a:t>
            </a:r>
            <a:r>
              <a:rPr lang="ko-KR" altLang="en-US" sz="1400">
                <a:cs typeface="Arial"/>
              </a:rPr>
              <a:t>은 400달러 기준, </a:t>
            </a:r>
            <a:r>
              <a:rPr lang="ko-KR" altLang="en-US" sz="1400" b="1">
                <a:cs typeface="Arial"/>
              </a:rPr>
              <a:t>집값</a:t>
            </a:r>
            <a:r>
              <a:rPr lang="ko-KR" altLang="en-US" sz="1400">
                <a:cs typeface="Arial"/>
              </a:rPr>
              <a:t>은 50000달러 기준, </a:t>
            </a:r>
            <a:r>
              <a:rPr lang="ko-KR" altLang="en-US" sz="1400" b="1">
                <a:cs typeface="Arial"/>
              </a:rPr>
              <a:t>초과사용 시간</a:t>
            </a:r>
            <a:r>
              <a:rPr lang="ko-KR" altLang="en-US" sz="1400">
                <a:cs typeface="Arial"/>
              </a:rPr>
              <a:t>은 100분, </a:t>
            </a:r>
            <a:r>
              <a:rPr lang="ko-KR" altLang="en-US" sz="1400" b="1">
                <a:cs typeface="Arial"/>
              </a:rPr>
              <a:t>장기통화횟수</a:t>
            </a:r>
            <a:r>
              <a:rPr lang="ko-KR" altLang="en-US" sz="1400">
                <a:cs typeface="Arial"/>
              </a:rPr>
              <a:t>는 10회를 기준으로 이탈이 발생했다.</a:t>
            </a:r>
          </a:p>
        </p:txBody>
      </p:sp>
      <p:pic>
        <p:nvPicPr>
          <p:cNvPr id="20" name="그림 20">
            <a:extLst>
              <a:ext uri="{FF2B5EF4-FFF2-40B4-BE49-F238E27FC236}">
                <a16:creationId xmlns:a16="http://schemas.microsoft.com/office/drawing/2014/main" id="{08D1B8CD-6D65-4530-A70E-FCB5409E1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67" y="1049280"/>
            <a:ext cx="4445000" cy="1796105"/>
          </a:xfrm>
          <a:prstGeom prst="rect">
            <a:avLst/>
          </a:prstGeom>
        </p:spPr>
      </p:pic>
      <p:pic>
        <p:nvPicPr>
          <p:cNvPr id="10" name="그림 14">
            <a:extLst>
              <a:ext uri="{FF2B5EF4-FFF2-40B4-BE49-F238E27FC236}">
                <a16:creationId xmlns:a16="http://schemas.microsoft.com/office/drawing/2014/main" id="{4F8EE336-917C-413E-9037-1EBFBCF09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867" y="2970743"/>
            <a:ext cx="2895600" cy="1924050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id="{C2911CFC-4567-45DD-813B-A85280BAD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7996" y="2968625"/>
            <a:ext cx="3046941" cy="1996017"/>
          </a:xfrm>
          <a:prstGeom prst="rect">
            <a:avLst/>
          </a:prstGeom>
        </p:spPr>
      </p:pic>
      <p:pic>
        <p:nvPicPr>
          <p:cNvPr id="16" name="그림 20">
            <a:extLst>
              <a:ext uri="{FF2B5EF4-FFF2-40B4-BE49-F238E27FC236}">
                <a16:creationId xmlns:a16="http://schemas.microsoft.com/office/drawing/2014/main" id="{7B957A01-050E-40B7-B7B8-5ECE574B3C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3066" y="2987674"/>
            <a:ext cx="2895600" cy="1924050"/>
          </a:xfrm>
          <a:prstGeom prst="rect">
            <a:avLst/>
          </a:prstGeom>
        </p:spPr>
      </p:pic>
      <p:pic>
        <p:nvPicPr>
          <p:cNvPr id="22" name="그림 3">
            <a:extLst>
              <a:ext uri="{FF2B5EF4-FFF2-40B4-BE49-F238E27FC236}">
                <a16:creationId xmlns:a16="http://schemas.microsoft.com/office/drawing/2014/main" id="{2CBADCA8-9A75-4D3B-98D6-3B811C85C6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3599" y="1007829"/>
            <a:ext cx="2997200" cy="18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3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300">
                <a:solidFill>
                  <a:schemeClr val="bg1"/>
                </a:solidFill>
              </a:rPr>
              <a:t>데이터 탐색 결과</a:t>
            </a:r>
            <a:endParaRPr kumimoji="1" lang="ja-JP" altLang="en-US" sz="2800" b="1" spc="-30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1">
            <a:extLst>
              <a:ext uri="{FF2B5EF4-FFF2-40B4-BE49-F238E27FC236}">
                <a16:creationId xmlns:a16="http://schemas.microsoft.com/office/drawing/2014/main" id="{21855B92-D38E-4920-A7DB-341E1FB0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6" y="1435941"/>
            <a:ext cx="3403600" cy="2247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6AE23-B7D4-41D5-AF26-72790697237C}"/>
              </a:ext>
            </a:extLst>
          </p:cNvPr>
          <p:cNvSpPr txBox="1"/>
          <p:nvPr/>
        </p:nvSpPr>
        <p:spPr>
          <a:xfrm>
            <a:off x="7874000" y="2079068"/>
            <a:ext cx="3564466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400" err="1">
                <a:cs typeface="Arial"/>
              </a:rPr>
              <a:t>이탈률과</a:t>
            </a:r>
            <a:r>
              <a:rPr lang="ko-KR" altLang="en-US" sz="1400">
                <a:cs typeface="Arial"/>
              </a:rPr>
              <a:t> 이탈하지 않은 고객들의 비율이 거의 비슷하다</a:t>
            </a:r>
            <a:endParaRPr lang="ko-KR"/>
          </a:p>
          <a:p>
            <a:pPr marL="285750" indent="-285750">
              <a:buFont typeface="Arial"/>
              <a:buChar char="•"/>
            </a:pPr>
            <a:endParaRPr lang="ko-KR" altLang="en-US" sz="14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sz="1400">
                <a:ea typeface="+mn-lt"/>
                <a:cs typeface="+mn-lt"/>
              </a:rPr>
              <a:t>고객 이탈이 절반 가까이 이루어진다는 것은 통신사 입장에서 큰 손해로 발생할 수 있기 때문에 고객 이탈을 줄일 수 있는 방안을 고안해야 한다.</a:t>
            </a:r>
            <a:endParaRPr lang="ko-KR" altLang="en-US" sz="14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ko-KR" altLang="en-US" sz="14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>
                <a:cs typeface="Arial"/>
              </a:rPr>
              <a:t>만족도 설문의 경우 과반수(59.99%)가 만족하지 못한다고 응답함.</a:t>
            </a:r>
          </a:p>
          <a:p>
            <a:pPr marL="285750" indent="-285750">
              <a:buFont typeface="Arial"/>
              <a:buChar char="•"/>
            </a:pPr>
            <a:endParaRPr lang="ko-KR" altLang="en-US" sz="14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>
                <a:cs typeface="Arial"/>
              </a:rPr>
              <a:t>사용 수준 설문 또한 과반수(59.28%)가 사용수준이 낮다고 응답함.</a:t>
            </a:r>
          </a:p>
          <a:p>
            <a:pPr marL="285750" indent="-285750">
              <a:buFont typeface="Arial"/>
              <a:buChar char="•"/>
            </a:pPr>
            <a:endParaRPr lang="ko-KR" altLang="en-US" sz="14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>
                <a:cs typeface="Arial"/>
              </a:rPr>
              <a:t>이러한 결과를 바탕으로 고객 만족도 수준이 낮은 편으로 예상함</a:t>
            </a:r>
          </a:p>
          <a:p>
            <a:pPr marL="285750" indent="-285750">
              <a:buFont typeface="Arial"/>
              <a:buChar char="•"/>
            </a:pPr>
            <a:endParaRPr lang="ko-KR" altLang="en-US" sz="1400">
              <a:cs typeface="Arial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8ED3AD6-E53D-4556-90D7-DDF615F2A072}"/>
              </a:ext>
            </a:extLst>
          </p:cNvPr>
          <p:cNvGrpSpPr/>
          <p:nvPr/>
        </p:nvGrpSpPr>
        <p:grpSpPr>
          <a:xfrm>
            <a:off x="4598135" y="1312334"/>
            <a:ext cx="2988839" cy="5057613"/>
            <a:chOff x="170069" y="1083733"/>
            <a:chExt cx="2988839" cy="5057613"/>
          </a:xfrm>
        </p:grpSpPr>
        <p:pic>
          <p:nvPicPr>
            <p:cNvPr id="9" name="그림 9">
              <a:extLst>
                <a:ext uri="{FF2B5EF4-FFF2-40B4-BE49-F238E27FC236}">
                  <a16:creationId xmlns:a16="http://schemas.microsoft.com/office/drawing/2014/main" id="{945883EA-7876-4541-9478-204C3BAB8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069" y="1083733"/>
              <a:ext cx="2988839" cy="505761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BA4400-F80D-449A-B211-F69CD00ACDC7}"/>
                </a:ext>
              </a:extLst>
            </p:cNvPr>
            <p:cNvSpPr txBox="1"/>
            <p:nvPr/>
          </p:nvSpPr>
          <p:spPr>
            <a:xfrm>
              <a:off x="279400" y="1152525"/>
              <a:ext cx="1203325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050" b="1">
                  <a:cs typeface="Arial"/>
                </a:rPr>
                <a:t>만족도 설문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C8658B-3591-4449-A803-81A9ED219DA0}"/>
                </a:ext>
              </a:extLst>
            </p:cNvPr>
            <p:cNvSpPr txBox="1"/>
            <p:nvPr/>
          </p:nvSpPr>
          <p:spPr>
            <a:xfrm>
              <a:off x="321733" y="4581525"/>
              <a:ext cx="1203325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050" b="1">
                  <a:cs typeface="Arial"/>
                </a:rPr>
                <a:t>변경 계획 설문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FCD40-E86B-476A-BB69-A8D3ACDFE4D2}"/>
                </a:ext>
              </a:extLst>
            </p:cNvPr>
            <p:cNvSpPr txBox="1"/>
            <p:nvPr/>
          </p:nvSpPr>
          <p:spPr>
            <a:xfrm>
              <a:off x="279399" y="2947458"/>
              <a:ext cx="1203325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050" b="1">
                  <a:cs typeface="Arial"/>
                </a:rPr>
                <a:t>사용 수준 설문</a:t>
              </a:r>
            </a:p>
          </p:txBody>
        </p:sp>
      </p:grpSp>
      <p:pic>
        <p:nvPicPr>
          <p:cNvPr id="15" name="그림 15">
            <a:extLst>
              <a:ext uri="{FF2B5EF4-FFF2-40B4-BE49-F238E27FC236}">
                <a16:creationId xmlns:a16="http://schemas.microsoft.com/office/drawing/2014/main" id="{0A8363C7-DD51-44E6-9EA1-13AFAF619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3814763"/>
            <a:ext cx="22669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2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275428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ko-KR" altLang="en-US" sz="2800" b="1" spc="-300">
                <a:solidFill>
                  <a:schemeClr val="bg1"/>
                </a:solidFill>
              </a:rPr>
              <a:t>모델 별 성능 비교 </a:t>
            </a:r>
            <a:endParaRPr kumimoji="1" lang="ja-JP" altLang="en-US" sz="2800" b="1" spc="-30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3">
            <a:extLst>
              <a:ext uri="{FF2B5EF4-FFF2-40B4-BE49-F238E27FC236}">
                <a16:creationId xmlns:a16="http://schemas.microsoft.com/office/drawing/2014/main" id="{B7F9BA47-4F81-42D5-9095-F47D1698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20" y="2180851"/>
            <a:ext cx="5326250" cy="2186330"/>
          </a:xfrm>
          <a:prstGeom prst="rect">
            <a:avLst/>
          </a:prstGeom>
        </p:spPr>
      </p:pic>
      <p:pic>
        <p:nvPicPr>
          <p:cNvPr id="4" name="그림 6">
            <a:extLst>
              <a:ext uri="{FF2B5EF4-FFF2-40B4-BE49-F238E27FC236}">
                <a16:creationId xmlns:a16="http://schemas.microsoft.com/office/drawing/2014/main" id="{26E5A973-A340-4955-9CB7-472C613A6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35" y="4363529"/>
            <a:ext cx="5326250" cy="2186330"/>
          </a:xfrm>
          <a:prstGeom prst="rect">
            <a:avLst/>
          </a:prstGeom>
        </p:spPr>
      </p:pic>
      <p:pic>
        <p:nvPicPr>
          <p:cNvPr id="7" name="그림 8">
            <a:extLst>
              <a:ext uri="{FF2B5EF4-FFF2-40B4-BE49-F238E27FC236}">
                <a16:creationId xmlns:a16="http://schemas.microsoft.com/office/drawing/2014/main" id="{82DD9EF3-7836-4E05-ABBD-7AD5CF5A5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128" y="2182713"/>
            <a:ext cx="5326250" cy="2182607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B95E264F-0642-403D-9B48-219BA92FD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129" y="4363529"/>
            <a:ext cx="5287505" cy="2186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0A5FE6-BF29-4C75-89BC-75EAC7F60A04}"/>
              </a:ext>
            </a:extLst>
          </p:cNvPr>
          <p:cNvSpPr txBox="1"/>
          <p:nvPr/>
        </p:nvSpPr>
        <p:spPr>
          <a:xfrm>
            <a:off x="288825" y="924624"/>
            <a:ext cx="1159965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1400" err="1">
                <a:cs typeface="Arial"/>
              </a:rPr>
              <a:t>알고리즘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모델</a:t>
            </a:r>
            <a:r>
              <a:rPr lang="en-US" altLang="ko-KR" sz="1400">
                <a:cs typeface="Arial"/>
              </a:rPr>
              <a:t> 별 </a:t>
            </a:r>
            <a:r>
              <a:rPr lang="en-US" altLang="ko-KR" sz="1400" err="1">
                <a:cs typeface="Arial"/>
              </a:rPr>
              <a:t>변수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중요도는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다음과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같으며</a:t>
            </a:r>
            <a:r>
              <a:rPr lang="en-US" altLang="ko-KR" sz="1400">
                <a:cs typeface="Arial"/>
              </a:rPr>
              <a:t>, 약 '4 - 7'개의 </a:t>
            </a:r>
            <a:r>
              <a:rPr lang="en-US" altLang="ko-KR" sz="1400" err="1">
                <a:cs typeface="Arial"/>
              </a:rPr>
              <a:t>변수와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관계성이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짙다</a:t>
            </a:r>
            <a:r>
              <a:rPr lang="en-US" altLang="ko-KR" sz="1400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altLang="ko-KR" sz="14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400" err="1">
                <a:cs typeface="Arial"/>
              </a:rPr>
              <a:t>XGBOOST의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경우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가중치를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기반으로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모델링이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만들어지며</a:t>
            </a:r>
            <a:r>
              <a:rPr lang="en-US" altLang="ko-KR" sz="1400">
                <a:cs typeface="Arial"/>
              </a:rPr>
              <a:t>, </a:t>
            </a:r>
            <a:r>
              <a:rPr lang="en-US" altLang="ko-KR" sz="1400" err="1">
                <a:cs typeface="Arial"/>
              </a:rPr>
              <a:t>다른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알고리즘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분석과</a:t>
            </a:r>
            <a:r>
              <a:rPr lang="en-US" altLang="ko-KR" sz="1400">
                <a:cs typeface="Arial"/>
              </a:rPr>
              <a:t> </a:t>
            </a:r>
            <a:r>
              <a:rPr lang="en-US" altLang="ko-KR" sz="1400" err="1">
                <a:cs typeface="Arial"/>
              </a:rPr>
              <a:t>다르게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평준화된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변수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중요도를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확인할</a:t>
            </a:r>
            <a:r>
              <a:rPr lang="en-US" altLang="ko-KR" sz="1400">
                <a:cs typeface="Arial"/>
              </a:rPr>
              <a:t> 수 </a:t>
            </a:r>
            <a:r>
              <a:rPr lang="en-US" altLang="ko-KR" sz="1400" err="1">
                <a:cs typeface="Arial"/>
              </a:rPr>
              <a:t>있다</a:t>
            </a:r>
            <a:r>
              <a:rPr lang="en-US" altLang="ko-KR" sz="1400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altLang="ko-KR" sz="1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err="1">
                <a:ea typeface="+mn-lt"/>
                <a:cs typeface="+mn-lt"/>
              </a:rPr>
              <a:t>알고리즘마다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중요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변수를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찾는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과정이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다르므로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동일한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변수가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여러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알고리즘에서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가장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중요도가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높은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변수라고</a:t>
            </a:r>
            <a:r>
              <a:rPr lang="en-US" sz="1400">
                <a:ea typeface="+mn-lt"/>
                <a:cs typeface="+mn-lt"/>
              </a:rPr>
              <a:t> 할 </a:t>
            </a:r>
            <a:r>
              <a:rPr lang="ko-KR" altLang="en-US" sz="1400">
                <a:ea typeface="+mn-lt"/>
                <a:cs typeface="+mn-lt"/>
              </a:rPr>
              <a:t>수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없다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altLang="ko-KR" sz="1400">
              <a:cs typeface="Arial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E9AFBB8-CE65-4B18-80B6-BDAA2FF4151D}"/>
              </a:ext>
            </a:extLst>
          </p:cNvPr>
          <p:cNvSpPr/>
          <p:nvPr/>
        </p:nvSpPr>
        <p:spPr>
          <a:xfrm>
            <a:off x="3611103" y="4444137"/>
            <a:ext cx="2040610" cy="619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err="1">
                <a:ea typeface="+mn-lt"/>
                <a:cs typeface="+mn-lt"/>
              </a:rPr>
              <a:t>Decision</a:t>
            </a:r>
            <a:r>
              <a:rPr lang="ko-KR">
                <a:ea typeface="+mn-lt"/>
                <a:cs typeface="+mn-lt"/>
              </a:rPr>
              <a:t> Tree</a:t>
            </a:r>
          </a:p>
          <a:p>
            <a:pPr algn="ctr"/>
            <a:r>
              <a:rPr lang="ko-KR" altLang="en-US">
                <a:ea typeface="+mn-lt"/>
                <a:cs typeface="+mn-lt"/>
              </a:rPr>
              <a:t>(</a:t>
            </a:r>
            <a:r>
              <a:rPr lang="ko-KR" altLang="en-US" err="1">
                <a:ea typeface="+mn-lt"/>
                <a:cs typeface="+mn-lt"/>
              </a:rPr>
              <a:t>max_depth</a:t>
            </a:r>
            <a:r>
              <a:rPr lang="ko-KR" altLang="en-US">
                <a:ea typeface="+mn-lt"/>
                <a:cs typeface="+mn-lt"/>
              </a:rPr>
              <a:t> = 5)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656DED4-52B5-48AE-827F-EEC649241AD7}"/>
              </a:ext>
            </a:extLst>
          </p:cNvPr>
          <p:cNvSpPr/>
          <p:nvPr/>
        </p:nvSpPr>
        <p:spPr>
          <a:xfrm>
            <a:off x="9771680" y="2261459"/>
            <a:ext cx="1872711" cy="41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+mn-lt"/>
                <a:cs typeface="+mn-lt"/>
              </a:rPr>
              <a:t>Random Forest</a:t>
            </a:r>
            <a:endParaRPr lang="ko-KR" altLang="en-US">
              <a:ea typeface="+mn-lt"/>
              <a:cs typeface="+mn-lt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B6C6A89-2524-468A-ACC4-995C31C1CBDF}"/>
              </a:ext>
            </a:extLst>
          </p:cNvPr>
          <p:cNvSpPr/>
          <p:nvPr/>
        </p:nvSpPr>
        <p:spPr>
          <a:xfrm>
            <a:off x="3611102" y="2261458"/>
            <a:ext cx="2040610" cy="41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err="1">
                <a:ea typeface="+mn-lt"/>
                <a:cs typeface="+mn-lt"/>
              </a:rPr>
              <a:t>Decision</a:t>
            </a:r>
            <a:r>
              <a:rPr lang="ko-KR">
                <a:ea typeface="+mn-lt"/>
                <a:cs typeface="+mn-lt"/>
              </a:rPr>
              <a:t> Tree</a:t>
            </a:r>
            <a:endParaRPr lang="ko-KR" altLang="en-US">
              <a:ea typeface="+mn-lt"/>
              <a:cs typeface="+mn-lt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CCBFE92-FC07-446A-93EA-E605DC2E0E07}"/>
              </a:ext>
            </a:extLst>
          </p:cNvPr>
          <p:cNvSpPr/>
          <p:nvPr/>
        </p:nvSpPr>
        <p:spPr>
          <a:xfrm>
            <a:off x="9862085" y="4444136"/>
            <a:ext cx="1782305" cy="41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+mn-lt"/>
                <a:cs typeface="+mn-lt"/>
              </a:rPr>
              <a:t>XGBOOST</a:t>
            </a:r>
            <a:endParaRPr lang="ko-KR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43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261161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ko-KR" altLang="en-US" sz="2800" b="1" spc="-300">
                <a:solidFill>
                  <a:schemeClr val="bg1"/>
                </a:solidFill>
              </a:rPr>
              <a:t>모델 별 성능 튜닝</a:t>
            </a:r>
            <a:endParaRPr kumimoji="1" lang="ja-JP" altLang="en-US" sz="2800" b="1" spc="-30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2">
            <a:extLst>
              <a:ext uri="{FF2B5EF4-FFF2-40B4-BE49-F238E27FC236}">
                <a16:creationId xmlns:a16="http://schemas.microsoft.com/office/drawing/2014/main" id="{030A6894-EE1E-4B52-A1E7-5D47076A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734" y="1959429"/>
            <a:ext cx="4732867" cy="23718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2239EE-DB0D-44E1-B289-EE7E39266537}"/>
              </a:ext>
            </a:extLst>
          </p:cNvPr>
          <p:cNvSpPr txBox="1"/>
          <p:nvPr/>
        </p:nvSpPr>
        <p:spPr>
          <a:xfrm>
            <a:off x="3386666" y="1143000"/>
            <a:ext cx="57065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cs typeface="Arial"/>
              </a:rPr>
              <a:t>RandomForest</a:t>
            </a:r>
            <a:r>
              <a:rPr lang="ko-KR" altLang="en-US">
                <a:cs typeface="Arial"/>
              </a:rPr>
              <a:t> 성능 튜닝(</a:t>
            </a:r>
            <a:r>
              <a:rPr lang="ko-KR" altLang="en-US" err="1">
                <a:cs typeface="Arial"/>
              </a:rPr>
              <a:t>Grid</a:t>
            </a:r>
            <a:r>
              <a:rPr lang="ko-KR" altLang="en-US">
                <a:cs typeface="Arial"/>
              </a:rPr>
              <a:t> </a:t>
            </a:r>
            <a:r>
              <a:rPr lang="ko-KR" altLang="en-US" err="1">
                <a:cs typeface="Arial"/>
              </a:rPr>
              <a:t>Search</a:t>
            </a:r>
            <a:r>
              <a:rPr lang="ko-KR" altLang="en-US">
                <a:cs typeface="Arial"/>
              </a:rPr>
              <a:t>) 전 후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9C75A-FFC1-42BC-B8C7-F2FEC128DD26}"/>
              </a:ext>
            </a:extLst>
          </p:cNvPr>
          <p:cNvSpPr txBox="1"/>
          <p:nvPr/>
        </p:nvSpPr>
        <p:spPr>
          <a:xfrm>
            <a:off x="787399" y="5249332"/>
            <a:ext cx="4224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cs typeface="Arial"/>
            </a:endParaRPr>
          </a:p>
        </p:txBody>
      </p:sp>
      <p:pic>
        <p:nvPicPr>
          <p:cNvPr id="4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E852638-54E4-45C8-ACA2-3B13DEDFE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141" y="4398964"/>
            <a:ext cx="2694516" cy="828673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C7C1F2A4-766A-4F70-AF5D-D12ABD2AD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33" y="1961288"/>
            <a:ext cx="4529666" cy="2385088"/>
          </a:xfrm>
          <a:prstGeom prst="rect">
            <a:avLst/>
          </a:prstGeom>
        </p:spPr>
      </p:pic>
      <p:pic>
        <p:nvPicPr>
          <p:cNvPr id="13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A9FC3E08-464F-48D9-9432-6D36B8D5D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933" y="4379119"/>
            <a:ext cx="2421466" cy="85142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35856F8-E10D-42BD-BAFF-B79D118B9ECE}"/>
              </a:ext>
            </a:extLst>
          </p:cNvPr>
          <p:cNvSpPr/>
          <p:nvPr/>
        </p:nvSpPr>
        <p:spPr>
          <a:xfrm>
            <a:off x="5605737" y="2906226"/>
            <a:ext cx="982133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F8767-7257-4EDB-8B11-3F1125F0104D}"/>
              </a:ext>
            </a:extLst>
          </p:cNvPr>
          <p:cNvSpPr txBox="1"/>
          <p:nvPr/>
        </p:nvSpPr>
        <p:spPr>
          <a:xfrm>
            <a:off x="439360" y="5402056"/>
            <a:ext cx="1159965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 sz="14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>
                <a:ea typeface="+mn-lt"/>
                <a:cs typeface="+mn-lt"/>
              </a:rPr>
              <a:t>성능 튜닝 전 후 결과값이 비슷하여 학습 데이터로 얻은 성능과 실제 데이터로 얻은 성능에 큰 차이가 없는 것으로 볼 수 있다.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 sz="14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>
                <a:cs typeface="Arial"/>
              </a:rPr>
              <a:t>성능 튜닝을 통한 알고리즘 모델의 성능 개선도 좋은 결과를 얻을 수 있지만, 철저한 데이터 전처리를 바탕으로 성능 튜닝을 올리는 것이 효과적일 수 있다.</a:t>
            </a:r>
          </a:p>
          <a:p>
            <a:pPr marL="285750" indent="-285750">
              <a:buFont typeface="Arial"/>
              <a:buChar char="•"/>
            </a:pPr>
            <a:endParaRPr lang="en-US" altLang="ko-KR" sz="1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941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407675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bg1"/>
                </a:solidFill>
                <a:cs typeface="Arial"/>
              </a:rPr>
              <a:t>도출한 비즈니스 인사이트-1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21CE7F-83CE-40C0-BD09-5502462B38CE}"/>
              </a:ext>
            </a:extLst>
          </p:cNvPr>
          <p:cNvGrpSpPr/>
          <p:nvPr/>
        </p:nvGrpSpPr>
        <p:grpSpPr>
          <a:xfrm>
            <a:off x="2323885" y="3836585"/>
            <a:ext cx="5257514" cy="2688376"/>
            <a:chOff x="1560163" y="2503443"/>
            <a:chExt cx="4529381" cy="229891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E1D5111-BB20-43BA-81FD-0C241FCE40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27" t="53266" r="48871" b="15777"/>
            <a:stretch/>
          </p:blipFill>
          <p:spPr>
            <a:xfrm>
              <a:off x="1560163" y="2503443"/>
              <a:ext cx="4529381" cy="2298910"/>
            </a:xfrm>
            <a:prstGeom prst="rect">
              <a:avLst/>
            </a:prstGeom>
          </p:spPr>
        </p:pic>
        <p:sp>
          <p:nvSpPr>
            <p:cNvPr id="10" name="사각형: 둥근 모서리 2">
              <a:extLst>
                <a:ext uri="{FF2B5EF4-FFF2-40B4-BE49-F238E27FC236}">
                  <a16:creationId xmlns:a16="http://schemas.microsoft.com/office/drawing/2014/main" id="{4D42ABEC-CB4C-474E-B318-0E0EAE103F4F}"/>
                </a:ext>
              </a:extLst>
            </p:cNvPr>
            <p:cNvSpPr/>
            <p:nvPr/>
          </p:nvSpPr>
          <p:spPr>
            <a:xfrm>
              <a:off x="5574222" y="2648917"/>
              <a:ext cx="426204" cy="29705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865A93C-0C25-40F0-8F20-CDA11C5F4EF2}"/>
              </a:ext>
            </a:extLst>
          </p:cNvPr>
          <p:cNvSpPr txBox="1"/>
          <p:nvPr/>
        </p:nvSpPr>
        <p:spPr>
          <a:xfrm>
            <a:off x="288825" y="924624"/>
            <a:ext cx="11599652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1400">
                <a:cs typeface="Arial"/>
              </a:rPr>
              <a:t>짒 값(HOUSE) </a:t>
            </a:r>
            <a:r>
              <a:rPr lang="en-US" altLang="ko-KR" sz="1400" err="1">
                <a:cs typeface="Arial"/>
              </a:rPr>
              <a:t>변수의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중요도가</a:t>
            </a:r>
            <a:r>
              <a:rPr lang="en-US" altLang="ko-KR" sz="1400">
                <a:cs typeface="Arial"/>
              </a:rPr>
              <a:t> 0.231XX로 </a:t>
            </a:r>
            <a:r>
              <a:rPr lang="en-US" altLang="ko-KR" sz="1400" err="1">
                <a:cs typeface="Arial"/>
              </a:rPr>
              <a:t>변수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중요도가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가장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높음</a:t>
            </a:r>
            <a:endParaRPr lang="en-US" altLang="ko-KR" sz="1400"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ko-KR" sz="1400">
                <a:cs typeface="Arial"/>
              </a:rPr>
              <a:t>집 </a:t>
            </a:r>
            <a:r>
              <a:rPr lang="en-US" altLang="ko-KR" sz="1400" err="1">
                <a:cs typeface="Arial"/>
              </a:rPr>
              <a:t>값이</a:t>
            </a:r>
            <a:r>
              <a:rPr lang="en-US" altLang="ko-KR" sz="1400">
                <a:cs typeface="Arial"/>
              </a:rPr>
              <a:t> 3백만 </a:t>
            </a:r>
            <a:r>
              <a:rPr lang="en-US" altLang="ko-KR" sz="1400" err="1">
                <a:cs typeface="Arial"/>
              </a:rPr>
              <a:t>달러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이하를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가진</a:t>
            </a:r>
            <a:r>
              <a:rPr lang="en-US" altLang="ko-KR" sz="1400">
                <a:cs typeface="Arial"/>
              </a:rPr>
              <a:t> 집 값 </a:t>
            </a:r>
            <a:r>
              <a:rPr lang="en-US" altLang="ko-KR" sz="1400" err="1">
                <a:cs typeface="Arial"/>
              </a:rPr>
              <a:t>지역은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해당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통신사의</a:t>
            </a:r>
            <a:r>
              <a:rPr lang="en-US" altLang="ko-KR" sz="1400">
                <a:cs typeface="Arial"/>
              </a:rPr>
              <a:t> </a:t>
            </a:r>
            <a:r>
              <a:rPr lang="en-US" altLang="ko-KR" sz="1400" err="1">
                <a:cs typeface="Arial"/>
              </a:rPr>
              <a:t>휴대폰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중계시설의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취약으로</a:t>
            </a:r>
            <a:r>
              <a:rPr lang="en-US" altLang="ko-KR" sz="1400">
                <a:cs typeface="Arial"/>
              </a:rPr>
              <a:t> 타 </a:t>
            </a:r>
            <a:r>
              <a:rPr lang="en-US" altLang="ko-KR" sz="1400" err="1">
                <a:cs typeface="Arial"/>
              </a:rPr>
              <a:t>통신사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혹은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알뜰통신사로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고객이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이탈할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가능성이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있음</a:t>
            </a:r>
            <a:r>
              <a:rPr lang="en-US" altLang="ko-KR" sz="1400">
                <a:cs typeface="Arial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ko-KR" sz="1400">
                <a:cs typeface="Arial"/>
              </a:rPr>
              <a:t>집 </a:t>
            </a:r>
            <a:r>
              <a:rPr lang="en-US" altLang="ko-KR" sz="1400" err="1">
                <a:cs typeface="Arial"/>
              </a:rPr>
              <a:t>값이</a:t>
            </a:r>
            <a:r>
              <a:rPr lang="en-US" altLang="ko-KR" sz="1400">
                <a:cs typeface="Arial"/>
              </a:rPr>
              <a:t> 6백만 </a:t>
            </a:r>
            <a:r>
              <a:rPr lang="en-US" altLang="ko-KR" sz="1400" err="1">
                <a:cs typeface="Arial"/>
              </a:rPr>
              <a:t>달러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이상을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가진</a:t>
            </a:r>
            <a:r>
              <a:rPr lang="en-US" altLang="ko-KR" sz="1400">
                <a:cs typeface="Arial"/>
              </a:rPr>
              <a:t> 짒 값 </a:t>
            </a:r>
            <a:r>
              <a:rPr lang="en-US" altLang="ko-KR" sz="1400" err="1">
                <a:cs typeface="Arial"/>
              </a:rPr>
              <a:t>지역은</a:t>
            </a:r>
            <a:r>
              <a:rPr lang="en-US" altLang="ko-KR" sz="1400">
                <a:cs typeface="Arial"/>
              </a:rPr>
              <a:t> </a:t>
            </a:r>
            <a:r>
              <a:rPr lang="en-US" altLang="ko-KR" sz="1400" err="1">
                <a:cs typeface="Arial"/>
              </a:rPr>
              <a:t>휴대폰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중계시설이</a:t>
            </a:r>
            <a:r>
              <a:rPr lang="en-US" altLang="ko-KR" sz="1400">
                <a:cs typeface="Arial"/>
              </a:rPr>
              <a:t> 잘 </a:t>
            </a:r>
            <a:r>
              <a:rPr lang="en-US" altLang="ko-KR" sz="1400" err="1">
                <a:cs typeface="Arial"/>
              </a:rPr>
              <a:t>되어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있어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이탈율이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낮아지는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것으로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추측할</a:t>
            </a:r>
            <a:r>
              <a:rPr lang="en-US" altLang="ko-KR" sz="1400">
                <a:cs typeface="Arial"/>
              </a:rPr>
              <a:t> 수 </a:t>
            </a:r>
            <a:r>
              <a:rPr lang="en-US" altLang="ko-KR" sz="1400" err="1">
                <a:cs typeface="Arial"/>
              </a:rPr>
              <a:t>있음</a:t>
            </a:r>
            <a:endParaRPr lang="en-US" altLang="ko-KR" sz="1400"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err="1">
                <a:ea typeface="+mn-lt"/>
                <a:cs typeface="+mn-lt"/>
              </a:rPr>
              <a:t>통신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서비스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이용에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영향을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주는</a:t>
            </a:r>
            <a:r>
              <a:rPr lang="en-US" sz="1400">
                <a:ea typeface="+mn-lt"/>
                <a:cs typeface="+mn-lt"/>
              </a:rPr>
              <a:t> 집 </a:t>
            </a:r>
            <a:r>
              <a:rPr lang="en-US" sz="1400" err="1">
                <a:ea typeface="+mn-lt"/>
                <a:cs typeface="+mn-lt"/>
              </a:rPr>
              <a:t>구조적인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특성이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집값과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관련있을</a:t>
            </a:r>
            <a:r>
              <a:rPr lang="en-US" sz="1400">
                <a:ea typeface="+mn-lt"/>
                <a:cs typeface="+mn-lt"/>
              </a:rPr>
              <a:t> 수 </a:t>
            </a:r>
            <a:r>
              <a:rPr lang="en-US" sz="1400" err="1">
                <a:ea typeface="+mn-lt"/>
                <a:cs typeface="+mn-lt"/>
              </a:rPr>
              <a:t>있다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altLang="ko-KR" sz="1400"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altLang="ko-KR" sz="14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400" err="1">
                <a:cs typeface="Arial"/>
              </a:rPr>
              <a:t>초과사용시간</a:t>
            </a:r>
            <a:r>
              <a:rPr lang="en-US" altLang="ko-KR" sz="1400">
                <a:cs typeface="Arial"/>
              </a:rPr>
              <a:t>, 분 (OVER RAGE) </a:t>
            </a:r>
            <a:r>
              <a:rPr lang="en-US" altLang="ko-KR" sz="1400" err="1">
                <a:cs typeface="Arial"/>
              </a:rPr>
              <a:t>변수의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중요도가</a:t>
            </a:r>
            <a:r>
              <a:rPr lang="en-US" altLang="ko-KR" sz="1400">
                <a:cs typeface="Arial"/>
              </a:rPr>
              <a:t> 0.159XX임.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ko-KR" sz="1400">
                <a:cs typeface="Arial"/>
              </a:rPr>
              <a:t> 100분 </a:t>
            </a:r>
            <a:r>
              <a:rPr lang="en-US" altLang="ko-KR" sz="1400" err="1">
                <a:cs typeface="Arial"/>
              </a:rPr>
              <a:t>이하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초과사용시간까지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적절한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사용요금을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지불하지만</a:t>
            </a:r>
            <a:r>
              <a:rPr lang="en-US" altLang="ko-KR" sz="1400">
                <a:cs typeface="Arial"/>
              </a:rPr>
              <a:t>, 101분 </a:t>
            </a:r>
            <a:r>
              <a:rPr lang="en-US" altLang="ko-KR" sz="1400" err="1">
                <a:cs typeface="Arial"/>
              </a:rPr>
              <a:t>이상의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초과로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사용할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경우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누진세와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같은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원리로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과금이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있을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가능성이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있음</a:t>
            </a:r>
            <a:endParaRPr lang="en-US" altLang="ko-KR" sz="1400"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ko-KR" sz="1400" err="1">
                <a:cs typeface="Arial"/>
              </a:rPr>
              <a:t>초과사용시간과</a:t>
            </a:r>
            <a:r>
              <a:rPr lang="en-US" altLang="ko-KR" sz="1400">
                <a:cs typeface="Arial"/>
              </a:rPr>
              <a:t> 15분 </a:t>
            </a:r>
            <a:r>
              <a:rPr lang="en-US" altLang="ko-KR" sz="1400" err="1">
                <a:cs typeface="Arial"/>
              </a:rPr>
              <a:t>초과사용횟수의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상관계수는</a:t>
            </a:r>
            <a:r>
              <a:rPr lang="en-US" altLang="ko-KR" sz="1400">
                <a:cs typeface="Arial"/>
              </a:rPr>
              <a:t> 0.77로 </a:t>
            </a:r>
            <a:r>
              <a:rPr lang="en-US" altLang="ko-KR" sz="1400" err="1">
                <a:cs typeface="Arial"/>
              </a:rPr>
              <a:t>높은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상관관계가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있음</a:t>
            </a:r>
            <a:endParaRPr lang="en-US" altLang="ko-KR" sz="1400" err="1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err="1">
                <a:ea typeface="+mn-lt"/>
                <a:cs typeface="+mn-lt"/>
              </a:rPr>
              <a:t>overage와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leftover에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고객들의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직업의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특성이나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경제적인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위치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등의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외부적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요인들이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작용하는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것인지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분석하고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고객의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여러가지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상황에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맞춘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다양한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서비스를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제공하는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것이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좋을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것이다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altLang="ko-KR" sz="1400"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altLang="ko-KR" sz="14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 sz="1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303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407675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bg1"/>
                </a:solidFill>
                <a:cs typeface="Arial"/>
              </a:rPr>
              <a:t>도출한 비즈니스 인사이트-2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CAF390-ED1F-40B9-9E3E-A475DC1241DF}"/>
              </a:ext>
            </a:extLst>
          </p:cNvPr>
          <p:cNvGrpSpPr/>
          <p:nvPr/>
        </p:nvGrpSpPr>
        <p:grpSpPr>
          <a:xfrm>
            <a:off x="2433952" y="3215214"/>
            <a:ext cx="4726403" cy="3282058"/>
            <a:chOff x="5266841" y="2025578"/>
            <a:chExt cx="3939003" cy="283332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E8CCACC-5AC7-4B57-BECF-35D3DAEE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00" t="45993" r="55428" b="15854"/>
            <a:stretch/>
          </p:blipFill>
          <p:spPr>
            <a:xfrm>
              <a:off x="5266841" y="2025578"/>
              <a:ext cx="3939003" cy="2833325"/>
            </a:xfrm>
            <a:prstGeom prst="rect">
              <a:avLst/>
            </a:prstGeom>
          </p:spPr>
        </p:pic>
        <p:sp>
          <p:nvSpPr>
            <p:cNvPr id="13" name="사각형: 둥근 모서리 2">
              <a:extLst>
                <a:ext uri="{FF2B5EF4-FFF2-40B4-BE49-F238E27FC236}">
                  <a16:creationId xmlns:a16="http://schemas.microsoft.com/office/drawing/2014/main" id="{83575E03-D7C7-4A82-AF6F-EF07431C8932}"/>
                </a:ext>
              </a:extLst>
            </p:cNvPr>
            <p:cNvSpPr/>
            <p:nvPr/>
          </p:nvSpPr>
          <p:spPr>
            <a:xfrm>
              <a:off x="8712628" y="2145221"/>
              <a:ext cx="426204" cy="29705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865A93C-0C25-40F0-8F20-CDA11C5F4EF2}"/>
              </a:ext>
            </a:extLst>
          </p:cNvPr>
          <p:cNvSpPr txBox="1"/>
          <p:nvPr/>
        </p:nvSpPr>
        <p:spPr>
          <a:xfrm>
            <a:off x="297292" y="1424157"/>
            <a:ext cx="1159965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 sz="14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400" err="1">
                <a:cs typeface="Arial"/>
              </a:rPr>
              <a:t>소득</a:t>
            </a:r>
            <a:r>
              <a:rPr lang="en-US" altLang="ko-KR" sz="1400">
                <a:cs typeface="Arial"/>
              </a:rPr>
              <a:t>(INCOME) </a:t>
            </a:r>
            <a:r>
              <a:rPr lang="en-US" altLang="ko-KR" sz="1400" err="1">
                <a:cs typeface="Arial"/>
              </a:rPr>
              <a:t>변수의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중요도가</a:t>
            </a:r>
            <a:r>
              <a:rPr lang="en-US" altLang="ko-KR" sz="1400">
                <a:cs typeface="Arial"/>
              </a:rPr>
              <a:t> 0.133XX임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ko-KR" sz="1400" err="1">
                <a:cs typeface="Arial"/>
              </a:rPr>
              <a:t>소득과</a:t>
            </a:r>
            <a:r>
              <a:rPr lang="en-US" altLang="ko-KR" sz="1400">
                <a:cs typeface="Arial"/>
              </a:rPr>
              <a:t> </a:t>
            </a:r>
            <a:r>
              <a:rPr lang="en-US" altLang="ko-KR" sz="1400" err="1">
                <a:cs typeface="Arial"/>
              </a:rPr>
              <a:t>휴대폰</a:t>
            </a:r>
            <a:r>
              <a:rPr lang="en-US" altLang="ko-KR" sz="1400">
                <a:cs typeface="Arial"/>
              </a:rPr>
              <a:t> 의 </a:t>
            </a:r>
            <a:r>
              <a:rPr lang="en-US" altLang="ko-KR" sz="1400" err="1">
                <a:cs typeface="Arial"/>
              </a:rPr>
              <a:t>상관계수는</a:t>
            </a:r>
            <a:r>
              <a:rPr lang="en-US" altLang="ko-KR" sz="1400">
                <a:cs typeface="Arial"/>
              </a:rPr>
              <a:t> 0.73으로 </a:t>
            </a:r>
            <a:r>
              <a:rPr lang="en-US" altLang="ko-KR" sz="1400" err="1">
                <a:cs typeface="Arial"/>
              </a:rPr>
              <a:t>높은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상관관계가</a:t>
            </a:r>
            <a:r>
              <a:rPr lang="en-US" altLang="ko-KR" sz="1400">
                <a:cs typeface="Arial"/>
              </a:rPr>
              <a:t> </a:t>
            </a:r>
            <a:r>
              <a:rPr lang="en-US" altLang="ko-KR" sz="1400" err="1">
                <a:cs typeface="Arial"/>
              </a:rPr>
              <a:t>있음</a:t>
            </a:r>
            <a:endParaRPr lang="en-US" altLang="ko-KR" sz="1400"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ko-KR" sz="1400" err="1">
                <a:cs typeface="Arial"/>
              </a:rPr>
              <a:t>휴대폰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가격</a:t>
            </a:r>
            <a:r>
              <a:rPr lang="en-US" altLang="ko-KR" sz="1400">
                <a:cs typeface="Arial"/>
              </a:rPr>
              <a:t> 420달러 </a:t>
            </a:r>
            <a:r>
              <a:rPr lang="en-US" altLang="ko-KR" sz="1400" err="1">
                <a:cs typeface="Arial"/>
              </a:rPr>
              <a:t>기준으로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보급형</a:t>
            </a:r>
            <a:r>
              <a:rPr lang="en-US" altLang="ko-KR" sz="1400">
                <a:cs typeface="Arial"/>
              </a:rPr>
              <a:t>/</a:t>
            </a:r>
            <a:r>
              <a:rPr lang="en-US" altLang="ko-KR" sz="1400" err="1">
                <a:cs typeface="Arial"/>
              </a:rPr>
              <a:t>프리미엄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휴대폰으로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나눠질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것으로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예상하며</a:t>
            </a:r>
            <a:r>
              <a:rPr lang="en-US" altLang="ko-KR" sz="1400">
                <a:cs typeface="Arial"/>
              </a:rPr>
              <a:t>, </a:t>
            </a:r>
            <a:r>
              <a:rPr lang="en-US" altLang="ko-KR" sz="1400" err="1">
                <a:cs typeface="Arial"/>
              </a:rPr>
              <a:t>프리미엄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휴대폰의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경우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차별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마케팅이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존재할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것이라고</a:t>
            </a:r>
            <a:r>
              <a:rPr lang="en-US" altLang="ko-KR" sz="1400">
                <a:cs typeface="Arial"/>
              </a:rPr>
              <a:t> </a:t>
            </a:r>
            <a:r>
              <a:rPr lang="en-US" altLang="ko-KR" sz="1400" err="1">
                <a:cs typeface="Arial"/>
              </a:rPr>
              <a:t>예상함</a:t>
            </a:r>
            <a:r>
              <a:rPr lang="en-US" altLang="ko-KR" sz="1400">
                <a:cs typeface="Arial"/>
              </a:rPr>
              <a:t>.</a:t>
            </a:r>
            <a:endParaRPr lang="en-US" altLang="ko-KR" sz="1400" err="1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err="1">
                <a:ea typeface="+mn-lt"/>
                <a:cs typeface="+mn-lt"/>
              </a:rPr>
              <a:t>최신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기종일수록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핸드폰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가격이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상승한다면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최신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기종에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맞춘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통신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서비스가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필요할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것이라고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생각한다</a:t>
            </a:r>
            <a:endParaRPr lang="en-US" altLang="ko-KR" sz="1400"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altLang="ko-KR" sz="1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71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57" y="2991577"/>
            <a:ext cx="4039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105" y="2451653"/>
            <a:ext cx="7027975" cy="410419"/>
            <a:chOff x="1965105" y="2451651"/>
            <a:chExt cx="8070575" cy="809363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20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2214861" cy="728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/>
                <a:t>데이터 탐색 결과</a:t>
              </a:r>
              <a:endParaRPr kumimoji="1" lang="ja-JP" altLang="en-US" b="1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105" y="3297512"/>
            <a:ext cx="7027975" cy="410419"/>
            <a:chOff x="1965105" y="2451651"/>
            <a:chExt cx="8070575" cy="809363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20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2965910" cy="72833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kumimoji="1" lang="ko-KR" altLang="en-US" b="1"/>
                <a:t>모델 별 성능 비교-1,2,3</a:t>
              </a:r>
              <a:endParaRPr kumimoji="1" lang="ja-JP" altLang="en-US" b="1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65105" y="4142875"/>
            <a:ext cx="7027975" cy="409923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20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グループ化 18">
            <a:extLst>
              <a:ext uri="{FF2B5EF4-FFF2-40B4-BE49-F238E27FC236}">
                <a16:creationId xmlns:a16="http://schemas.microsoft.com/office/drawing/2014/main" id="{6D01882E-F0B3-4DE7-91CB-4D939EE9D0BE}"/>
              </a:ext>
            </a:extLst>
          </p:cNvPr>
          <p:cNvGrpSpPr/>
          <p:nvPr/>
        </p:nvGrpSpPr>
        <p:grpSpPr>
          <a:xfrm>
            <a:off x="1965105" y="4184448"/>
            <a:ext cx="7027975" cy="1213214"/>
            <a:chOff x="1965105" y="867528"/>
            <a:chExt cx="8070575" cy="2392507"/>
          </a:xfrm>
        </p:grpSpPr>
        <p:sp>
          <p:nvSpPr>
            <p:cNvPr id="24" name="正方形/長方形 19">
              <a:extLst>
                <a:ext uri="{FF2B5EF4-FFF2-40B4-BE49-F238E27FC236}">
                  <a16:creationId xmlns:a16="http://schemas.microsoft.com/office/drawing/2014/main" id="{5DC1AF6E-FF2B-4680-B8CD-AE6D778128EA}"/>
                </a:ext>
              </a:extLst>
            </p:cNvPr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  <a:endParaRPr lang="ja-JP" altLang="en-US" sz="20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5" name="正方形/長方形 20">
              <a:extLst>
                <a:ext uri="{FF2B5EF4-FFF2-40B4-BE49-F238E27FC236}">
                  <a16:creationId xmlns:a16="http://schemas.microsoft.com/office/drawing/2014/main" id="{39BC037A-2FFF-489C-9E0B-F1E08FBA7940}"/>
                </a:ext>
              </a:extLst>
            </p:cNvPr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6" name="テキスト ボックス 21">
              <a:extLst>
                <a:ext uri="{FF2B5EF4-FFF2-40B4-BE49-F238E27FC236}">
                  <a16:creationId xmlns:a16="http://schemas.microsoft.com/office/drawing/2014/main" id="{F0594493-769B-45E8-B20A-C87E8129F002}"/>
                </a:ext>
              </a:extLst>
            </p:cNvPr>
            <p:cNvSpPr txBox="1"/>
            <p:nvPr/>
          </p:nvSpPr>
          <p:spPr>
            <a:xfrm>
              <a:off x="3360342" y="867528"/>
              <a:ext cx="2553570" cy="728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/>
                <a:t>성능 튜닝 결과 보고</a:t>
              </a:r>
              <a:endParaRPr kumimoji="1" lang="ja-JP" altLang="en-US" b="1"/>
            </a:p>
          </p:txBody>
        </p:sp>
      </p:grpSp>
      <p:sp>
        <p:nvSpPr>
          <p:cNvPr id="30" name="テキスト ボックス 21">
            <a:extLst>
              <a:ext uri="{FF2B5EF4-FFF2-40B4-BE49-F238E27FC236}">
                <a16:creationId xmlns:a16="http://schemas.microsoft.com/office/drawing/2014/main" id="{2D1C1CE4-A7AC-4647-A14A-B724C6F8470E}"/>
              </a:ext>
            </a:extLst>
          </p:cNvPr>
          <p:cNvSpPr txBox="1"/>
          <p:nvPr/>
        </p:nvSpPr>
        <p:spPr>
          <a:xfrm>
            <a:off x="3152411" y="5032660"/>
            <a:ext cx="323678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b="1" err="1">
                <a:cs typeface="Arial"/>
              </a:rPr>
              <a:t>Oversampling</a:t>
            </a:r>
            <a:r>
              <a:rPr lang="ko-KR" altLang="en-US" b="1">
                <a:cs typeface="Arial"/>
              </a:rPr>
              <a:t> 전후 성능비교</a:t>
            </a:r>
          </a:p>
        </p:txBody>
      </p: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300">
                <a:solidFill>
                  <a:schemeClr val="bg1"/>
                </a:solidFill>
              </a:rPr>
              <a:t>데이터 탐색 결과</a:t>
            </a:r>
            <a:endParaRPr kumimoji="1" lang="ja-JP" altLang="en-US" sz="2800" b="1" spc="-30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2">
            <a:extLst>
              <a:ext uri="{FF2B5EF4-FFF2-40B4-BE49-F238E27FC236}">
                <a16:creationId xmlns:a16="http://schemas.microsoft.com/office/drawing/2014/main" id="{18919029-4AE8-4EB0-AE34-9FDF89A2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1" y="1281222"/>
            <a:ext cx="3562709" cy="2365879"/>
          </a:xfrm>
          <a:prstGeom prst="rect">
            <a:avLst/>
          </a:prstGeom>
        </p:spPr>
      </p:pic>
      <p:pic>
        <p:nvPicPr>
          <p:cNvPr id="4" name="그림 6">
            <a:extLst>
              <a:ext uri="{FF2B5EF4-FFF2-40B4-BE49-F238E27FC236}">
                <a16:creationId xmlns:a16="http://schemas.microsoft.com/office/drawing/2014/main" id="{958FDCA5-9436-4FAA-BB12-F17F2E47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16" y="1441850"/>
            <a:ext cx="3375803" cy="2277773"/>
          </a:xfrm>
          <a:prstGeom prst="rect">
            <a:avLst/>
          </a:prstGeom>
        </p:spPr>
      </p:pic>
      <p:pic>
        <p:nvPicPr>
          <p:cNvPr id="7" name="그림 8">
            <a:extLst>
              <a:ext uri="{FF2B5EF4-FFF2-40B4-BE49-F238E27FC236}">
                <a16:creationId xmlns:a16="http://schemas.microsoft.com/office/drawing/2014/main" id="{0F5FCFC5-2B5A-4884-A26F-142CC82F4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416" y="1367163"/>
            <a:ext cx="3390181" cy="2290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5E2A07-DF5A-4EE6-BFBA-A57036B651E4}"/>
              </a:ext>
            </a:extLst>
          </p:cNvPr>
          <p:cNvSpPr txBox="1"/>
          <p:nvPr/>
        </p:nvSpPr>
        <p:spPr>
          <a:xfrm>
            <a:off x="288825" y="4030133"/>
            <a:ext cx="336142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>
                <a:ea typeface="+mn-lt"/>
                <a:cs typeface="+mn-lt"/>
              </a:rPr>
              <a:t>이직할 생각이 없는 직원들이 대부분인 것으로 보아 대체로 현 직장에 만족하고 있는 것으로 보인다</a:t>
            </a:r>
            <a:endParaRPr lang="ko-KR"/>
          </a:p>
          <a:p>
            <a:pPr marL="285750" indent="-285750" algn="l">
              <a:buFont typeface="Arial"/>
              <a:buChar char="•"/>
            </a:pPr>
            <a:endParaRPr 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cs typeface="Arial"/>
              </a:rPr>
              <a:t>안정적인 회사의 이직율이 약 5~8%인데 16%로 이직율이 높은 편이다.</a:t>
            </a:r>
          </a:p>
          <a:p>
            <a:endParaRPr lang="ko-KR" altLang="en-US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FCD4F-0132-4433-8689-D3F696BC79F9}"/>
              </a:ext>
            </a:extLst>
          </p:cNvPr>
          <p:cNvSpPr txBox="1"/>
          <p:nvPr/>
        </p:nvSpPr>
        <p:spPr>
          <a:xfrm>
            <a:off x="4393721" y="3962401"/>
            <a:ext cx="301636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>
                <a:ea typeface="+mn-lt"/>
                <a:cs typeface="+mn-lt"/>
              </a:rPr>
              <a:t>20세 이하의 직원에서는 이직하지 않는 직원보다 이직하는 직원의 수가 더 많다.</a:t>
            </a:r>
            <a:endParaRPr lang="ko-KR"/>
          </a:p>
          <a:p>
            <a:pPr marL="285750" indent="-285750">
              <a:buFont typeface="Arial"/>
              <a:buChar char="•"/>
            </a:pPr>
            <a:r>
              <a:rPr lang="ko-KR" altLang="en-US">
                <a:ea typeface="+mn-lt"/>
                <a:cs typeface="+mn-lt"/>
              </a:rPr>
              <a:t>직장 내 핵심인력인 </a:t>
            </a:r>
            <a:r>
              <a:rPr lang="en-US" altLang="ko-KR">
                <a:ea typeface="+mn-lt"/>
                <a:cs typeface="+mn-lt"/>
              </a:rPr>
              <a:t>30</a:t>
            </a:r>
            <a:r>
              <a:rPr lang="ko-KR" altLang="en-US">
                <a:ea typeface="+mn-lt"/>
                <a:cs typeface="+mn-lt"/>
              </a:rPr>
              <a:t>대 </a:t>
            </a:r>
            <a:r>
              <a:rPr lang="en-US" altLang="ko-KR">
                <a:ea typeface="+mn-lt"/>
                <a:cs typeface="+mn-lt"/>
              </a:rPr>
              <a:t>40</a:t>
            </a:r>
            <a:r>
              <a:rPr lang="ko-KR" altLang="en-US">
                <a:ea typeface="+mn-lt"/>
                <a:cs typeface="+mn-lt"/>
              </a:rPr>
              <a:t>대들보다 </a:t>
            </a:r>
            <a:r>
              <a:rPr lang="en-US" altLang="ko-KR">
                <a:ea typeface="+mn-lt"/>
                <a:cs typeface="+mn-lt"/>
              </a:rPr>
              <a:t>20</a:t>
            </a:r>
            <a:r>
              <a:rPr lang="ko-KR" altLang="en-US">
                <a:ea typeface="+mn-lt"/>
                <a:cs typeface="+mn-lt"/>
              </a:rPr>
              <a:t>대 층의 이직률에 초점을 맞춰야 한다</a:t>
            </a:r>
            <a:endParaRPr lang="ko-KR" alt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ko-KR">
              <a:cs typeface="Arial"/>
            </a:endParaRPr>
          </a:p>
          <a:p>
            <a:pPr algn="l"/>
            <a:endParaRPr lang="ko-KR" altLang="en-US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EBF96-5073-44D7-A3E4-87C34B2BB7C4}"/>
              </a:ext>
            </a:extLst>
          </p:cNvPr>
          <p:cNvSpPr txBox="1"/>
          <p:nvPr/>
        </p:nvSpPr>
        <p:spPr>
          <a:xfrm>
            <a:off x="8136176" y="3789871"/>
            <a:ext cx="360584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>
                <a:ea typeface="+mn-lt"/>
                <a:cs typeface="+mn-lt"/>
              </a:rPr>
              <a:t>5년차 이상의 직원들의 비율이 높고 이직률도 낮은 것으로 보아 특정 연수가 지나면 복지혜택이 강화되는 것으로 추측할 수 있다</a:t>
            </a:r>
            <a:endParaRPr lang="ko-KR">
              <a:cs typeface="Arial"/>
            </a:endParaRPr>
          </a:p>
          <a:p>
            <a:endParaRPr lang="ko-KR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77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291618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ko-KR" altLang="en-US" sz="2800" b="1" spc="-300">
                <a:solidFill>
                  <a:schemeClr val="bg1"/>
                </a:solidFill>
              </a:rPr>
              <a:t>모델 별 성능 비교 -1</a:t>
            </a:r>
            <a:endParaRPr kumimoji="1" lang="ja-JP" altLang="en-US" sz="2800" b="1" spc="-30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2">
            <a:extLst>
              <a:ext uri="{FF2B5EF4-FFF2-40B4-BE49-F238E27FC236}">
                <a16:creationId xmlns:a16="http://schemas.microsoft.com/office/drawing/2014/main" id="{E0197588-4706-4633-A5F6-46737164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5" y="2397870"/>
            <a:ext cx="5187350" cy="4161353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AA3D7139-2B28-4B35-8CE1-8A3B513B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29" y="2397870"/>
            <a:ext cx="5187350" cy="41613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69DCB5-FC44-4CF6-95FC-E6C693B6C6A6}"/>
              </a:ext>
            </a:extLst>
          </p:cNvPr>
          <p:cNvSpPr txBox="1"/>
          <p:nvPr/>
        </p:nvSpPr>
        <p:spPr>
          <a:xfrm>
            <a:off x="7901796" y="20789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err="1">
                <a:ea typeface="+mn-lt"/>
                <a:cs typeface="+mn-lt"/>
              </a:rPr>
              <a:t>XGBoost</a:t>
            </a:r>
            <a:r>
              <a:rPr lang="ko-KR">
                <a:ea typeface="+mn-lt"/>
                <a:cs typeface="+mn-lt"/>
              </a:rPr>
              <a:t> 변수중요도</a:t>
            </a:r>
            <a:endParaRPr lang="en-US" altLang="ko-KR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283BE-9527-4B08-AB98-C32A016CB2B0}"/>
              </a:ext>
            </a:extLst>
          </p:cNvPr>
          <p:cNvSpPr txBox="1"/>
          <p:nvPr/>
        </p:nvSpPr>
        <p:spPr>
          <a:xfrm>
            <a:off x="2309003" y="20358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8AB1F6-BD4C-455E-886A-AB86EF7C6FCA}"/>
              </a:ext>
            </a:extLst>
          </p:cNvPr>
          <p:cNvSpPr txBox="1"/>
          <p:nvPr/>
        </p:nvSpPr>
        <p:spPr>
          <a:xfrm>
            <a:off x="1820173" y="2035833"/>
            <a:ext cx="3519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+mn-lt"/>
                <a:cs typeface="+mn-lt"/>
              </a:rPr>
              <a:t>Random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Forest</a:t>
            </a:r>
            <a:r>
              <a:rPr lang="ko-KR" altLang="en-US">
                <a:ea typeface="+mn-lt"/>
                <a:cs typeface="+mn-lt"/>
              </a:rPr>
              <a:t> 변수중요도</a:t>
            </a:r>
            <a:endParaRPr lang="en-US" altLang="ko-KR"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26953-E763-40E4-AFFE-D1F23510AD15}"/>
              </a:ext>
            </a:extLst>
          </p:cNvPr>
          <p:cNvSpPr txBox="1"/>
          <p:nvPr/>
        </p:nvSpPr>
        <p:spPr>
          <a:xfrm>
            <a:off x="288825" y="924624"/>
            <a:ext cx="115996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>
                <a:cs typeface="Arial"/>
              </a:rPr>
              <a:t>Over Sampling 전 </a:t>
            </a:r>
            <a:r>
              <a:rPr lang="en-US" altLang="ko-KR" err="1">
                <a:cs typeface="Arial"/>
              </a:rPr>
              <a:t>모델별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변수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중요도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확인</a:t>
            </a:r>
          </a:p>
          <a:p>
            <a:pPr marL="285750" indent="-285750">
              <a:buFont typeface="Arial"/>
              <a:buChar char="•"/>
            </a:pPr>
            <a:endParaRPr lang="en-US" alt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>
                <a:cs typeface="Arial"/>
              </a:rPr>
              <a:t>Over Sampling 전 'Random Forest' </a:t>
            </a:r>
            <a:r>
              <a:rPr lang="en-US" altLang="ko-KR" err="1">
                <a:cs typeface="Arial"/>
              </a:rPr>
              <a:t>알고리즘의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변수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중요도와</a:t>
            </a:r>
            <a:r>
              <a:rPr lang="en-US" altLang="ko-KR">
                <a:cs typeface="Arial"/>
              </a:rPr>
              <a:t> '</a:t>
            </a:r>
            <a:r>
              <a:rPr lang="en-US" altLang="ko-KR" err="1">
                <a:cs typeface="Arial"/>
              </a:rPr>
              <a:t>XGBoost</a:t>
            </a:r>
            <a:r>
              <a:rPr lang="en-US" altLang="ko-KR">
                <a:cs typeface="Arial"/>
              </a:rPr>
              <a:t>' </a:t>
            </a:r>
            <a:r>
              <a:rPr lang="en-US" altLang="ko-KR" err="1">
                <a:cs typeface="Arial"/>
              </a:rPr>
              <a:t>알고리즘의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변수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중요도가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크게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차이남</a:t>
            </a:r>
          </a:p>
        </p:txBody>
      </p:sp>
    </p:spTree>
    <p:extLst>
      <p:ext uri="{BB962C8B-B14F-4D97-AF65-F5344CB8AC3E}">
        <p14:creationId xmlns:p14="http://schemas.microsoft.com/office/powerpoint/2010/main" val="421862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297709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ko-KR" altLang="en-US" sz="2800" b="1" spc="-300">
                <a:solidFill>
                  <a:schemeClr val="bg1"/>
                </a:solidFill>
              </a:rPr>
              <a:t>모델 별 성능 비교 -2 </a:t>
            </a:r>
            <a:endParaRPr kumimoji="1" lang="ja-JP" altLang="en-US" sz="2800" b="1" spc="-30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69DCB5-FC44-4CF6-95FC-E6C693B6C6A6}"/>
              </a:ext>
            </a:extLst>
          </p:cNvPr>
          <p:cNvSpPr txBox="1"/>
          <p:nvPr/>
        </p:nvSpPr>
        <p:spPr>
          <a:xfrm>
            <a:off x="7901796" y="20789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err="1">
                <a:ea typeface="+mn-lt"/>
                <a:cs typeface="+mn-lt"/>
              </a:rPr>
              <a:t>XGBoost</a:t>
            </a:r>
            <a:r>
              <a:rPr lang="ko-KR">
                <a:ea typeface="+mn-lt"/>
                <a:cs typeface="+mn-lt"/>
              </a:rPr>
              <a:t> 변수중요도</a:t>
            </a:r>
            <a:endParaRPr lang="en-US" altLang="ko-KR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283BE-9527-4B08-AB98-C32A016CB2B0}"/>
              </a:ext>
            </a:extLst>
          </p:cNvPr>
          <p:cNvSpPr txBox="1"/>
          <p:nvPr/>
        </p:nvSpPr>
        <p:spPr>
          <a:xfrm>
            <a:off x="2309003" y="20358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48F39-E69C-464B-A6CB-451B66980E71}"/>
              </a:ext>
            </a:extLst>
          </p:cNvPr>
          <p:cNvSpPr txBox="1"/>
          <p:nvPr/>
        </p:nvSpPr>
        <p:spPr>
          <a:xfrm>
            <a:off x="1820173" y="2035833"/>
            <a:ext cx="3519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+mn-lt"/>
                <a:cs typeface="+mn-lt"/>
              </a:rPr>
              <a:t>Random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Forest</a:t>
            </a:r>
            <a:r>
              <a:rPr lang="ko-KR" altLang="en-US">
                <a:ea typeface="+mn-lt"/>
                <a:cs typeface="+mn-lt"/>
              </a:rPr>
              <a:t> 변수중요도</a:t>
            </a:r>
            <a:endParaRPr lang="en-US" altLang="ko-KR">
              <a:ea typeface="+mn-lt"/>
              <a:cs typeface="+mn-lt"/>
            </a:endParaRPr>
          </a:p>
        </p:txBody>
      </p:sp>
      <p:pic>
        <p:nvPicPr>
          <p:cNvPr id="15" name="그림 15">
            <a:extLst>
              <a:ext uri="{FF2B5EF4-FFF2-40B4-BE49-F238E27FC236}">
                <a16:creationId xmlns:a16="http://schemas.microsoft.com/office/drawing/2014/main" id="{DAE80560-3B33-42CE-A7AD-DB4B0863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1" y="2441002"/>
            <a:ext cx="5187350" cy="4161353"/>
          </a:xfrm>
          <a:prstGeom prst="rect">
            <a:avLst/>
          </a:prstGeom>
        </p:spPr>
      </p:pic>
      <p:pic>
        <p:nvPicPr>
          <p:cNvPr id="16" name="그림 16">
            <a:extLst>
              <a:ext uri="{FF2B5EF4-FFF2-40B4-BE49-F238E27FC236}">
                <a16:creationId xmlns:a16="http://schemas.microsoft.com/office/drawing/2014/main" id="{400B0F31-83CD-42E1-81F5-52A5096AE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23" y="2441002"/>
            <a:ext cx="5187350" cy="42044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54CF3A-CBD6-46B0-B086-EAC25CB724D0}"/>
              </a:ext>
            </a:extLst>
          </p:cNvPr>
          <p:cNvSpPr txBox="1"/>
          <p:nvPr/>
        </p:nvSpPr>
        <p:spPr>
          <a:xfrm>
            <a:off x="288825" y="924624"/>
            <a:ext cx="115996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>
                <a:cs typeface="Arial"/>
              </a:rPr>
              <a:t>Over Sampling 후 </a:t>
            </a:r>
            <a:r>
              <a:rPr lang="en-US" altLang="ko-KR" err="1">
                <a:cs typeface="Arial"/>
              </a:rPr>
              <a:t>모델별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변수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중요도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확인</a:t>
            </a:r>
            <a:endParaRPr lang="en-US" alt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>
                <a:cs typeface="Arial"/>
              </a:rPr>
              <a:t>Over Sampling 후 Over Sampling </a:t>
            </a:r>
            <a:r>
              <a:rPr lang="en-US" altLang="ko-KR" err="1">
                <a:cs typeface="Arial"/>
              </a:rPr>
              <a:t>전보다</a:t>
            </a:r>
            <a:r>
              <a:rPr lang="en-US" altLang="ko-KR">
                <a:cs typeface="Arial"/>
              </a:rPr>
              <a:t> 더 </a:t>
            </a:r>
            <a:r>
              <a:rPr lang="en-US" altLang="ko-KR" err="1">
                <a:cs typeface="Arial"/>
              </a:rPr>
              <a:t>크게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알고리즘</a:t>
            </a:r>
            <a:r>
              <a:rPr lang="en-US" altLang="ko-KR">
                <a:cs typeface="Arial"/>
              </a:rPr>
              <a:t> 별 </a:t>
            </a:r>
            <a:r>
              <a:rPr lang="en-US" altLang="ko-KR" err="1">
                <a:cs typeface="Arial"/>
              </a:rPr>
              <a:t>변수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중요도가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차이가</a:t>
            </a:r>
            <a:r>
              <a:rPr lang="en-US" altLang="ko-KR">
                <a:cs typeface="Arial"/>
              </a:rPr>
              <a:t> 남</a:t>
            </a:r>
          </a:p>
        </p:txBody>
      </p:sp>
    </p:spTree>
    <p:extLst>
      <p:ext uri="{BB962C8B-B14F-4D97-AF65-F5344CB8AC3E}">
        <p14:creationId xmlns:p14="http://schemas.microsoft.com/office/powerpoint/2010/main" val="64455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6E399F-E81C-4B6B-A621-8FE1470AE4E1}"/>
              </a:ext>
            </a:extLst>
          </p:cNvPr>
          <p:cNvSpPr txBox="1"/>
          <p:nvPr/>
        </p:nvSpPr>
        <p:spPr>
          <a:xfrm>
            <a:off x="7513607" y="1029418"/>
            <a:ext cx="3303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err="1">
                <a:ea typeface="+mn-lt"/>
                <a:cs typeface="+mn-lt"/>
              </a:rPr>
              <a:t>XGBoost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over sampling 전 후</a:t>
            </a:r>
            <a:endParaRPr lang="ko-KR" altLang="en-US" err="1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D6FD7-4010-4EF0-BA8F-680400DA094C}"/>
              </a:ext>
            </a:extLst>
          </p:cNvPr>
          <p:cNvSpPr txBox="1"/>
          <p:nvPr/>
        </p:nvSpPr>
        <p:spPr>
          <a:xfrm>
            <a:off x="1058173" y="1029418"/>
            <a:ext cx="4152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+mn-lt"/>
                <a:cs typeface="+mn-lt"/>
              </a:rPr>
              <a:t>Random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Forest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over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sampling</a:t>
            </a:r>
            <a:r>
              <a:rPr lang="ko-KR" altLang="en-US">
                <a:ea typeface="+mn-lt"/>
                <a:cs typeface="+mn-lt"/>
              </a:rPr>
              <a:t> 전 후</a:t>
            </a:r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51A9CEAE-68CA-44A7-89E5-33ACE6BF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87" y="1625451"/>
            <a:ext cx="3865749" cy="2023670"/>
          </a:xfrm>
          <a:prstGeom prst="rect">
            <a:avLst/>
          </a:prstGeom>
        </p:spPr>
      </p:pic>
      <p:pic>
        <p:nvPicPr>
          <p:cNvPr id="7" name="그림 8">
            <a:extLst>
              <a:ext uri="{FF2B5EF4-FFF2-40B4-BE49-F238E27FC236}">
                <a16:creationId xmlns:a16="http://schemas.microsoft.com/office/drawing/2014/main" id="{F1A75635-AAB9-40EE-A1E6-AEBF09969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10" y="3755856"/>
            <a:ext cx="3837795" cy="202958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DDE8D982-0D55-44E4-84D6-A6781DBBF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079" y="1577368"/>
            <a:ext cx="3388583" cy="2069836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575BEC0E-B66B-4425-B29D-5F716178A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080" y="3584128"/>
            <a:ext cx="3388581" cy="2332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2A46A0-E26F-4158-A8E9-4C2AB1766074}"/>
              </a:ext>
            </a:extLst>
          </p:cNvPr>
          <p:cNvSpPr txBox="1"/>
          <p:nvPr/>
        </p:nvSpPr>
        <p:spPr>
          <a:xfrm>
            <a:off x="1746530" y="5953985"/>
            <a:ext cx="86986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cs typeface="Arial"/>
              </a:rPr>
              <a:t>Over</a:t>
            </a:r>
            <a:r>
              <a:rPr lang="ko-KR" altLang="en-US">
                <a:cs typeface="Arial"/>
              </a:rPr>
              <a:t> </a:t>
            </a:r>
            <a:r>
              <a:rPr lang="ko-KR" altLang="en-US" err="1">
                <a:cs typeface="Arial"/>
              </a:rPr>
              <a:t>sampling</a:t>
            </a:r>
            <a:r>
              <a:rPr lang="ko-KR" altLang="en-US">
                <a:cs typeface="Arial"/>
              </a:rPr>
              <a:t> 후 이직여부 1에 대한 재현율이 확연히 높아진 것을 확인할 수 있다</a:t>
            </a:r>
          </a:p>
          <a:p>
            <a:endParaRPr lang="ko-KR" altLang="en-US">
              <a:cs typeface="Arial"/>
            </a:endParaRPr>
          </a:p>
          <a:p>
            <a:endParaRPr lang="ko-KR" altLang="en-US">
              <a:cs typeface="Arial"/>
            </a:endParaRPr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75A0EEDD-0865-4441-B55F-83F17CF1B055}"/>
              </a:ext>
            </a:extLst>
          </p:cNvPr>
          <p:cNvSpPr txBox="1"/>
          <p:nvPr/>
        </p:nvSpPr>
        <p:spPr>
          <a:xfrm>
            <a:off x="282270" y="202315"/>
            <a:ext cx="297709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ko-KR" altLang="en-US" sz="2800" b="1" spc="-300">
                <a:solidFill>
                  <a:schemeClr val="bg1"/>
                </a:solidFill>
              </a:rPr>
              <a:t>모델 별 성능 비교 -3 </a:t>
            </a:r>
            <a:endParaRPr kumimoji="1" lang="ja-JP" altLang="en-US" sz="2800" b="1" spc="-300">
              <a:solidFill>
                <a:schemeClr val="bg1"/>
              </a:solidFill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5D61ABE-43BE-449D-B5B0-A9E5188F192F}"/>
              </a:ext>
            </a:extLst>
          </p:cNvPr>
          <p:cNvSpPr/>
          <p:nvPr/>
        </p:nvSpPr>
        <p:spPr>
          <a:xfrm>
            <a:off x="4778417" y="2719662"/>
            <a:ext cx="482600" cy="1600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E131320-E3B1-42A7-878C-DC5F4A01F06E}"/>
              </a:ext>
            </a:extLst>
          </p:cNvPr>
          <p:cNvSpPr/>
          <p:nvPr/>
        </p:nvSpPr>
        <p:spPr>
          <a:xfrm>
            <a:off x="10823617" y="2719662"/>
            <a:ext cx="482600" cy="1600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1BE4363-CA10-4E2E-B591-E8CACBFAA221}"/>
              </a:ext>
            </a:extLst>
          </p:cNvPr>
          <p:cNvSpPr/>
          <p:nvPr/>
        </p:nvSpPr>
        <p:spPr>
          <a:xfrm>
            <a:off x="2860676" y="4731808"/>
            <a:ext cx="973667" cy="626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6C3E2D-AD4C-4E3B-806C-472A7E70F80A}"/>
              </a:ext>
            </a:extLst>
          </p:cNvPr>
          <p:cNvSpPr/>
          <p:nvPr/>
        </p:nvSpPr>
        <p:spPr>
          <a:xfrm>
            <a:off x="9075209" y="4765674"/>
            <a:ext cx="973667" cy="626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A161FEC-0756-44A4-A7C1-D524A7C50AD6}"/>
              </a:ext>
            </a:extLst>
          </p:cNvPr>
          <p:cNvSpPr/>
          <p:nvPr/>
        </p:nvSpPr>
        <p:spPr>
          <a:xfrm>
            <a:off x="2826809" y="2649007"/>
            <a:ext cx="973667" cy="626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2481A1D-1BAF-4709-9752-95FEE48852A1}"/>
              </a:ext>
            </a:extLst>
          </p:cNvPr>
          <p:cNvSpPr/>
          <p:nvPr/>
        </p:nvSpPr>
        <p:spPr>
          <a:xfrm>
            <a:off x="9075208" y="2640540"/>
            <a:ext cx="973667" cy="626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44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2932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300">
                <a:solidFill>
                  <a:schemeClr val="bg1"/>
                </a:solidFill>
              </a:rPr>
              <a:t>성능 튜닝 결과 보고</a:t>
            </a:r>
            <a:endParaRPr kumimoji="1" lang="ja-JP" altLang="en-US" sz="2800" b="1" spc="-30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9E0CE3-57A4-4CB5-A616-4A1F87280968}"/>
              </a:ext>
            </a:extLst>
          </p:cNvPr>
          <p:cNvSpPr txBox="1"/>
          <p:nvPr/>
        </p:nvSpPr>
        <p:spPr>
          <a:xfrm>
            <a:off x="288825" y="924624"/>
            <a:ext cx="115996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>
                <a:cs typeface="Arial"/>
              </a:rPr>
              <a:t>Over Sampling 전/후 </a:t>
            </a:r>
            <a:r>
              <a:rPr lang="en-US" altLang="ko-KR" err="1">
                <a:cs typeface="Arial"/>
              </a:rPr>
              <a:t>변수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중요도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비교</a:t>
            </a:r>
            <a:r>
              <a:rPr lang="en-US" altLang="ko-KR">
                <a:cs typeface="Arial"/>
              </a:rPr>
              <a:t> - Random Forest</a:t>
            </a:r>
          </a:p>
          <a:p>
            <a:pPr marL="285750" indent="-285750">
              <a:buFont typeface="Arial"/>
              <a:buChar char="•"/>
            </a:pPr>
            <a:endParaRPr lang="en-US" alt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>
                <a:cs typeface="Arial"/>
              </a:rPr>
              <a:t>Over Sampling 후 </a:t>
            </a:r>
            <a:r>
              <a:rPr lang="en-US" altLang="ko-KR" err="1">
                <a:cs typeface="Arial"/>
              </a:rPr>
              <a:t>변수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중요도가</a:t>
            </a:r>
            <a:r>
              <a:rPr lang="en-US" altLang="ko-KR">
                <a:cs typeface="Arial"/>
              </a:rPr>
              <a:t> 큰 </a:t>
            </a:r>
            <a:r>
              <a:rPr lang="en-US" altLang="ko-KR" err="1">
                <a:cs typeface="Arial"/>
              </a:rPr>
              <a:t>변수들은</a:t>
            </a:r>
            <a:r>
              <a:rPr lang="en-US" altLang="ko-KR">
                <a:cs typeface="Arial"/>
              </a:rPr>
              <a:t> 더 </a:t>
            </a:r>
            <a:r>
              <a:rPr lang="en-US" altLang="ko-KR" err="1">
                <a:cs typeface="Arial"/>
              </a:rPr>
              <a:t>크게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작은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변수들은</a:t>
            </a:r>
            <a:r>
              <a:rPr lang="en-US" altLang="ko-KR">
                <a:cs typeface="Arial"/>
              </a:rPr>
              <a:t> 더 </a:t>
            </a:r>
            <a:r>
              <a:rPr lang="en-US" altLang="ko-KR" err="1">
                <a:cs typeface="Arial"/>
              </a:rPr>
              <a:t>작게</a:t>
            </a:r>
            <a:r>
              <a:rPr lang="en-US" altLang="ko-KR">
                <a:cs typeface="Arial"/>
              </a:rPr>
              <a:t> 변함.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F806F-CEE5-452D-A78B-504906F95A3C}"/>
              </a:ext>
            </a:extLst>
          </p:cNvPr>
          <p:cNvSpPr txBox="1"/>
          <p:nvPr/>
        </p:nvSpPr>
        <p:spPr>
          <a:xfrm>
            <a:off x="7458814" y="2329291"/>
            <a:ext cx="33697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+mn-lt"/>
                <a:cs typeface="+mn-lt"/>
              </a:rPr>
              <a:t>Random Forest</a:t>
            </a:r>
            <a:r>
              <a:rPr lang="ko-KR">
                <a:ea typeface="+mn-lt"/>
                <a:cs typeface="+mn-lt"/>
              </a:rPr>
              <a:t> 변수중요도(</a:t>
            </a:r>
            <a:r>
              <a:rPr lang="ko-KR" altLang="en-US">
                <a:ea typeface="+mn-lt"/>
                <a:cs typeface="+mn-lt"/>
              </a:rPr>
              <a:t>후</a:t>
            </a:r>
            <a:r>
              <a:rPr lang="en-US" altLang="ko-KR">
                <a:ea typeface="+mn-lt"/>
                <a:cs typeface="+mn-lt"/>
              </a:rPr>
              <a:t>)</a:t>
            </a:r>
            <a:endParaRPr lang="ko-KR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AF339-F36B-4210-B38C-B73863A919BA}"/>
              </a:ext>
            </a:extLst>
          </p:cNvPr>
          <p:cNvSpPr txBox="1"/>
          <p:nvPr/>
        </p:nvSpPr>
        <p:spPr>
          <a:xfrm>
            <a:off x="2136954" y="2328492"/>
            <a:ext cx="3361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cs typeface="Arial"/>
              </a:rPr>
              <a:t>Random</a:t>
            </a:r>
            <a:r>
              <a:rPr lang="ko-KR" altLang="en-US">
                <a:cs typeface="Arial"/>
              </a:rPr>
              <a:t> </a:t>
            </a:r>
            <a:r>
              <a:rPr lang="ko-KR" altLang="en-US" err="1">
                <a:cs typeface="Arial"/>
              </a:rPr>
              <a:t>Forest</a:t>
            </a:r>
            <a:r>
              <a:rPr lang="ko-KR" altLang="en-US">
                <a:cs typeface="Arial"/>
              </a:rPr>
              <a:t> 변수중요도(전)</a:t>
            </a:r>
          </a:p>
        </p:txBody>
      </p:sp>
      <p:pic>
        <p:nvPicPr>
          <p:cNvPr id="12" name="그림 2">
            <a:extLst>
              <a:ext uri="{FF2B5EF4-FFF2-40B4-BE49-F238E27FC236}">
                <a16:creationId xmlns:a16="http://schemas.microsoft.com/office/drawing/2014/main" id="{2A386CF4-E70A-4084-813F-6336B664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9" y="2699795"/>
            <a:ext cx="4899803" cy="3902561"/>
          </a:xfrm>
          <a:prstGeom prst="rect">
            <a:avLst/>
          </a:prstGeom>
        </p:spPr>
      </p:pic>
      <p:pic>
        <p:nvPicPr>
          <p:cNvPr id="14" name="그림 15">
            <a:extLst>
              <a:ext uri="{FF2B5EF4-FFF2-40B4-BE49-F238E27FC236}">
                <a16:creationId xmlns:a16="http://schemas.microsoft.com/office/drawing/2014/main" id="{2DC37DDF-F89A-4064-856C-866E5478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73" y="2656662"/>
            <a:ext cx="4899803" cy="394569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0F3E679-8F11-44CC-B83C-3A831A5C54A0}"/>
              </a:ext>
            </a:extLst>
          </p:cNvPr>
          <p:cNvSpPr/>
          <p:nvPr/>
        </p:nvSpPr>
        <p:spPr>
          <a:xfrm>
            <a:off x="1239328" y="5545347"/>
            <a:ext cx="10035395" cy="8770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3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2932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300">
                <a:solidFill>
                  <a:schemeClr val="bg1"/>
                </a:solidFill>
              </a:rPr>
              <a:t>성능 튜닝 결과 보고</a:t>
            </a:r>
            <a:endParaRPr kumimoji="1" lang="ja-JP" altLang="en-US" sz="2800" b="1" spc="-30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2">
            <a:extLst>
              <a:ext uri="{FF2B5EF4-FFF2-40B4-BE49-F238E27FC236}">
                <a16:creationId xmlns:a16="http://schemas.microsoft.com/office/drawing/2014/main" id="{34DE2E69-28DA-46D5-99C5-20C31252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9" y="2656663"/>
            <a:ext cx="4525992" cy="3643768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13FCCA29-9A88-4C94-B226-A1D8990E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68" y="2654030"/>
            <a:ext cx="4899803" cy="3649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9E0CE3-57A4-4CB5-A616-4A1F87280968}"/>
              </a:ext>
            </a:extLst>
          </p:cNvPr>
          <p:cNvSpPr txBox="1"/>
          <p:nvPr/>
        </p:nvSpPr>
        <p:spPr>
          <a:xfrm>
            <a:off x="288825" y="924624"/>
            <a:ext cx="115996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>
                <a:cs typeface="Arial"/>
              </a:rPr>
              <a:t>Over Sampling 전/후 </a:t>
            </a:r>
            <a:r>
              <a:rPr lang="en-US" altLang="ko-KR" err="1">
                <a:cs typeface="Arial"/>
              </a:rPr>
              <a:t>변수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중요도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비교</a:t>
            </a:r>
            <a:r>
              <a:rPr lang="en-US" altLang="ko-KR">
                <a:cs typeface="Arial"/>
              </a:rPr>
              <a:t> - </a:t>
            </a:r>
            <a:r>
              <a:rPr lang="en-US" altLang="ko-KR" err="1">
                <a:cs typeface="Arial"/>
              </a:rPr>
              <a:t>XGBoost</a:t>
            </a:r>
          </a:p>
          <a:p>
            <a:pPr marL="285750" indent="-285750">
              <a:buFont typeface="Arial"/>
              <a:buChar char="•"/>
            </a:pPr>
            <a:endParaRPr lang="en-US" alt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>
                <a:cs typeface="Arial"/>
              </a:rPr>
              <a:t>Over Sampling 후 'Age', 'Monthly Income', </a:t>
            </a:r>
            <a:r>
              <a:rPr lang="en-US" altLang="ko-KR" err="1">
                <a:cs typeface="Arial"/>
              </a:rPr>
              <a:t>NumCompanies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Woreked</a:t>
            </a:r>
            <a:r>
              <a:rPr lang="en-US" altLang="ko-KR">
                <a:cs typeface="Arial"/>
              </a:rPr>
              <a:t>' </a:t>
            </a:r>
            <a:r>
              <a:rPr lang="en-US" altLang="ko-KR" err="1">
                <a:cs typeface="Arial"/>
              </a:rPr>
              <a:t>변수</a:t>
            </a:r>
            <a:r>
              <a:rPr lang="en-US" altLang="ko-KR">
                <a:cs typeface="Arial"/>
              </a:rPr>
              <a:t> 등 </a:t>
            </a:r>
            <a:r>
              <a:rPr lang="en-US" altLang="ko-KR" err="1">
                <a:cs typeface="Arial"/>
              </a:rPr>
              <a:t>가변수화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하지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않은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변수들의</a:t>
            </a:r>
            <a:r>
              <a:rPr lang="en-US" altLang="ko-KR">
                <a:cs typeface="Arial"/>
              </a:rPr>
              <a:t>  </a:t>
            </a:r>
            <a:r>
              <a:rPr lang="en-US" altLang="ko-KR" err="1">
                <a:cs typeface="Arial"/>
              </a:rPr>
              <a:t>중요도가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상대적으로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낮아짐</a:t>
            </a:r>
            <a:endParaRPr lang="en-US" altLang="ko-KR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F806F-CEE5-452D-A78B-504906F95A3C}"/>
              </a:ext>
            </a:extLst>
          </p:cNvPr>
          <p:cNvSpPr txBox="1"/>
          <p:nvPr/>
        </p:nvSpPr>
        <p:spPr>
          <a:xfrm>
            <a:off x="8059947" y="23377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err="1">
                <a:ea typeface="+mn-lt"/>
                <a:cs typeface="+mn-lt"/>
              </a:rPr>
              <a:t>XGBoost</a:t>
            </a:r>
            <a:r>
              <a:rPr lang="ko-KR">
                <a:ea typeface="+mn-lt"/>
                <a:cs typeface="+mn-lt"/>
              </a:rPr>
              <a:t> 변수중요도(</a:t>
            </a:r>
            <a:r>
              <a:rPr lang="ko-KR" altLang="en-US">
                <a:ea typeface="+mn-lt"/>
                <a:cs typeface="+mn-lt"/>
              </a:rPr>
              <a:t>후</a:t>
            </a:r>
            <a:r>
              <a:rPr lang="en-US" altLang="ko-KR">
                <a:ea typeface="+mn-lt"/>
                <a:cs typeface="+mn-lt"/>
              </a:rPr>
              <a:t>)</a:t>
            </a:r>
            <a:endParaRPr lang="ko-KR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AF339-F36B-4210-B38C-B73863A919BA}"/>
              </a:ext>
            </a:extLst>
          </p:cNvPr>
          <p:cNvSpPr txBox="1"/>
          <p:nvPr/>
        </p:nvSpPr>
        <p:spPr>
          <a:xfrm>
            <a:off x="2467154" y="22946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cs typeface="Arial"/>
              </a:rPr>
              <a:t>XGBoost</a:t>
            </a:r>
            <a:r>
              <a:rPr lang="ko-KR" altLang="en-US">
                <a:cs typeface="Arial"/>
              </a:rPr>
              <a:t> 변수중요도(전)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0F3E679-8F11-44CC-B83C-3A831A5C54A0}"/>
              </a:ext>
            </a:extLst>
          </p:cNvPr>
          <p:cNvSpPr/>
          <p:nvPr/>
        </p:nvSpPr>
        <p:spPr>
          <a:xfrm>
            <a:off x="980536" y="5171536"/>
            <a:ext cx="10035395" cy="9201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432522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err="1">
                <a:solidFill>
                  <a:schemeClr val="bg1"/>
                </a:solidFill>
                <a:cs typeface="Arial"/>
              </a:rPr>
              <a:t>Over</a:t>
            </a:r>
            <a:r>
              <a:rPr lang="ko-KR" altLang="en-US" sz="2800" b="1" spc="-300">
                <a:solidFill>
                  <a:schemeClr val="bg1"/>
                </a:solidFill>
                <a:cs typeface="Arial"/>
              </a:rPr>
              <a:t> </a:t>
            </a:r>
            <a:r>
              <a:rPr lang="ko-KR" altLang="en-US" sz="2800" b="1" spc="-300" err="1">
                <a:solidFill>
                  <a:schemeClr val="bg1"/>
                </a:solidFill>
                <a:cs typeface="Arial"/>
              </a:rPr>
              <a:t>Sampling</a:t>
            </a:r>
            <a:r>
              <a:rPr lang="ko-KR" altLang="en-US" sz="2800" b="1" spc="-300">
                <a:solidFill>
                  <a:schemeClr val="bg1"/>
                </a:solidFill>
                <a:cs typeface="Arial"/>
              </a:rPr>
              <a:t> 전후 성능 비교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877455-357B-49A1-B6E3-D38249B464B6}"/>
              </a:ext>
            </a:extLst>
          </p:cNvPr>
          <p:cNvSpPr txBox="1"/>
          <p:nvPr/>
        </p:nvSpPr>
        <p:spPr>
          <a:xfrm>
            <a:off x="288825" y="1082775"/>
            <a:ext cx="11599652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2000" err="1">
                <a:ea typeface="+mn-lt"/>
                <a:cs typeface="+mn-lt"/>
              </a:rPr>
              <a:t>over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sampling</a:t>
            </a:r>
            <a:r>
              <a:rPr lang="ko-KR" sz="2000">
                <a:ea typeface="+mn-lt"/>
                <a:cs typeface="+mn-lt"/>
              </a:rPr>
              <a:t> 이후 여러 수치가 고르게 나온 </a:t>
            </a:r>
            <a:r>
              <a:rPr lang="ko-KR" sz="2000" err="1">
                <a:ea typeface="+mn-lt"/>
                <a:cs typeface="+mn-lt"/>
              </a:rPr>
              <a:t>xgboost가</a:t>
            </a:r>
            <a:r>
              <a:rPr lang="ko-KR" sz="2000">
                <a:ea typeface="+mn-lt"/>
                <a:cs typeface="+mn-lt"/>
              </a:rPr>
              <a:t> 성능이 제일 좋게 </a:t>
            </a:r>
            <a:r>
              <a:rPr lang="ko-KR" sz="2000" err="1">
                <a:ea typeface="+mn-lt"/>
                <a:cs typeface="+mn-lt"/>
              </a:rPr>
              <a:t>나온것</a:t>
            </a:r>
            <a:r>
              <a:rPr lang="ko-KR" sz="2000">
                <a:ea typeface="+mn-lt"/>
                <a:cs typeface="+mn-lt"/>
              </a:rPr>
              <a:t> 같다</a:t>
            </a:r>
            <a:endParaRPr lang="ko-KR" altLang="en-US" sz="20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ko-KR" alt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sz="2000">
                <a:ea typeface="+mn-lt"/>
                <a:cs typeface="+mn-lt"/>
              </a:rPr>
              <a:t>20대의 이직률이 다른 연령대보다 높게 나왔지만 그 수가 적어 </a:t>
            </a:r>
            <a:r>
              <a:rPr lang="ko-KR" sz="2000" err="1">
                <a:ea typeface="+mn-lt"/>
                <a:cs typeface="+mn-lt"/>
              </a:rPr>
              <a:t>over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sampling</a:t>
            </a:r>
            <a:r>
              <a:rPr lang="ko-KR" sz="2000">
                <a:ea typeface="+mn-lt"/>
                <a:cs typeface="+mn-lt"/>
              </a:rPr>
              <a:t> 전에는 눈에 띄지 않고 왜곡되어 재현율이 낮게 나왔는데 </a:t>
            </a:r>
            <a:r>
              <a:rPr lang="ko-KR" sz="2000" err="1">
                <a:ea typeface="+mn-lt"/>
                <a:cs typeface="+mn-lt"/>
              </a:rPr>
              <a:t>over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sampling</a:t>
            </a:r>
            <a:r>
              <a:rPr lang="ko-KR" sz="2000">
                <a:ea typeface="+mn-lt"/>
                <a:cs typeface="+mn-lt"/>
              </a:rPr>
              <a:t> 이후 가려져 있던 이직률의 문제점이 드러났고 모델의 성능에 반영돼 예측이 </a:t>
            </a:r>
            <a:r>
              <a:rPr lang="ko-KR" sz="2000" err="1">
                <a:ea typeface="+mn-lt"/>
                <a:cs typeface="+mn-lt"/>
              </a:rPr>
              <a:t>수월해졌다</a:t>
            </a:r>
            <a:endParaRPr lang="ko-KR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>
              <a:cs typeface="Arial"/>
            </a:endParaRPr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89E6E7CF-F1CA-4732-9E91-71A527A4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6" y="3295891"/>
            <a:ext cx="4065917" cy="3170443"/>
          </a:xfrm>
          <a:prstGeom prst="rect">
            <a:avLst/>
          </a:prstGeom>
        </p:spPr>
      </p:pic>
      <p:pic>
        <p:nvPicPr>
          <p:cNvPr id="7" name="그림 8">
            <a:extLst>
              <a:ext uri="{FF2B5EF4-FFF2-40B4-BE49-F238E27FC236}">
                <a16:creationId xmlns:a16="http://schemas.microsoft.com/office/drawing/2014/main" id="{E38B942A-E55C-4EC1-93D2-74E1F7CDC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116" y="3293756"/>
            <a:ext cx="4051540" cy="3260980"/>
          </a:xfrm>
          <a:prstGeom prst="rect">
            <a:avLst/>
          </a:prstGeom>
        </p:spPr>
      </p:pic>
      <p:pic>
        <p:nvPicPr>
          <p:cNvPr id="12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8B225D55-FE77-4988-A336-ABA6D8843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814" y="3296477"/>
            <a:ext cx="3188898" cy="29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9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2" ma:contentTypeDescription="새 문서를 만듭니다." ma:contentTypeScope="" ma:versionID="43ddef8406223b8170bf70302b84b74b">
  <xsd:schema xmlns:xsd="http://www.w3.org/2001/XMLSchema" xmlns:xs="http://www.w3.org/2001/XMLSchema" xmlns:p="http://schemas.microsoft.com/office/2006/metadata/properties" xmlns:ns2="1857a468-9f2d-455b-8425-136ceb0ac253" targetNamespace="http://schemas.microsoft.com/office/2006/metadata/properties" ma:root="true" ma:fieldsID="5b5f0598beb7b1ef825573d37fadded5" ns2:_="">
    <xsd:import namespace="1857a468-9f2d-455b-8425-136ceb0ac2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94B39C-A99A-4F24-A772-7C86D901D0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C65E7C-FEFF-454E-A9B7-86915C2351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C6A4790-262F-4058-A256-240373D173A9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revision>1</cp:revision>
  <dcterms:created xsi:type="dcterms:W3CDTF">2019-06-16T11:26:11Z</dcterms:created>
  <dcterms:modified xsi:type="dcterms:W3CDTF">2022-01-27T07:34:19Z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