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d5432ea3a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d5432ea3a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d5432ea3a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d5432ea3a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d5432ea3a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d5432ea3a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d5432ea3a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d5432ea3a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d5432ea3a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d5432ea3a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d5432ea3a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d5432ea3a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d5432ea3a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d5432ea3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d5432ea3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d5432ea3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d5432ea3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d5432ea3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d5432ea3a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d5432ea3a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d5432ea3a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d5432ea3a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d5432ea3a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d5432ea3a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d5432ea3a_1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d5432ea3a_1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d5432ea3a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d5432ea3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5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8.png"/><Relationship Id="rId4" Type="http://schemas.openxmlformats.org/officeDocument/2006/relationships/image" Target="../media/image31.png"/><Relationship Id="rId5" Type="http://schemas.openxmlformats.org/officeDocument/2006/relationships/image" Target="../media/image3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4.png"/><Relationship Id="rId4" Type="http://schemas.openxmlformats.org/officeDocument/2006/relationships/image" Target="../media/image39.png"/><Relationship Id="rId5" Type="http://schemas.openxmlformats.org/officeDocument/2006/relationships/image" Target="../media/image3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3.png"/><Relationship Id="rId6" Type="http://schemas.openxmlformats.org/officeDocument/2006/relationships/image" Target="../media/image4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1.png"/><Relationship Id="rId4" Type="http://schemas.openxmlformats.org/officeDocument/2006/relationships/image" Target="../media/image44.png"/><Relationship Id="rId5" Type="http://schemas.openxmlformats.org/officeDocument/2006/relationships/image" Target="../media/image43.png"/><Relationship Id="rId6" Type="http://schemas.openxmlformats.org/officeDocument/2006/relationships/image" Target="../media/image4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5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Relationship Id="rId5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828" y="1625200"/>
            <a:ext cx="2520001" cy="234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3124" y="4043118"/>
            <a:ext cx="2667926" cy="46266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4256100" y="2034900"/>
            <a:ext cx="3674100" cy="1558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✔ </a:t>
            </a:r>
            <a:r>
              <a:rPr b="1" lang="ko" sz="1050">
                <a:solidFill>
                  <a:schemeClr val="dk1"/>
                </a:solidFill>
                <a:highlight>
                  <a:srgbClr val="EA9999"/>
                </a:highlight>
              </a:rPr>
              <a:t>상관관계는 존재하지 않음.</a:t>
            </a:r>
            <a:endParaRPr b="1" sz="1050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✔</a:t>
            </a: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 대부분 고르게 분포.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✔ </a:t>
            </a: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p-value 값이 일반적인 유의수준인 0.05보다 크므로 인구와 판매량에는 상관관계가 있다고 보기 어려움.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5450" y="1435700"/>
            <a:ext cx="2520000" cy="24830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4437500" y="2097425"/>
            <a:ext cx="3731100" cy="95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✔ 산점도에서 음의 관계가 형성되는 것을 발견.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✔ </a:t>
            </a:r>
            <a:r>
              <a:rPr lang="ko" sz="1000"/>
              <a:t>상관계수가 -0.44495로 </a:t>
            </a:r>
            <a:r>
              <a:rPr b="1" lang="ko" sz="1000">
                <a:highlight>
                  <a:srgbClr val="EA9999"/>
                </a:highlight>
              </a:rPr>
              <a:t>비교적 강한 음의 상관관계</a:t>
            </a:r>
            <a:r>
              <a:rPr lang="ko" sz="1000"/>
              <a:t>를 형성.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✔ </a:t>
            </a:r>
            <a:r>
              <a:rPr lang="ko" sz="1000"/>
              <a:t>지역별 가격이 판매액에 영향을 미친다고 볼 수 있음.</a:t>
            </a:r>
            <a:endParaRPr sz="1000"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2938" y="4002488"/>
            <a:ext cx="271462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5600" y="1436400"/>
            <a:ext cx="2520001" cy="2472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7000" y="4075800"/>
            <a:ext cx="2714400" cy="49856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4424600" y="2041675"/>
            <a:ext cx="4134900" cy="126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✔ 산점도에서 전체적인 특징을 찾아보기 힘듦.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✔ 구매하는 가격대에 따라 나이대별 차이가 있는 것으로 보임.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✔ 상관계수가 -0.23182 로 </a:t>
            </a:r>
            <a:r>
              <a:rPr b="1" lang="ko" sz="1000">
                <a:solidFill>
                  <a:schemeClr val="dk1"/>
                </a:solidFill>
                <a:highlight>
                  <a:srgbClr val="EA9999"/>
                </a:highlight>
              </a:rPr>
              <a:t>약한 음의 상관관계</a:t>
            </a:r>
            <a:r>
              <a:rPr lang="ko" sz="1000">
                <a:solidFill>
                  <a:schemeClr val="dk1"/>
                </a:solidFill>
              </a:rPr>
              <a:t>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✔ 나이대가 판매액에 약한 영향을 미친다 할 수 있음.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5900" y="1364925"/>
            <a:ext cx="2222675" cy="14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7675" y="2799600"/>
            <a:ext cx="1979125" cy="133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4127700" y="2121000"/>
            <a:ext cx="3901500" cy="126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✔ 평균비교 그래프의 신뢰구간이 모두 겹치지 않는 것으로 판단.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✔ Medium의 낮은 이상치가 존재.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✔ 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</a:rPr>
              <a:t>p-value 값이 0.05보다 작음.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✔ </a:t>
            </a:r>
            <a:r>
              <a:rPr b="1" lang="ko" sz="1000">
                <a:solidFill>
                  <a:schemeClr val="dk1"/>
                </a:solidFill>
                <a:highlight>
                  <a:srgbClr val="EA9999"/>
                </a:highlight>
              </a:rPr>
              <a:t>진열상태에 따라 판매액의 차이가 있다</a:t>
            </a:r>
            <a:r>
              <a:rPr lang="ko" sz="1000">
                <a:solidFill>
                  <a:schemeClr val="dk1"/>
                </a:solidFill>
              </a:rPr>
              <a:t>고 할 수 있음.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7748" y="4132225"/>
            <a:ext cx="2338975" cy="41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8000" y="1279825"/>
            <a:ext cx="2177649" cy="146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2573" y="2743075"/>
            <a:ext cx="2228501" cy="141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/>
        </p:nvSpPr>
        <p:spPr>
          <a:xfrm>
            <a:off x="4431325" y="1940700"/>
            <a:ext cx="4134900" cy="1431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✔ </a:t>
            </a:r>
            <a:r>
              <a:rPr lang="ko" sz="1050">
                <a:solidFill>
                  <a:srgbClr val="242424"/>
                </a:solidFill>
                <a:highlight>
                  <a:srgbClr val="FFFFFF"/>
                </a:highlight>
              </a:rPr>
              <a:t>그래프상 신뢰구간이 겹치지 않고 미국에 존재할 때, 매출액이 약간 더 높은것으로 나타남.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✔ No 에 높은 이상치가 존재.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✔ p-value 가 0.00037로 작은 편에 속함.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✔ </a:t>
            </a:r>
            <a:r>
              <a:rPr b="1" lang="ko" sz="1000">
                <a:solidFill>
                  <a:schemeClr val="dk1"/>
                </a:solidFill>
                <a:highlight>
                  <a:srgbClr val="EA9999"/>
                </a:highlight>
              </a:rPr>
              <a:t>미국에 매장 존재 여부에 따라 판매액 차이가 있다</a:t>
            </a:r>
            <a:r>
              <a:rPr lang="ko" sz="1000">
                <a:solidFill>
                  <a:schemeClr val="dk1"/>
                </a:solidFill>
              </a:rPr>
              <a:t>고 할 수 있음.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9525" y="4196174"/>
            <a:ext cx="2899275" cy="4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/>
        </p:nvSpPr>
        <p:spPr>
          <a:xfrm>
            <a:off x="972000" y="1492400"/>
            <a:ext cx="7200000" cy="29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✔ 강한 관계의 변수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Price, ShelveLoc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✔ 약한 관계의 변수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ko" sz="1000">
                <a:solidFill>
                  <a:schemeClr val="dk1"/>
                </a:solidFill>
              </a:rPr>
              <a:t>Advertising, Age, US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✔ 관계 없음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Population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550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7775" y="1566250"/>
            <a:ext cx="2499025" cy="17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2488" y="1469975"/>
            <a:ext cx="2499025" cy="17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3400" y="1613263"/>
            <a:ext cx="2439100" cy="14973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932525" y="3536150"/>
            <a:ext cx="325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972013" y="3434550"/>
            <a:ext cx="7200000" cy="1146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✔ 14,900달러 이상 판매한 매장은 이상치로 판단.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✔ 카시트가 하나도 판매되지 않은 매장이 존재하므로 판매하지 못한 매장을 추가 분석하여 원인을 파악해 보아야 함.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✔ 총 </a:t>
            </a:r>
            <a:r>
              <a:rPr b="1" lang="ko" sz="1000">
                <a:solidFill>
                  <a:schemeClr val="dk1"/>
                </a:solidFill>
                <a:highlight>
                  <a:srgbClr val="EA9999"/>
                </a:highlight>
              </a:rPr>
              <a:t>매출액이 높은 지역과 낮은 지역의 차이점을 분석</a:t>
            </a:r>
            <a:r>
              <a:rPr lang="ko" sz="1000">
                <a:solidFill>
                  <a:schemeClr val="dk1"/>
                </a:solidFill>
              </a:rPr>
              <a:t>하여 매장에서 수정할 수 있는 요소라면 개선사항으로 검토할 수 있음.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7325" y="1547695"/>
            <a:ext cx="2555283" cy="17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5575" y="1600000"/>
            <a:ext cx="2555275" cy="16768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972000" y="3548300"/>
            <a:ext cx="7200000" cy="919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✔ 밀도함수 그래프가 왼쪽으로 치우쳐진 것으로 보아 대부분의 지역별 매장(75%)이 </a:t>
            </a:r>
            <a:r>
              <a:rPr lang="ko" sz="1000"/>
              <a:t>12,000</a:t>
            </a:r>
            <a:r>
              <a:rPr lang="ko" sz="1000"/>
              <a:t>달러 이하로 광고 비용을 사용한 것으로 보임.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✔ 25%에 해당하는 지역별 매장이 광고비를 투자하지 않아 </a:t>
            </a:r>
            <a:r>
              <a:rPr b="1" lang="ko" sz="1000">
                <a:solidFill>
                  <a:schemeClr val="dk1"/>
                </a:solidFill>
                <a:highlight>
                  <a:srgbClr val="EA9999"/>
                </a:highlight>
              </a:rPr>
              <a:t>광고비를 사용한 매장을 따로 분석</a:t>
            </a:r>
            <a:r>
              <a:rPr lang="ko" sz="1000">
                <a:solidFill>
                  <a:schemeClr val="dk1"/>
                </a:solidFill>
              </a:rPr>
              <a:t>해 볼 필요가 있음.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900" y="1607235"/>
            <a:ext cx="2555275" cy="1561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7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5025" y="1506040"/>
            <a:ext cx="2520000" cy="1729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8075" y="1597690"/>
            <a:ext cx="2520000" cy="172711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2562133" y="3631025"/>
            <a:ext cx="4019700" cy="76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✔ 지역 인구수는 유의미한 차이를 보이지 않음.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✔ </a:t>
            </a:r>
            <a:r>
              <a:rPr b="1" lang="ko" sz="1000">
                <a:solidFill>
                  <a:schemeClr val="dk1"/>
                </a:solidFill>
                <a:highlight>
                  <a:srgbClr val="EA9999"/>
                </a:highlight>
              </a:rPr>
              <a:t>타 변수와의 관계를 파악</a:t>
            </a:r>
            <a:r>
              <a:rPr lang="ko" sz="1000">
                <a:solidFill>
                  <a:schemeClr val="dk1"/>
                </a:solidFill>
              </a:rPr>
              <a:t>할 필요가 있음.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803" y="1687550"/>
            <a:ext cx="2520000" cy="1761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7550" y="1706400"/>
            <a:ext cx="2520000" cy="172421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972000" y="3600900"/>
            <a:ext cx="7200000" cy="110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✔ 지역별 매장 </a:t>
            </a: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제품 가격의 최댓값과 최솟값의 차이가 약 170달러 정도임.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✔ 약 5만 달러 이하와 17만 3천 달러 이상에서 이상치를 보임.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✔ 가격이 높은 매장과 가격이 낮은 매장의 </a:t>
            </a:r>
            <a:r>
              <a:rPr b="1" lang="ko" sz="1000">
                <a:solidFill>
                  <a:schemeClr val="dk1"/>
                </a:solidFill>
                <a:highlight>
                  <a:srgbClr val="EA9999"/>
                </a:highlight>
              </a:rPr>
              <a:t>요인 (예: 빈부격차) 을 추가 분석</a:t>
            </a:r>
            <a:r>
              <a:rPr lang="ko" sz="1000">
                <a:solidFill>
                  <a:schemeClr val="dk1"/>
                </a:solidFill>
              </a:rPr>
              <a:t>할 필요가 있음.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583" y="1576820"/>
            <a:ext cx="2520000" cy="1624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1995" y="1598788"/>
            <a:ext cx="2520001" cy="158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6433" y="1254188"/>
            <a:ext cx="2520000" cy="213281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972000" y="3480350"/>
            <a:ext cx="7200000" cy="1020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✔ </a:t>
            </a:r>
            <a:r>
              <a:rPr lang="ko" sz="1000">
                <a:solidFill>
                  <a:schemeClr val="dk1"/>
                </a:solidFill>
              </a:rPr>
              <a:t>지역 내 연령분포가 특정 연령층으로 치우지지 않은 고르게 분포된 것으로 볼 수 있음.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✔ 연령별 자녀유무 혹은 그 자녀의 연령대 또한 조사해 볼 필요가 있음.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✔ </a:t>
            </a:r>
            <a:r>
              <a:rPr b="1" lang="ko" sz="1000">
                <a:solidFill>
                  <a:schemeClr val="dk1"/>
                </a:solidFill>
                <a:highlight>
                  <a:srgbClr val="EA9999"/>
                </a:highlight>
              </a:rPr>
              <a:t>0~5세, 80대 이상의 인구분포</a:t>
            </a:r>
            <a:r>
              <a:rPr lang="ko" sz="1000">
                <a:solidFill>
                  <a:schemeClr val="dk1"/>
                </a:solidFill>
              </a:rPr>
              <a:t>가 다른 나이대에 비해 높은 경향을 보이므로 따로 분석해 볼 필요가 있음.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5925" y="1411363"/>
            <a:ext cx="5104376" cy="232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2698125" y="3869675"/>
            <a:ext cx="3600000" cy="701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✔ 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</a:rPr>
              <a:t>64.5% 가량의 매장이 미국 지역에 존재.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✔ </a:t>
            </a: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</a:rPr>
              <a:t>미국에 있는 매장과 없는 매장 차이점을 비교 분석.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4344" y="1450522"/>
            <a:ext cx="2880000" cy="1985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9231" y="1250075"/>
            <a:ext cx="2880000" cy="218616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972000" y="3582500"/>
            <a:ext cx="7200000" cy="87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✔ </a:t>
            </a:r>
            <a:r>
              <a:rPr lang="ko" sz="1000">
                <a:solidFill>
                  <a:schemeClr val="dk1"/>
                </a:solidFill>
              </a:rPr>
              <a:t>76%의 매장에서 진열상태가 양호한 편으로 분석되고 그 외 24%의 매장에서는 진열상태가 '나쁨'으로 분석됨.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✔ 진열상태가 '좋음'으로 분석되는 매장이 '나쁨'으로 분석되는 매장보다 적게 나올 만큼 진열상태가 좋지 않은 매장이 많기 때문에 본사 차원에서 </a:t>
            </a:r>
            <a:r>
              <a:rPr b="1" lang="ko" sz="1000">
                <a:solidFill>
                  <a:schemeClr val="dk1"/>
                </a:solidFill>
                <a:highlight>
                  <a:srgbClr val="EA9999"/>
                </a:highlight>
              </a:rPr>
              <a:t>매장관리에 더 신경</a:t>
            </a:r>
            <a:r>
              <a:rPr lang="ko" sz="1000">
                <a:solidFill>
                  <a:schemeClr val="dk1"/>
                </a:solidFill>
              </a:rPr>
              <a:t> 써야 할 것.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4250" y="1454150"/>
            <a:ext cx="2520000" cy="2417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2054" y="4041779"/>
            <a:ext cx="2104396" cy="37175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4351925" y="1784575"/>
            <a:ext cx="3466800" cy="2156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✔</a:t>
            </a:r>
            <a:r>
              <a:rPr lang="ko" sz="800">
                <a:solidFill>
                  <a:schemeClr val="dk1"/>
                </a:solidFill>
              </a:rPr>
              <a:t> </a:t>
            </a: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광고비가 0인 지역 매장을 제외하고는 매출액과의 관계 분포가 </a:t>
            </a:r>
            <a:r>
              <a:rPr b="1" lang="ko" sz="1050">
                <a:solidFill>
                  <a:schemeClr val="dk1"/>
                </a:solidFill>
                <a:highlight>
                  <a:srgbClr val="EA9999"/>
                </a:highlight>
              </a:rPr>
              <a:t>약한 양의 상관관계</a:t>
            </a: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를 갖는 것으로 보임.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✔ </a:t>
            </a: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양의 상관관계를 가지고 있으나 광고비 0인 지역을 고려한 추가 분석이 필요.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✔</a:t>
            </a:r>
            <a:r>
              <a:rPr lang="ko" sz="800">
                <a:solidFill>
                  <a:schemeClr val="dk1"/>
                </a:solidFill>
              </a:rPr>
              <a:t> </a:t>
            </a: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p-value 값이 일반적인 유의수준인 0.05보다 작으므로 두 변수 간의 상관관계가 유의미하다고 볼 수 있음.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