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0000101010101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d10efcf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d10efcf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4d10efcf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4d10efcf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d10efcf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4d10efcf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4d10efcf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4d10efcf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4d10efcf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4d10efcf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d10efcf1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4d10efcf1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d10efc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4d10efc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d10efcf1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4d10efcf1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d10efc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4d10efcf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d10efcf1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d10efcf1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4d10efcf1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4d10efcf1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d10efcf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4d10efcf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4d10efc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4d10efc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4d10efcf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4d10efcf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d10efcf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d10efcf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d10efcf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d10efcf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d10efcf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d10efcf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d10ef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d10ef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d10efc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d10efc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d10efcf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d10efcf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이직여부 예측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정유진 차선홍 최기호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02325" y="133010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KT AIVLE School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49" name="Google Shape;149;p22"/>
          <p:cNvSpPr txBox="1"/>
          <p:nvPr/>
        </p:nvSpPr>
        <p:spPr>
          <a:xfrm>
            <a:off x="4807375" y="2481350"/>
            <a:ext cx="30000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</a:rPr>
              <a:t>Department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 변수 변환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</a:rPr>
              <a:t>0~2 : 부서별로 나눈다.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</a:rPr>
              <a:t>숫자에 대한 의미는 없다.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Department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50225"/>
            <a:ext cx="3310805" cy="211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57" name="Google Shape;157;p23"/>
          <p:cNvSpPr txBox="1"/>
          <p:nvPr/>
        </p:nvSpPr>
        <p:spPr>
          <a:xfrm>
            <a:off x="4807375" y="2481350"/>
            <a:ext cx="3000000" cy="133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EducationField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변수 변환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0~5 : 전공별로 나눔.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숫자에 대한 의미는 없음.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EducationField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363" y="1811225"/>
            <a:ext cx="2970680" cy="25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65" name="Google Shape;165;p24"/>
          <p:cNvSpPr txBox="1"/>
          <p:nvPr/>
        </p:nvSpPr>
        <p:spPr>
          <a:xfrm>
            <a:off x="4750225" y="2503976"/>
            <a:ext cx="30000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Gender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변수 변환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0 : 여성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1 : 남성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Gender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88" y="2289075"/>
            <a:ext cx="34766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73" name="Google Shape;173;p25"/>
          <p:cNvSpPr txBox="1"/>
          <p:nvPr/>
        </p:nvSpPr>
        <p:spPr>
          <a:xfrm>
            <a:off x="4807375" y="2481350"/>
            <a:ext cx="300000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MaritalStatus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변수 변환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0 : Single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1 : Married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2 : Divorce</a:t>
            </a:r>
            <a:r>
              <a:rPr lang="en-US" altLang="ko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</a:rPr>
              <a:t>d</a:t>
            </a:r>
          </a:p>
        </p:txBody>
      </p:sp>
      <p:sp>
        <p:nvSpPr>
          <p:cNvPr id="174" name="Google Shape;174;p25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MaritalStatus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75" y="2192925"/>
            <a:ext cx="40576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81" name="Google Shape;181;p26"/>
          <p:cNvSpPr txBox="1"/>
          <p:nvPr/>
        </p:nvSpPr>
        <p:spPr>
          <a:xfrm>
            <a:off x="4807375" y="2481350"/>
            <a:ext cx="30000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OverTime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변수 변환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0 : No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1 : Yes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OverTime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25" y="2491575"/>
            <a:ext cx="39052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train set, test set 구분 </a:t>
            </a:r>
            <a:endParaRPr sz="1200"/>
          </a:p>
        </p:txBody>
      </p:sp>
      <p:sp>
        <p:nvSpPr>
          <p:cNvPr id="189" name="Google Shape;189;p27"/>
          <p:cNvSpPr txBox="1"/>
          <p:nvPr/>
        </p:nvSpPr>
        <p:spPr>
          <a:xfrm>
            <a:off x="1247225" y="3834900"/>
            <a:ext cx="3000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>
                <a:solidFill>
                  <a:schemeClr val="lt2"/>
                </a:solidFill>
              </a:rPr>
              <a:t>test_size = 0.2 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ko">
                <a:solidFill>
                  <a:schemeClr val="lt2"/>
                </a:solidFill>
              </a:rPr>
              <a:t>random_state = 2022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24" y="2016774"/>
            <a:ext cx="6450549" cy="14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/>
          <p:nvPr/>
        </p:nvSpPr>
        <p:spPr>
          <a:xfrm>
            <a:off x="5330175" y="2486550"/>
            <a:ext cx="2249700" cy="290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</a:t>
            </a:r>
            <a:r>
              <a:rPr lang="ko" sz="1200"/>
              <a:t>- Locally connected layer 구성 feature 설정</a:t>
            </a:r>
            <a:endParaRPr sz="12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575100" y="1919075"/>
            <a:ext cx="8118900" cy="26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dirty="0">
                <a:latin typeface="Roboto" panose="020B0600000101010101" charset="0"/>
              </a:rPr>
              <a:t>Personal Layer :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나이(Age),  교육수준(Education),  전공(EducationField),  성별(Gender),  결혼상태(MaritalStatus)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직원 고유의 특성을 고려하여 변수들이 직원 이직에 영향을 미치는지 확인.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dirty="0">
                <a:latin typeface="Roboto" panose="020B0600000101010101" charset="0"/>
              </a:rPr>
              <a:t>Survey Layer :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직무 만족도, 근무환경에 대한 만족도, 동료와의 관계 만족도, 워라밸_일과 삶의 균형도, 직무 적극성_참여도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직원들을 대상으로 이뤄진 설문조사 결과가 이직에 미지는 영향을 확인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dirty="0">
                <a:latin typeface="Roboto" panose="020B0600000101010101" charset="0"/>
              </a:rPr>
              <a:t>Money Layer :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월급(MonthlyIncome), </a:t>
            </a:r>
            <a:r>
              <a:rPr lang="ko" sz="1000" dirty="0">
                <a:highlight>
                  <a:srgbClr val="FFFFFF"/>
                </a:highlight>
                <a:latin typeface="Roboto" panose="020B0600000101010101" charset="0"/>
                <a:ea typeface="Arial"/>
                <a:cs typeface="Arial"/>
                <a:sym typeface="Arial"/>
              </a:rPr>
              <a:t>전년대비 급여 인상율 (%)(PercentSalaryHike), 스톡옵션 수준 (0 ~ 3)(StockOptionLevel)</a:t>
            </a:r>
            <a:endParaRPr sz="1000" dirty="0">
              <a:highlight>
                <a:srgbClr val="FFFFFF"/>
              </a:highlight>
              <a:latin typeface="Roboto" panose="020B0600000101010101" charset="0"/>
              <a:ea typeface="Roboto" panose="020B0600000101010101" charset="0"/>
              <a:cs typeface="Arial"/>
              <a:sym typeface="Arial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ko" sz="1000" dirty="0">
                <a:highlight>
                  <a:srgbClr val="FFFFFF"/>
                </a:highlight>
                <a:latin typeface="Roboto" panose="020B0600000101010101" charset="0"/>
                <a:ea typeface="Arial"/>
                <a:cs typeface="Arial"/>
                <a:sym typeface="Arial"/>
              </a:rPr>
              <a:t>직원이 얻을 수 있는 금전적인 수입과 관련한 변수들이 이직에 영향을 미치는 것을 확인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dirty="0">
                <a:latin typeface="Roboto" panose="020B0600000101010101" charset="0"/>
              </a:rPr>
              <a:t>Company_Out Layer : 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집과 직장 사이의 거리 (마일)(DistanceFromHome), 현재까지 근무한 회사 수(NumCompaniesWorked)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회사 외부와 관련된 변수들이 이직에 영향을 미치는 것을 확인.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dirty="0">
                <a:latin typeface="Roboto" panose="020B0600000101010101" charset="0"/>
              </a:rPr>
              <a:t>Etc Layer : 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dirty="0">
                <a:latin typeface="Roboto" panose="020B0600000101010101" charset="0"/>
              </a:rPr>
              <a:t>위 4개의 Locally connected layer에 속하지 않은 나머지 변수들에 대한 Layer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</a:t>
            </a:r>
            <a:r>
              <a:rPr lang="ko" sz="1200"/>
              <a:t>- 팀 설계구조</a:t>
            </a:r>
            <a:endParaRPr sz="1200"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4416300" y="1903200"/>
            <a:ext cx="40356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Roboto" panose="020B0600000101010101" charset="0"/>
              </a:rPr>
              <a:t>Personal Layer : shape = (5, ) / Hidden Layer node =&gt;8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>
                <a:latin typeface="Roboto" panose="020B0600000101010101" charset="0"/>
              </a:rPr>
              <a:t>Survey Layer : shape = (5, )  / Hidden Layer node =&gt;8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>
                <a:latin typeface="Roboto" panose="020B0600000101010101" charset="0"/>
              </a:rPr>
              <a:t>Money Layer : shape = (3, ) / Hidden Layer node =&gt;8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>
                <a:latin typeface="Roboto" panose="020B0600000101010101" charset="0"/>
              </a:rPr>
              <a:t>Company_Out Layer : shape = (2, )  / Hidden Layer node =&gt;8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>
                <a:latin typeface="Roboto" panose="020B0600000101010101" charset="0"/>
              </a:rPr>
              <a:t>Etc Layer : shape = (8, )  / Hidden Layer node =&gt;8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 dirty="0">
                <a:latin typeface="Roboto" panose="020B0600000101010101" charset="0"/>
              </a:rPr>
              <a:t>5개의 Locally Connected Layer를 Add Layer로 합한 후 전체 Layer와 함께 Concatenate 구성.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25" y="1741325"/>
            <a:ext cx="3470939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351100"/>
            <a:ext cx="2380400" cy="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시각화 </a:t>
            </a:r>
            <a:r>
              <a:rPr lang="ko" sz="1200"/>
              <a:t>- 팀 설계구조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754450"/>
            <a:ext cx="9025126" cy="3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차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전처리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모델링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평가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</a:t>
            </a:r>
            <a:r>
              <a:rPr lang="ko" sz="1200"/>
              <a:t>- fully connected 구조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4658525" y="1919075"/>
            <a:ext cx="40356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dirty="0">
                <a:latin typeface="Roboto" panose="020B0600000101010101" charset="0"/>
              </a:rPr>
              <a:t>Input Layer : 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100" dirty="0">
                <a:latin typeface="Roboto" panose="020B0600000101010101" charset="0"/>
              </a:rPr>
              <a:t>shape = (23, )</a:t>
            </a:r>
            <a:r>
              <a:rPr lang="ko" sz="1000" dirty="0">
                <a:latin typeface="Roboto" panose="020B0600000101010101" charset="0"/>
              </a:rPr>
              <a:t>  </a:t>
            </a:r>
            <a:endParaRPr sz="1000" dirty="0">
              <a:latin typeface="Roboto" panose="020B0600000101010101" charset="0"/>
              <a:ea typeface="Roboto" panose="020B0600000101010101" charset="0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50" dirty="0">
                <a:highlight>
                  <a:srgbClr val="FFFFFF"/>
                </a:highlight>
                <a:latin typeface="Roboto" panose="020B0600000101010101" charset="0"/>
                <a:ea typeface="Arial"/>
                <a:cs typeface="Arial"/>
                <a:sym typeface="Arial"/>
              </a:rPr>
              <a:t>EmployeeNumber (사번), JobRole(직무)을 제외한 모든 feature들을 Locally connected layer를 구성하지 않고 한번에 입력</a:t>
            </a:r>
            <a:endParaRPr sz="1050" dirty="0">
              <a:highlight>
                <a:srgbClr val="FFFFFF"/>
              </a:highlight>
              <a:latin typeface="Roboto" panose="020B0600000101010101" charset="0"/>
              <a:ea typeface="Roboto" panose="020B0600000101010101" charset="0"/>
              <a:cs typeface="Arial"/>
              <a:sym typeface="Arial"/>
            </a:endParaRPr>
          </a:p>
          <a:p>
            <a:pPr marL="914400" lvl="1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○"/>
            </a:pPr>
            <a:r>
              <a:rPr lang="ko" sz="1050" dirty="0">
                <a:highlight>
                  <a:srgbClr val="FFFFFF"/>
                </a:highlight>
                <a:latin typeface="Roboto" panose="020B0600000101010101" charset="0"/>
                <a:ea typeface="Arial"/>
                <a:cs typeface="Arial"/>
                <a:sym typeface="Arial"/>
              </a:rPr>
              <a:t>2개의 Hidden Layer에 각각 8개 node 설정</a:t>
            </a:r>
            <a:endParaRPr sz="1050" dirty="0">
              <a:highlight>
                <a:srgbClr val="FFFFFF"/>
              </a:highlight>
              <a:latin typeface="Roboto" panose="020B0600000101010101" charset="0"/>
              <a:ea typeface="Roboto" panose="020B0600000101010101" charset="0"/>
              <a:cs typeface="Arial"/>
              <a:sym typeface="Arial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825475"/>
            <a:ext cx="4353725" cy="26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시각화 </a:t>
            </a:r>
            <a:r>
              <a:rPr lang="ko" sz="1200"/>
              <a:t>- fully connected 구조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825" y="1768025"/>
            <a:ext cx="3341425" cy="3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4572000" y="1929750"/>
            <a:ext cx="41220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Roboto" panose="020B0600000101010101" charset="0"/>
              </a:rPr>
              <a:t>특징</a:t>
            </a:r>
            <a:endParaRPr sz="12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>
                <a:latin typeface="Roboto" panose="020B0600000101010101" charset="0"/>
              </a:rPr>
              <a:t>Locally Connected  Model의 accuracy 0.83으로  </a:t>
            </a:r>
            <a:r>
              <a:rPr lang="ko" sz="1100" dirty="0">
                <a:latin typeface="Roboto" panose="020B0600000101010101" charset="0"/>
              </a:rPr>
              <a:t>Multilayer Perceptron  Model의 accuracy 0.78보다 0.05</a:t>
            </a:r>
            <a:r>
              <a:rPr lang="ko" sz="1200" dirty="0">
                <a:latin typeface="Roboto" panose="020B0600000101010101" charset="0"/>
              </a:rPr>
              <a:t>높다.</a:t>
            </a:r>
            <a:endParaRPr sz="12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>
                <a:latin typeface="Roboto" panose="020B0600000101010101" charset="0"/>
              </a:rPr>
              <a:t>실제 이직하지 않은 직원들 중 이직하지 않을 것이라고 예측한 비율이 100%로 측정되었다.</a:t>
            </a:r>
            <a:endParaRPr sz="12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>
                <a:latin typeface="Roboto" panose="020B0600000101010101" charset="0"/>
              </a:rPr>
              <a:t>이직할 것이라고 예측한 것 중 실제 이직한 직원의 비율 또한 100%로 측정되었다.</a:t>
            </a:r>
            <a:endParaRPr sz="12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>
                <a:latin typeface="Roboto" panose="020B0600000101010101" charset="0"/>
              </a:rPr>
              <a:t>반면에 실제 이직한 직원들 중 이직할 것이라고 예측한 비율이 낮게 측정되었다.</a:t>
            </a:r>
            <a:endParaRPr sz="12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Roboto" panose="020B0600000101010101" charset="0"/>
              <a:ea typeface="Roboto" panose="020B0600000101010101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Roboto" panose="020B0600000101010101" charset="0"/>
              <a:ea typeface="Roboto" panose="020B0600000101010101" charset="0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38" y="3455050"/>
            <a:ext cx="3762375" cy="13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5"/>
          <p:cNvGrpSpPr/>
          <p:nvPr/>
        </p:nvGrpSpPr>
        <p:grpSpPr>
          <a:xfrm>
            <a:off x="490925" y="1818750"/>
            <a:ext cx="3724275" cy="1560625"/>
            <a:chOff x="445250" y="1876525"/>
            <a:chExt cx="3724275" cy="1560625"/>
          </a:xfrm>
        </p:grpSpPr>
        <p:pic>
          <p:nvPicPr>
            <p:cNvPr id="244" name="Google Shape;24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250" y="1876525"/>
              <a:ext cx="3724275" cy="132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5"/>
            <p:cNvSpPr txBox="1"/>
            <p:nvPr/>
          </p:nvSpPr>
          <p:spPr>
            <a:xfrm>
              <a:off x="1011275" y="3067850"/>
              <a:ext cx="227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&lt; </a:t>
              </a:r>
              <a:r>
                <a:rPr lang="ko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Locally Connected </a:t>
              </a:r>
              <a:r>
                <a:rPr lang="ko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Model &gt;</a:t>
              </a:r>
              <a:endParaRPr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35"/>
          <p:cNvSpPr txBox="1"/>
          <p:nvPr/>
        </p:nvSpPr>
        <p:spPr>
          <a:xfrm>
            <a:off x="1322275" y="4720775"/>
            <a:ext cx="227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Multilayer Perceptron Model &gt;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3121025" y="2525575"/>
            <a:ext cx="478200" cy="18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3121025" y="4162800"/>
            <a:ext cx="478200" cy="18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1177725" y="2238425"/>
            <a:ext cx="7066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두 모델 모두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이직에 대한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 recall 값이 매우 작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게 측정되었다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.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이는 실제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 이직한 데이터 중 이직했다고 예측할 확률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로 이직한 직원에 대한 표본이 많이 부족한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데이터 불균형이 그 이유라 볼 수 있다.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이를 개선하기 위한 방법으로는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 OverSampling을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생각해 볼 수 있고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그 후의 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model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비교가 필요하다고 생각한다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전처리 </a:t>
            </a:r>
            <a:r>
              <a:rPr lang="ko" sz="1200" dirty="0"/>
              <a:t>- 전체 데이터 타입 확인</a:t>
            </a:r>
            <a:endParaRPr sz="1200"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75" y="1696124"/>
            <a:ext cx="3076050" cy="3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426575" y="216850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941525" y="1696125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941525" y="1965400"/>
            <a:ext cx="566100" cy="30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941525" y="24702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941525" y="28682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941525" y="313895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941525" y="34097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41525" y="38077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871100" y="2705356"/>
            <a:ext cx="41220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600"/>
              </a:spcBef>
              <a:buSzPts val="1400"/>
              <a:buFont typeface="Roboto"/>
              <a:buChar char="-"/>
            </a:pPr>
            <a:r>
              <a:rPr lang="ko-KR" altLang="en-US" sz="1400" dirty="0" err="1">
                <a:latin typeface="Roboto" panose="020B0600000101010101" charset="0"/>
              </a:rPr>
              <a:t>딥러닝</a:t>
            </a:r>
            <a:r>
              <a:rPr lang="ko-KR" altLang="en-US" sz="1400" dirty="0">
                <a:latin typeface="Roboto" panose="020B0600000101010101" charset="0"/>
              </a:rPr>
              <a:t> 학습 시 </a:t>
            </a:r>
            <a:r>
              <a:rPr lang="ko" sz="1400" dirty="0">
                <a:latin typeface="Roboto" panose="020B0600000101010101" charset="0"/>
              </a:rPr>
              <a:t>숫자형 </a:t>
            </a:r>
            <a:r>
              <a:rPr lang="ko-KR" altLang="en-US" sz="1400" dirty="0">
                <a:latin typeface="Roboto" panose="020B0600000101010101" charset="0"/>
              </a:rPr>
              <a:t>데이터 변수가 </a:t>
            </a:r>
            <a:r>
              <a:rPr lang="ko" sz="1400" dirty="0">
                <a:latin typeface="Roboto" panose="020B0600000101010101" charset="0"/>
              </a:rPr>
              <a:t> 필요</a:t>
            </a:r>
            <a:r>
              <a:rPr lang="ko-KR" altLang="en-US" sz="1400" dirty="0">
                <a:latin typeface="Roboto" panose="020B0600000101010101" charset="0"/>
              </a:rPr>
              <a:t>하기 때문에 </a:t>
            </a:r>
            <a:r>
              <a:rPr lang="en-US" altLang="ko-KR" sz="1400" dirty="0">
                <a:latin typeface="Roboto" panose="020B0600000101010101" charset="0"/>
                <a:ea typeface="Roboto" panose="020B0600000101010101" charset="0"/>
              </a:rPr>
              <a:t>Object </a:t>
            </a:r>
            <a:r>
              <a:rPr lang="ko-KR" altLang="en-US" sz="1400" dirty="0">
                <a:latin typeface="Roboto" panose="020B0600000101010101" charset="0"/>
              </a:rPr>
              <a:t>타입의 데이터들을 숫자형 데이터로 변환해야 함</a:t>
            </a:r>
            <a:r>
              <a:rPr lang="en-US" altLang="ko-KR" sz="1400" dirty="0">
                <a:latin typeface="Roboto" panose="020B0600000101010101" charset="0"/>
                <a:ea typeface="Roboto" panose="020B0600000101010101" charset="0"/>
              </a:rPr>
              <a:t>.</a:t>
            </a:r>
            <a:endParaRPr lang="ko-KR" altLang="en-US" sz="1400" dirty="0">
              <a:latin typeface="Roboto" panose="020B0600000101010101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572000" y="2490050"/>
            <a:ext cx="41220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400" dirty="0">
                <a:latin typeface="Roboto" panose="020B0600000101010101" charset="0"/>
              </a:rPr>
              <a:t>이직하지 않은 직원 수 </a:t>
            </a:r>
            <a:r>
              <a:rPr lang="en-US" altLang="ko-KR" sz="1400" dirty="0">
                <a:latin typeface="Roboto" panose="020B0600000101010101" charset="0"/>
                <a:ea typeface="Roboto" panose="020B0600000101010101" charset="0"/>
              </a:rPr>
              <a:t>: 1050</a:t>
            </a:r>
            <a:r>
              <a:rPr lang="ko-KR" altLang="en-US" sz="1400" dirty="0">
                <a:latin typeface="Roboto" panose="020B0600000101010101" charset="0"/>
              </a:rPr>
              <a:t>명</a:t>
            </a:r>
            <a:r>
              <a:rPr lang="en-US" altLang="ko-KR" sz="1400" dirty="0">
                <a:latin typeface="Roboto" panose="020B0600000101010101" charset="0"/>
                <a:ea typeface="Roboto" panose="020B0600000101010101" charset="0"/>
              </a:rPr>
              <a:t>, </a:t>
            </a:r>
            <a:r>
              <a:rPr lang="ko-KR" altLang="en-US" sz="1400" dirty="0">
                <a:latin typeface="Roboto" panose="020B0600000101010101" charset="0"/>
              </a:rPr>
              <a:t>이직한 직원 수 </a:t>
            </a:r>
            <a:r>
              <a:rPr lang="en-US" altLang="ko-KR" sz="1400" dirty="0">
                <a:latin typeface="Roboto" panose="020B0600000101010101" charset="0"/>
                <a:ea typeface="Roboto" panose="020B0600000101010101" charset="0"/>
              </a:rPr>
              <a:t>200</a:t>
            </a:r>
            <a:r>
              <a:rPr lang="ko-KR" altLang="en-US" sz="1400" dirty="0">
                <a:latin typeface="Roboto" panose="020B0600000101010101" charset="0"/>
              </a:rPr>
              <a:t>명으로 </a:t>
            </a:r>
            <a:r>
              <a:rPr lang="en-US" altLang="ko" sz="1400" dirty="0">
                <a:latin typeface="Roboto" panose="020B0600000101010101" charset="0"/>
                <a:ea typeface="Roboto" panose="020B0600000101010101" charset="0"/>
              </a:rPr>
              <a:t>T</a:t>
            </a:r>
            <a:r>
              <a:rPr lang="ko" sz="1400" dirty="0">
                <a:latin typeface="Roboto" panose="020B0600000101010101" charset="0"/>
              </a:rPr>
              <a:t>arget</a:t>
            </a:r>
            <a:r>
              <a:rPr lang="en-US" altLang="ko" sz="1400" dirty="0">
                <a:latin typeface="Roboto" panose="020B0600000101010101" charset="0"/>
                <a:ea typeface="Roboto" panose="020B0600000101010101" charset="0"/>
              </a:rPr>
              <a:t>(Attrition)</a:t>
            </a:r>
            <a:r>
              <a:rPr lang="ko" sz="1400" dirty="0">
                <a:latin typeface="Roboto" panose="020B0600000101010101" charset="0"/>
              </a:rPr>
              <a:t>의 데이터 불균형이 심한 편.</a:t>
            </a:r>
            <a:endParaRPr sz="1400" dirty="0">
              <a:latin typeface="Roboto" panose="020B0600000101010101" charset="0"/>
              <a:ea typeface="Roboto" panose="020B0600000101010101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400" dirty="0">
                <a:latin typeface="Roboto" panose="020B0600000101010101" charset="0"/>
              </a:rPr>
              <a:t>데이터 불균형을 개선하기 위해서 </a:t>
            </a:r>
            <a:r>
              <a:rPr lang="ko" sz="1400" dirty="0">
                <a:latin typeface="Roboto" panose="020B0600000101010101" charset="0"/>
              </a:rPr>
              <a:t>Over Sampling 필요</a:t>
            </a:r>
            <a:r>
              <a:rPr lang="en-US" altLang="ko" sz="1400" dirty="0">
                <a:latin typeface="Roboto" panose="020B0600000101010101" charset="0"/>
                <a:ea typeface="Roboto" panose="020B0600000101010101" charset="0"/>
              </a:rPr>
              <a:t>.</a:t>
            </a:r>
            <a:endParaRPr sz="1400" dirty="0">
              <a:latin typeface="Roboto" panose="020B0600000101010101" charset="0"/>
              <a:ea typeface="Roboto" panose="020B0600000101010101" charset="0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88" y="1834125"/>
            <a:ext cx="37623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500900" y="4329675"/>
            <a:ext cx="206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target의 분포&gt;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전처리 </a:t>
            </a:r>
            <a:r>
              <a:rPr lang="ko" sz="1200" dirty="0"/>
              <a:t>- target 확인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64725"/>
            <a:ext cx="51149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데이터 변환</a:t>
            </a:r>
            <a:endParaRPr sz="1200"/>
          </a:p>
        </p:txBody>
      </p:sp>
      <p:sp>
        <p:nvSpPr>
          <p:cNvPr id="111" name="Google Shape;111;p18"/>
          <p:cNvSpPr txBox="1"/>
          <p:nvPr/>
        </p:nvSpPr>
        <p:spPr>
          <a:xfrm>
            <a:off x="5814275" y="2410475"/>
            <a:ext cx="3000000" cy="158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target = Attrition </a:t>
            </a:r>
            <a:r>
              <a:rPr lang="ko" sz="1000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(직원 이직 여부)</a:t>
            </a:r>
            <a:endParaRPr lang="en-US" altLang="ko" sz="1000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이직 함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,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Yes : 1 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이직 하지 않음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,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No : 0 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 panose="020B0600000101010101" charset="0"/>
              <a:ea typeface="Roboto" panose="020B060000010101010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5" y="1807125"/>
            <a:ext cx="4681649" cy="15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t="11157" b="77102"/>
          <a:stretch/>
        </p:blipFill>
        <p:spPr>
          <a:xfrm>
            <a:off x="3525650" y="3455400"/>
            <a:ext cx="1609100" cy="53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t="18063" r="9189" b="69750"/>
          <a:stretch/>
        </p:blipFill>
        <p:spPr>
          <a:xfrm>
            <a:off x="601713" y="3469303"/>
            <a:ext cx="1567712" cy="58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t="55941" r="11971" b="34057"/>
          <a:stretch/>
        </p:blipFill>
        <p:spPr>
          <a:xfrm>
            <a:off x="554864" y="4203999"/>
            <a:ext cx="1528358" cy="4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2657" r="4725" b="37426"/>
          <a:stretch/>
        </p:blipFill>
        <p:spPr>
          <a:xfrm>
            <a:off x="3484227" y="4203998"/>
            <a:ext cx="1609086" cy="48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데이터 결측치</a:t>
            </a:r>
            <a:endParaRPr sz="1200"/>
          </a:p>
        </p:txBody>
      </p:sp>
      <p:sp>
        <p:nvSpPr>
          <p:cNvPr id="122" name="Google Shape;122;p19"/>
          <p:cNvSpPr/>
          <p:nvPr/>
        </p:nvSpPr>
        <p:spPr>
          <a:xfrm>
            <a:off x="2411534" y="3993423"/>
            <a:ext cx="744300" cy="42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35872" y="3661386"/>
            <a:ext cx="14994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561575" y="3625125"/>
            <a:ext cx="15678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35886" y="4345223"/>
            <a:ext cx="14994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561581" y="4345223"/>
            <a:ext cx="15678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230840" y="1974399"/>
            <a:ext cx="3699900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데이터 측정 결과 데이터가 한 쪽으로 치우쳐져 있는 것으로 보아 평균값보다 </a:t>
            </a:r>
            <a:r>
              <a:rPr lang="ko-KR" altLang="en-US" dirty="0" err="1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최빈값이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 더 적절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집과 직장 사이의 거리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현재까지 근무한 회사 수 변수들은 연속형 변수로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유의미한 데이터로 채워넣기 위해서 최빈값 사용.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t="8244" b="8059"/>
          <a:stretch/>
        </p:blipFill>
        <p:spPr>
          <a:xfrm>
            <a:off x="413075" y="2265925"/>
            <a:ext cx="5029200" cy="9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x,y 구분</a:t>
            </a:r>
            <a:endParaRPr sz="1200"/>
          </a:p>
        </p:txBody>
      </p:sp>
      <p:sp>
        <p:nvSpPr>
          <p:cNvPr id="134" name="Google Shape;134;p20"/>
          <p:cNvSpPr txBox="1"/>
          <p:nvPr/>
        </p:nvSpPr>
        <p:spPr>
          <a:xfrm>
            <a:off x="5373175" y="2134525"/>
            <a:ext cx="3770700" cy="212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x 에서 ‘Attriton’, ‘EmployeeNumber’  , ‘JobRole’ 제거   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‘EmployeeNumber’  제거 : 사원번호는 의미 없다고 생각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하여 제거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‘JobRole’ 제거 : 다른 변수(부서, 전공)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로 대체하여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 설명이</a:t>
            </a:r>
            <a:r>
              <a:rPr lang="en-US" altLang="ko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 </a:t>
            </a: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가능할 것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으로 예상하여 제거.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5" y="3516750"/>
            <a:ext cx="20955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41" name="Google Shape;141;p21"/>
          <p:cNvSpPr txBox="1"/>
          <p:nvPr/>
        </p:nvSpPr>
        <p:spPr>
          <a:xfrm>
            <a:off x="4807375" y="2406575"/>
            <a:ext cx="3000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Roboto"/>
                <a:cs typeface="Roboto"/>
                <a:sym typeface="Roboto"/>
              </a:rPr>
              <a:t>BusinessTravel 변수 변환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</a:rPr>
              <a:t>0~2 : 높을수록 출장이 잦다.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BusinessTravel 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0" y="2222675"/>
            <a:ext cx="4305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781</Words>
  <Application>Microsoft Office PowerPoint</Application>
  <PresentationFormat>화면 슬라이드 쇼(16:9)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Roboto</vt:lpstr>
      <vt:lpstr>Arial</vt:lpstr>
      <vt:lpstr>Material</vt:lpstr>
      <vt:lpstr>직원 이직여부 예측</vt:lpstr>
      <vt:lpstr>목 차</vt:lpstr>
      <vt:lpstr>데이터 전처리</vt:lpstr>
      <vt:lpstr>데이터 전처리 - 전체 데이터 타입 확인</vt:lpstr>
      <vt:lpstr>데이터 전처리</vt:lpstr>
      <vt:lpstr>데이터 전처리 - 데이터 변환</vt:lpstr>
      <vt:lpstr>데이터 전처리 - 데이터 결측치</vt:lpstr>
      <vt:lpstr>데이터 전처리 - x,y 구분</vt:lpstr>
      <vt:lpstr>데이터 전처리 - x 변수 변환</vt:lpstr>
      <vt:lpstr>데이터 전처리 - x 변수 변환</vt:lpstr>
      <vt:lpstr>데이터 전처리 - x 변수 변환</vt:lpstr>
      <vt:lpstr>데이터 전처리 - x 변수 변환</vt:lpstr>
      <vt:lpstr>데이터 전처리 - x 변수 변환</vt:lpstr>
      <vt:lpstr>데이터 전처리 - x 변수 변환</vt:lpstr>
      <vt:lpstr>데이터 전처리 - train set, test set 구분 </vt:lpstr>
      <vt:lpstr>모델링</vt:lpstr>
      <vt:lpstr>모델링 - Locally connected layer 구성 feature 설정</vt:lpstr>
      <vt:lpstr>모델링 - 팀 설계구조</vt:lpstr>
      <vt:lpstr>모델링 시각화 - 팀 설계구조</vt:lpstr>
      <vt:lpstr>모델링 - fully connected 구조</vt:lpstr>
      <vt:lpstr>모델링 시각화 - fully connected 구조</vt:lpstr>
      <vt:lpstr>평가</vt:lpstr>
      <vt:lpstr>평가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직원 이직여부 예측</dc:title>
  <cp:lastModifiedBy>차선홍</cp:lastModifiedBy>
  <cp:revision>5</cp:revision>
  <dcterms:modified xsi:type="dcterms:W3CDTF">2022-02-11T08:02:50Z</dcterms:modified>
</cp:coreProperties>
</file>