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70" r:id="rId12"/>
    <p:sldId id="271" r:id="rId13"/>
    <p:sldId id="269" r:id="rId14"/>
    <p:sldId id="275" r:id="rId15"/>
    <p:sldId id="276" r:id="rId16"/>
    <p:sldId id="266" r:id="rId17"/>
    <p:sldId id="274" r:id="rId18"/>
    <p:sldId id="273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99593"/>
    <a:srgbClr val="D9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99FB-CE02-4B17-B836-4A1C5A88FA4D}" type="datetime1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내등에기대 관리자용 스토리보드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A038-085F-400F-B92E-8D191DA343D1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BCF7-C6E5-477C-AD04-1C3497CF2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642" y="2019554"/>
            <a:ext cx="468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00"/>
                </a:solidFill>
              </a:rPr>
              <a:t>고플 AI-웨딩 플래너</a:t>
            </a:r>
            <a:endParaRPr lang="ko-KR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54222" y="2720213"/>
            <a:ext cx="203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</a:rPr>
              <a:t>pp storyboard_1.0</a:t>
            </a:r>
            <a:endParaRPr lang="ko-KR" altLang="ko-KR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3933571"/>
            <a:ext cx="9144000" cy="1583309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38650">
              <a:lnSpc>
                <a:spcPts val="2055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웨딩 플래너가 내 손안에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634" y="6472809"/>
            <a:ext cx="686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Ver. 1.0</a:t>
            </a:r>
            <a:endParaRPr lang="ko-KR" altLang="ko-KR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832" y="2486406"/>
            <a:ext cx="1717802" cy="3054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2" descr="C:\Users\Administrator\Desktop\로고\globalhumani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" y="44624"/>
            <a:ext cx="2147215" cy="7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04354" y="31432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</a:rPr>
              <a:t>관리자</a:t>
            </a:r>
            <a:r>
              <a:rPr lang="ko-KR" altLang="en-US" sz="2000" dirty="0">
                <a:solidFill>
                  <a:srgbClr val="000000"/>
                </a:solidFill>
              </a:rPr>
              <a:t>용</a:t>
            </a:r>
            <a:endParaRPr lang="ko-KR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2215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허니문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예물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예단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기타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 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 - </a:t>
                      </a:r>
                      <a:r>
                        <a:rPr lang="ko-KR" altLang="en-US" sz="900" baseline="0" dirty="0" smtClean="0"/>
                        <a:t>기타일 때 </a:t>
                      </a:r>
                      <a:r>
                        <a:rPr lang="en-US" altLang="ko-KR" sz="900" baseline="0" dirty="0" smtClean="0"/>
                        <a:t>2</a:t>
                      </a:r>
                      <a:r>
                        <a:rPr lang="ko-KR" altLang="en-US" sz="900" baseline="0" dirty="0" smtClean="0"/>
                        <a:t>차 카테고리 활성화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  2</a:t>
                      </a:r>
                      <a:r>
                        <a:rPr lang="ko-KR" altLang="en-US" sz="900" baseline="0" dirty="0" err="1" smtClean="0"/>
                        <a:t>차카테고리</a:t>
                      </a:r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부케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폐백음식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주례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사회자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영상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연주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한복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예복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청첩장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웨딩카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가전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가구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900" baseline="0" dirty="0" smtClean="0"/>
                        <a:t>업체별 적립 기준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- </a:t>
                      </a:r>
                      <a:r>
                        <a:rPr lang="ko-KR" altLang="en-US" sz="900" baseline="0" dirty="0" smtClean="0"/>
                        <a:t>상세화면에서 </a:t>
                      </a:r>
                      <a:r>
                        <a:rPr lang="en-US" altLang="ko-KR" sz="900" baseline="0" dirty="0" smtClean="0"/>
                        <a:t>% </a:t>
                      </a:r>
                      <a:r>
                        <a:rPr lang="ko-KR" altLang="en-US" sz="900" baseline="0" dirty="0" smtClean="0"/>
                        <a:t>및 고정금액 입력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900" baseline="0" dirty="0" smtClean="0"/>
                        <a:t>승인해야 </a:t>
                      </a:r>
                      <a:r>
                        <a:rPr lang="ko-KR" altLang="en-US" sz="900" baseline="0" dirty="0" smtClean="0"/>
                        <a:t>리스트에 </a:t>
                      </a:r>
                      <a:r>
                        <a:rPr lang="ko-KR" altLang="en-US" sz="900" baseline="0" dirty="0" smtClean="0"/>
                        <a:t>게시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900" baseline="0" dirty="0" smtClean="0"/>
                        <a:t>업체 상세정보 수정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업체 등록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업체 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35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5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스드메본업체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rgbClr val="632523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고플할인업체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951"/>
              </p:ext>
            </p:extLst>
          </p:nvPr>
        </p:nvGraphicFramePr>
        <p:xfrm>
          <a:off x="1924188" y="2613620"/>
          <a:ext cx="4862389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"/>
                <a:gridCol w="817209"/>
                <a:gridCol w="1138515"/>
                <a:gridCol w="720080"/>
                <a:gridCol w="576064"/>
                <a:gridCol w="576064"/>
                <a:gridCol w="558393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적립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GH</a:t>
                      </a:r>
                      <a:r>
                        <a:rPr lang="ko-KR" altLang="en-US" sz="800" dirty="0" smtClean="0"/>
                        <a:t>허니문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15%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53474" y="2313582"/>
            <a:ext cx="1783133" cy="228600"/>
            <a:chOff x="2045616" y="1912925"/>
            <a:chExt cx="1783133" cy="228600"/>
          </a:xfrm>
        </p:grpSpPr>
        <p:sp>
          <p:nvSpPr>
            <p:cNvPr id="8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허니문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rop-Down Arrow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670300" y="2002619"/>
              <a:ext cx="92075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928794" y="22646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업체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5677998" y="3033228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6254062" y="3033228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grpSp>
        <p:nvGrpSpPr>
          <p:cNvPr id="41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445051" y="2313582"/>
            <a:ext cx="1783133" cy="228600"/>
            <a:chOff x="2045616" y="1912925"/>
            <a:chExt cx="1783133" cy="228600"/>
          </a:xfrm>
        </p:grpSpPr>
        <p:sp>
          <p:nvSpPr>
            <p:cNvPr id="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rop-Down Arrow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670300" y="2002619"/>
              <a:ext cx="92075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85604" y="292494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09740" y="292494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48" name="그룹 45"/>
          <p:cNvGrpSpPr/>
          <p:nvPr/>
        </p:nvGrpSpPr>
        <p:grpSpPr>
          <a:xfrm>
            <a:off x="3709666" y="5399638"/>
            <a:ext cx="1222374" cy="261610"/>
            <a:chOff x="3191193" y="4821971"/>
            <a:chExt cx="1222374" cy="261610"/>
          </a:xfrm>
        </p:grpSpPr>
        <p:sp>
          <p:nvSpPr>
            <p:cNvPr id="49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64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110560" y="301654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00276" y="292494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735554" y="775078"/>
            <a:ext cx="5080319" cy="502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/>
                        <a:t>관리자앱</a:t>
                      </a:r>
                      <a:r>
                        <a:rPr lang="ko-KR" altLang="en-US" sz="900" baseline="0" dirty="0" smtClean="0"/>
                        <a:t> 등록 양식과 동일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5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업체 등록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상세화면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고플혜택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업체 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" name="그룹 69"/>
          <p:cNvGrpSpPr/>
          <p:nvPr/>
        </p:nvGrpSpPr>
        <p:grpSpPr>
          <a:xfrm>
            <a:off x="1857356" y="1571612"/>
            <a:ext cx="4857784" cy="928694"/>
            <a:chOff x="1928794" y="1285860"/>
            <a:chExt cx="7115463" cy="1000132"/>
          </a:xfrm>
        </p:grpSpPr>
        <p:grpSp>
          <p:nvGrpSpPr>
            <p:cNvPr id="4" name="Placeholder"/>
            <p:cNvGrpSpPr>
              <a:grpSpLocks noChangeAspect="1"/>
            </p:cNvGrpSpPr>
            <p:nvPr/>
          </p:nvGrpSpPr>
          <p:grpSpPr>
            <a:xfrm>
              <a:off x="192879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Placeholder"/>
            <p:cNvGrpSpPr>
              <a:grpSpLocks noChangeAspect="1"/>
            </p:cNvGrpSpPr>
            <p:nvPr/>
          </p:nvGrpSpPr>
          <p:grpSpPr>
            <a:xfrm>
              <a:off x="335755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Placeholder"/>
            <p:cNvGrpSpPr>
              <a:grpSpLocks noChangeAspect="1"/>
            </p:cNvGrpSpPr>
            <p:nvPr/>
          </p:nvGrpSpPr>
          <p:grpSpPr>
            <a:xfrm>
              <a:off x="478631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5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Placeholder"/>
            <p:cNvGrpSpPr>
              <a:grpSpLocks noChangeAspect="1"/>
            </p:cNvGrpSpPr>
            <p:nvPr/>
          </p:nvGrpSpPr>
          <p:grpSpPr>
            <a:xfrm>
              <a:off x="621507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6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Placeholder"/>
            <p:cNvGrpSpPr>
              <a:grpSpLocks noChangeAspect="1"/>
            </p:cNvGrpSpPr>
            <p:nvPr/>
          </p:nvGrpSpPr>
          <p:grpSpPr>
            <a:xfrm>
              <a:off x="764383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66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769303" y="127170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등록된 이미지</a:t>
            </a:r>
            <a:endParaRPr lang="ko-KR" altLang="ko-KR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95937" y="2643182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업체명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GLOBAL </a:t>
            </a:r>
            <a:r>
              <a:rPr lang="ko-KR" altLang="en-US" sz="1000" b="1" dirty="0" smtClean="0"/>
              <a:t>메이크업</a:t>
            </a:r>
            <a:endParaRPr lang="ko-KR" altLang="ko-KR" sz="10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95937" y="2928934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분류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메이크업</a:t>
            </a:r>
            <a:endParaRPr lang="ko-KR" altLang="ko-KR" sz="10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794796" y="3716009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주소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서울시 금천구 가산동</a:t>
            </a:r>
            <a:endParaRPr lang="ko-KR" alt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794796" y="4003413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상세주소 </a:t>
            </a:r>
            <a:r>
              <a:rPr lang="en-US" altLang="ko-KR" sz="1000" b="1" dirty="0" smtClean="0"/>
              <a:t>: 371-50 </a:t>
            </a:r>
            <a:r>
              <a:rPr lang="ko-KR" altLang="en-US" sz="1000" b="1" dirty="0" err="1" smtClean="0"/>
              <a:t>에이스하이엔드타워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차 </a:t>
            </a:r>
            <a:r>
              <a:rPr lang="en-US" altLang="ko-KR" sz="1000" b="1" dirty="0" smtClean="0"/>
              <a:t>803-1</a:t>
            </a:r>
            <a:r>
              <a:rPr lang="ko-KR" altLang="en-US" sz="1000" b="1" dirty="0" smtClean="0"/>
              <a:t>호</a:t>
            </a:r>
            <a:endParaRPr lang="ko-KR" altLang="ko-KR" sz="1000" b="1" dirty="0" smtClean="0"/>
          </a:p>
          <a:p>
            <a:endParaRPr lang="ko-KR" alt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94796" y="4270171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업체소개 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ㅇㅇㅇㅇ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794796" y="4520411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영업시간 </a:t>
            </a:r>
            <a:r>
              <a:rPr lang="en-US" altLang="ko-KR" sz="1000" b="1" dirty="0" smtClean="0"/>
              <a:t>: 10</a:t>
            </a:r>
            <a:r>
              <a:rPr lang="ko-KR" altLang="en-US" sz="1000" b="1" dirty="0" smtClean="0"/>
              <a:t>시</a:t>
            </a:r>
            <a:r>
              <a:rPr lang="en-US" altLang="ko-KR" sz="1000" b="1" dirty="0" smtClean="0"/>
              <a:t>~19</a:t>
            </a:r>
            <a:r>
              <a:rPr lang="ko-KR" altLang="en-US" sz="1000" b="1" dirty="0" smtClean="0"/>
              <a:t>시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794796" y="5057923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방문안내 </a:t>
            </a:r>
            <a:r>
              <a:rPr lang="en-US" altLang="ko-KR" sz="1000" b="1" dirty="0" smtClean="0"/>
              <a:t>: </a:t>
            </a:r>
            <a:r>
              <a:rPr lang="en-US" altLang="ko-KR" sz="1000" b="1" dirty="0" err="1" smtClean="0"/>
              <a:t>ddd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94796" y="532591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기타사항 </a:t>
            </a:r>
            <a:r>
              <a:rPr lang="en-US" altLang="ko-KR" sz="1000" b="1" dirty="0" smtClean="0"/>
              <a:t>: -</a:t>
            </a:r>
            <a:endParaRPr lang="ko-KR" alt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794796" y="3474647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전화번호 </a:t>
            </a:r>
            <a:r>
              <a:rPr lang="en-US" altLang="ko-KR" sz="1000" b="1" dirty="0" smtClean="0"/>
              <a:t>: 010-1111-1111</a:t>
            </a:r>
            <a:endParaRPr lang="ko-KR" alt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794796" y="478799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홈페이지 </a:t>
            </a:r>
            <a:r>
              <a:rPr lang="en-US" altLang="ko-KR" sz="1000" b="1" dirty="0" smtClean="0"/>
              <a:t>: www</a:t>
            </a:r>
            <a:endParaRPr lang="ko-KR" alt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94796" y="319831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비용 </a:t>
            </a:r>
            <a:r>
              <a:rPr lang="en-US" altLang="ko-KR" sz="1000" b="1" dirty="0" smtClean="0"/>
              <a:t>: 30,000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94796" y="557214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적립율</a:t>
            </a:r>
            <a:r>
              <a:rPr lang="ko-KR" altLang="en-US" sz="1000" b="1" dirty="0" smtClean="0"/>
              <a:t> </a:t>
            </a:r>
            <a:endParaRPr lang="ko-KR" altLang="en-US" sz="1000" b="1" dirty="0"/>
          </a:p>
        </p:txBody>
      </p:sp>
      <p:sp>
        <p:nvSpPr>
          <p:cNvPr id="64" name="직사각형 63"/>
          <p:cNvSpPr/>
          <p:nvPr/>
        </p:nvSpPr>
        <p:spPr>
          <a:xfrm>
            <a:off x="2428860" y="5574488"/>
            <a:ext cx="919270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09308" y="55721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적립금</a:t>
            </a:r>
            <a:endParaRPr lang="ko-KR" altLang="en-US" sz="1000" b="1" dirty="0"/>
          </a:p>
        </p:txBody>
      </p:sp>
      <p:sp>
        <p:nvSpPr>
          <p:cNvPr id="76" name="직사각형 75"/>
          <p:cNvSpPr/>
          <p:nvPr/>
        </p:nvSpPr>
        <p:spPr>
          <a:xfrm>
            <a:off x="4143372" y="5574488"/>
            <a:ext cx="919270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929322" y="5500702"/>
            <a:ext cx="860366" cy="285752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저장하기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89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92420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업체별 비용과 계약비용 확인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승인 시 사용자 스케줄 예약가능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사용자가 드레스 업체 </a:t>
                      </a:r>
                      <a:r>
                        <a:rPr lang="ko-KR" altLang="en-US" sz="900" baseline="0" dirty="0" err="1" smtClean="0"/>
                        <a:t>선택시</a:t>
                      </a:r>
                      <a:r>
                        <a:rPr lang="ko-KR" altLang="en-US" sz="900" baseline="0" dirty="0" smtClean="0"/>
                        <a:t> 표시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추가비용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업체 등록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업체 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35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5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6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스드메본업체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고플할인업체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5092"/>
              </p:ext>
            </p:extLst>
          </p:nvPr>
        </p:nvGraphicFramePr>
        <p:xfrm>
          <a:off x="1924188" y="2613620"/>
          <a:ext cx="4880867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91"/>
                <a:gridCol w="976554"/>
                <a:gridCol w="946350"/>
                <a:gridCol w="939428"/>
                <a:gridCol w="25400"/>
                <a:gridCol w="828057"/>
                <a:gridCol w="59618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신청일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업체명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금액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스튜디오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메이크업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드레스</a:t>
                      </a:r>
                      <a:r>
                        <a:rPr lang="en-US" altLang="ko-KR" sz="800" baseline="0" dirty="0" smtClean="0"/>
                        <a:t> A</a:t>
                      </a:r>
                      <a:r>
                        <a:rPr lang="ko-KR" altLang="en-US" sz="800" baseline="0" dirty="0" smtClean="0"/>
                        <a:t>사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드레스</a:t>
                      </a:r>
                      <a:r>
                        <a:rPr lang="en-US" altLang="ko-KR" sz="800" baseline="0" dirty="0" smtClean="0"/>
                        <a:t> B</a:t>
                      </a:r>
                      <a:r>
                        <a:rPr lang="ko-KR" altLang="en-US" sz="800" baseline="0" dirty="0" smtClean="0"/>
                        <a:t>사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125,000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드레스</a:t>
                      </a:r>
                      <a:r>
                        <a:rPr lang="en-US" altLang="ko-KR" sz="800" baseline="0" dirty="0" smtClean="0"/>
                        <a:t> C</a:t>
                      </a:r>
                      <a:r>
                        <a:rPr lang="ko-KR" altLang="en-US" sz="800" baseline="0" dirty="0" smtClean="0"/>
                        <a:t>사</a:t>
                      </a:r>
                      <a:endParaRPr lang="ko-KR" altLang="en-US" sz="800" dirty="0" smtClean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본식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계약비용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7,200,000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+25,000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5589888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274938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5429256" y="29289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3174" y="29289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0" name="Circle" descr="&lt;SmartSettings&gt;&lt;SmartResize anchorLeft=&quot;Absolute&quot; anchorTop=&quot;None&quot; anchorRight=&quot;Non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78084" y="3902666"/>
            <a:ext cx="133350" cy="1333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Radio Button"/>
          <p:cNvGrpSpPr/>
          <p:nvPr/>
        </p:nvGrpSpPr>
        <p:grpSpPr>
          <a:xfrm>
            <a:off x="4777688" y="4112734"/>
            <a:ext cx="196662" cy="133350"/>
            <a:chOff x="539954" y="1750372"/>
            <a:chExt cx="196662" cy="133350"/>
          </a:xfrm>
        </p:grpSpPr>
        <p:sp>
          <p:nvSpPr>
            <p:cNvPr id="60" name="Circle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abel" descr="&lt;SmartSettings&gt;&lt;SmartResize anchorLeft=&quot;Absolute&quot; anchorTop=&quot;Relative&quot; anchorRight=&quot;Relative&quot; anchorBottom=&quot;Relativ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736551" y="1751645"/>
              <a:ext cx="65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579959" y="1790377"/>
              <a:ext cx="53340" cy="533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Circle" descr="&lt;SmartSettings&gt;&lt;SmartResize anchorLeft=&quot;Absolute&quot; anchorTop=&quot;None&quot; anchorRight=&quot;Non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78084" y="4331060"/>
            <a:ext cx="133350" cy="1333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9124" y="378619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9124" y="457200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45" name="그룹 45"/>
          <p:cNvGrpSpPr/>
          <p:nvPr/>
        </p:nvGrpSpPr>
        <p:grpSpPr>
          <a:xfrm>
            <a:off x="3781674" y="5301208"/>
            <a:ext cx="1222374" cy="261610"/>
            <a:chOff x="3191193" y="4821971"/>
            <a:chExt cx="1222374" cy="261610"/>
          </a:xfrm>
        </p:grpSpPr>
        <p:sp>
          <p:nvSpPr>
            <p:cNvPr id="47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7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6718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smtClean="0"/>
                        <a:t>결제금액 입력란 생성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2. </a:t>
                      </a:r>
                      <a:r>
                        <a:rPr lang="ko-KR" altLang="en-US" sz="900" baseline="0" dirty="0" smtClean="0"/>
                        <a:t>업체별 지정된 혜택으로 적립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</a:t>
                      </a:r>
                      <a:r>
                        <a:rPr lang="ko-KR" altLang="en-US" sz="900" baseline="0" dirty="0" smtClean="0"/>
                        <a:t>추천인은 </a:t>
                      </a:r>
                      <a:r>
                        <a:rPr lang="en-US" altLang="ko-KR" sz="900" baseline="0" dirty="0" smtClean="0"/>
                        <a:t>5% </a:t>
                      </a:r>
                      <a:r>
                        <a:rPr lang="ko-KR" altLang="en-US" sz="900" baseline="0" dirty="0" smtClean="0"/>
                        <a:t>자동적립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3. </a:t>
                      </a:r>
                      <a:r>
                        <a:rPr lang="ko-KR" altLang="en-US" sz="900" baseline="0" dirty="0" smtClean="0"/>
                        <a:t>카테고리 구분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전체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허니문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예물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예단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기타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 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기타일 때 </a:t>
                      </a:r>
                      <a:r>
                        <a:rPr lang="en-US" altLang="ko-KR" sz="900" baseline="0" dirty="0" smtClean="0"/>
                        <a:t>2</a:t>
                      </a:r>
                      <a:r>
                        <a:rPr lang="ko-KR" altLang="en-US" sz="900" baseline="0" dirty="0" smtClean="0"/>
                        <a:t>차 카테고리 활성화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  2</a:t>
                      </a:r>
                      <a:r>
                        <a:rPr lang="ko-KR" altLang="en-US" sz="900" baseline="0" dirty="0" err="1" smtClean="0"/>
                        <a:t>차카테고리</a:t>
                      </a:r>
                      <a:r>
                        <a:rPr lang="en-US" altLang="ko-KR" sz="900" baseline="0" dirty="0" smtClean="0"/>
                        <a:t>-</a:t>
                      </a:r>
                      <a:r>
                        <a:rPr lang="ko-KR" altLang="en-US" sz="900" baseline="0" dirty="0" smtClean="0"/>
                        <a:t>전체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부케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폐백음식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주례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사회자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영상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연주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한복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예복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청첩장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웨딩카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예약내역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5092"/>
              </p:ext>
            </p:extLst>
          </p:nvPr>
        </p:nvGraphicFramePr>
        <p:xfrm>
          <a:off x="1924188" y="2613620"/>
          <a:ext cx="4862387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08"/>
                <a:gridCol w="817455"/>
                <a:gridCol w="792172"/>
                <a:gridCol w="792172"/>
                <a:gridCol w="792172"/>
                <a:gridCol w="693151"/>
                <a:gridCol w="49905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신청일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GLOBAL</a:t>
                      </a:r>
                      <a:r>
                        <a:rPr lang="ko-KR" altLang="en-US" sz="800" dirty="0" smtClean="0"/>
                        <a:t>허니문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grpSp>
        <p:nvGrpSpPr>
          <p:cNvPr id="7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77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5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스드메본업체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rgbClr val="632523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고플할인업체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53474" y="2313582"/>
            <a:ext cx="1783133" cy="228600"/>
            <a:chOff x="2045616" y="1912925"/>
            <a:chExt cx="1783133" cy="228600"/>
          </a:xfrm>
        </p:grpSpPr>
        <p:sp>
          <p:nvSpPr>
            <p:cNvPr id="89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허니문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rop-Down Arrow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670300" y="2002619"/>
              <a:ext cx="92075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143372" y="2313582"/>
            <a:ext cx="1783133" cy="228600"/>
            <a:chOff x="2045616" y="1912925"/>
            <a:chExt cx="1783133" cy="228600"/>
          </a:xfrm>
        </p:grpSpPr>
        <p:sp>
          <p:nvSpPr>
            <p:cNvPr id="9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rop-Down Arrow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670300" y="2002619"/>
              <a:ext cx="92075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732764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337084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571736" y="332979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결제금액 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3214678" y="3330514"/>
            <a:ext cx="919270" cy="2208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277370" y="3339806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384770" y="300037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43372" y="321468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예약 내역</a:t>
            </a:r>
            <a:endParaRPr lang="ko-KR" altLang="en-US" sz="1400" b="1" dirty="0"/>
          </a:p>
        </p:txBody>
      </p:sp>
      <p:grpSp>
        <p:nvGrpSpPr>
          <p:cNvPr id="45" name="그룹 45"/>
          <p:cNvGrpSpPr/>
          <p:nvPr/>
        </p:nvGrpSpPr>
        <p:grpSpPr>
          <a:xfrm>
            <a:off x="3709666" y="5255622"/>
            <a:ext cx="1222374" cy="261610"/>
            <a:chOff x="3191193" y="4821971"/>
            <a:chExt cx="1222374" cy="261610"/>
          </a:xfrm>
        </p:grpSpPr>
        <p:sp>
          <p:nvSpPr>
            <p:cNvPr id="47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4589" y="224657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79898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err="1" smtClean="0"/>
                        <a:t>삭제시</a:t>
                      </a:r>
                      <a:r>
                        <a:rPr lang="ko-KR" altLang="en-US" sz="900" baseline="0" dirty="0" smtClean="0"/>
                        <a:t> 총 적립금 차감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적립금관리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52256"/>
              </p:ext>
            </p:extLst>
          </p:nvPr>
        </p:nvGraphicFramePr>
        <p:xfrm>
          <a:off x="1924188" y="2613620"/>
          <a:ext cx="4862387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08"/>
                <a:gridCol w="587428"/>
                <a:gridCol w="1022199"/>
                <a:gridCol w="792172"/>
                <a:gridCol w="792172"/>
                <a:gridCol w="693151"/>
                <a:gridCol w="49905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총적립금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적릭금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적립일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grpSp>
        <p:nvGrpSpPr>
          <p:cNvPr id="7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77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2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632523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적립내역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반환신청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6337084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257812" y="292494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적립금관리</a:t>
            </a:r>
            <a:endParaRPr lang="ko-KR" altLang="en-US" sz="1400" b="1" dirty="0"/>
          </a:p>
        </p:txBody>
      </p:sp>
      <p:grpSp>
        <p:nvGrpSpPr>
          <p:cNvPr id="45" name="그룹 45"/>
          <p:cNvGrpSpPr/>
          <p:nvPr/>
        </p:nvGrpSpPr>
        <p:grpSpPr>
          <a:xfrm>
            <a:off x="3709666" y="5255622"/>
            <a:ext cx="1222374" cy="261610"/>
            <a:chOff x="3191193" y="4821971"/>
            <a:chExt cx="1222374" cy="261610"/>
          </a:xfrm>
        </p:grpSpPr>
        <p:sp>
          <p:nvSpPr>
            <p:cNvPr id="47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00201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err="1" smtClean="0"/>
                        <a:t>완료시</a:t>
                      </a:r>
                      <a:r>
                        <a:rPr lang="ko-KR" altLang="en-US" sz="900" baseline="0" dirty="0" smtClean="0"/>
                        <a:t> 사용자 총 적립금 차감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적립금관리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grpSp>
        <p:nvGrpSpPr>
          <p:cNvPr id="7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77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2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적립내역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rgbClr val="632523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반환신청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적립금관리</a:t>
            </a:r>
            <a:endParaRPr lang="ko-KR" altLang="en-US" sz="1400" b="1" dirty="0"/>
          </a:p>
        </p:txBody>
      </p:sp>
      <p:grpSp>
        <p:nvGrpSpPr>
          <p:cNvPr id="45" name="그룹 45"/>
          <p:cNvGrpSpPr/>
          <p:nvPr/>
        </p:nvGrpSpPr>
        <p:grpSpPr>
          <a:xfrm>
            <a:off x="3709666" y="5255622"/>
            <a:ext cx="1222374" cy="261610"/>
            <a:chOff x="3191193" y="4821971"/>
            <a:chExt cx="1222374" cy="261610"/>
          </a:xfrm>
        </p:grpSpPr>
        <p:sp>
          <p:nvSpPr>
            <p:cNvPr id="47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52122"/>
              </p:ext>
            </p:extLst>
          </p:nvPr>
        </p:nvGraphicFramePr>
        <p:xfrm>
          <a:off x="1924188" y="2613620"/>
          <a:ext cx="4862387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08"/>
                <a:gridCol w="587428"/>
                <a:gridCol w="1152128"/>
                <a:gridCol w="792088"/>
                <a:gridCol w="662327"/>
                <a:gridCol w="693151"/>
                <a:gridCol w="49905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신청계좌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총적립금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신청비용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요청일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기업 </a:t>
                      </a:r>
                      <a:r>
                        <a:rPr lang="en-US" altLang="ko-KR" sz="800" dirty="0" smtClean="0"/>
                        <a:t>001-02-551-02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337084" y="3018407"/>
            <a:ext cx="397190" cy="187401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257812" y="289474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641966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공지사항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971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공지사항</a:t>
            </a:r>
            <a:endParaRPr lang="ko-KR" altLang="en-US" sz="14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5860"/>
              </p:ext>
            </p:extLst>
          </p:nvPr>
        </p:nvGraphicFramePr>
        <p:xfrm>
          <a:off x="1924188" y="1734716"/>
          <a:ext cx="4862389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883"/>
                <a:gridCol w="2268961"/>
                <a:gridCol w="648072"/>
                <a:gridCol w="648072"/>
                <a:gridCol w="630401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공지사항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1" name="그룹 45"/>
          <p:cNvGrpSpPr/>
          <p:nvPr/>
        </p:nvGrpSpPr>
        <p:grpSpPr>
          <a:xfrm>
            <a:off x="3456757" y="4367396"/>
            <a:ext cx="1222374" cy="261610"/>
            <a:chOff x="3191193" y="4821971"/>
            <a:chExt cx="1222374" cy="261610"/>
          </a:xfrm>
        </p:grpSpPr>
        <p:sp>
          <p:nvSpPr>
            <p:cNvPr id="42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929322" y="4367396"/>
            <a:ext cx="785818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580112" y="214311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29064" y="214311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261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895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639982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공지사항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971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공지사항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4367396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928794" y="1714488"/>
            <a:ext cx="734507" cy="282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643174" y="1713390"/>
            <a:ext cx="4071966" cy="27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28794" y="2143116"/>
            <a:ext cx="4786346" cy="2143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9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97515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</a:t>
                      </a:r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푸시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알림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64196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971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푸시알</a:t>
            </a:r>
            <a:r>
              <a:rPr lang="ko-KR" altLang="en-US" sz="1400" b="1" dirty="0" err="1"/>
              <a:t>림</a:t>
            </a:r>
            <a:endParaRPr lang="ko-KR" altLang="en-US" sz="1400" b="1" dirty="0"/>
          </a:p>
        </p:txBody>
      </p:sp>
      <p:grpSp>
        <p:nvGrpSpPr>
          <p:cNvPr id="3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307809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36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2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632523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전체푸시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고플소식 푸시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27708"/>
              </p:ext>
            </p:extLst>
          </p:nvPr>
        </p:nvGraphicFramePr>
        <p:xfrm>
          <a:off x="1924188" y="4005064"/>
          <a:ext cx="4736044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66"/>
                <a:gridCol w="1856092"/>
                <a:gridCol w="1798686"/>
              </a:tblGrid>
              <a:tr h="384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알림 내용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전송일자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245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공지사항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5"/>
          <p:cNvGrpSpPr/>
          <p:nvPr/>
        </p:nvGrpSpPr>
        <p:grpSpPr>
          <a:xfrm>
            <a:off x="3637658" y="5543654"/>
            <a:ext cx="1222374" cy="261610"/>
            <a:chOff x="3191193" y="4821971"/>
            <a:chExt cx="1222374" cy="261610"/>
          </a:xfrm>
        </p:grpSpPr>
        <p:sp>
          <p:nvSpPr>
            <p:cNvPr id="51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134568" y="1772816"/>
            <a:ext cx="4223382" cy="12772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 내용을 입력해 주세요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(30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 이내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48918" y="3573016"/>
            <a:ext cx="3319226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전송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724128" y="3141548"/>
            <a:ext cx="612740" cy="21544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 smtClean="0"/>
              <a:t>첨부파</a:t>
            </a:r>
            <a:r>
              <a:rPr lang="ko-KR" altLang="en-US" sz="800" dirty="0"/>
              <a:t>일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43020" y="3140968"/>
            <a:ext cx="351934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크기는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 X 400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조절 해 주세요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8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76023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</a:t>
                      </a:r>
                      <a:r>
                        <a:rPr lang="ko-KR" altLang="en-US" sz="900" baseline="0" dirty="0" smtClean="0"/>
                        <a:t>고플 소식 순번 </a:t>
                      </a:r>
                      <a:r>
                        <a:rPr lang="ko-KR" altLang="en-US" sz="900" baseline="0" dirty="0" err="1" smtClean="0"/>
                        <a:t>입력시</a:t>
                      </a:r>
                      <a:r>
                        <a:rPr lang="ko-KR" altLang="en-US" sz="900" baseline="0" dirty="0" smtClean="0"/>
                        <a:t> 관련 </a:t>
                      </a:r>
                      <a:r>
                        <a:rPr lang="ko-KR" altLang="en-US" sz="900" baseline="0" dirty="0" err="1" smtClean="0"/>
                        <a:t>컨텐츠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푸시</a:t>
                      </a:r>
                      <a:r>
                        <a:rPr lang="ko-KR" altLang="en-US" sz="900" baseline="0" dirty="0" smtClean="0"/>
                        <a:t> 알림 자동전송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806" y="3893472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푸시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알림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6" y="363814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971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푸시알</a:t>
            </a:r>
            <a:r>
              <a:rPr lang="ko-KR" altLang="en-US" sz="1400" b="1" dirty="0" err="1"/>
              <a:t>림</a:t>
            </a:r>
            <a:endParaRPr lang="ko-KR" altLang="en-US" sz="14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22724"/>
              </p:ext>
            </p:extLst>
          </p:nvPr>
        </p:nvGraphicFramePr>
        <p:xfrm>
          <a:off x="1907704" y="1661244"/>
          <a:ext cx="4862389" cy="414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620"/>
                <a:gridCol w="892029"/>
                <a:gridCol w="1109360"/>
                <a:gridCol w="970690"/>
                <a:gridCol w="970690"/>
              </a:tblGrid>
              <a:tr h="416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카테고리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일전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일전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주전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저장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스튜디오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드레스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메이크업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본식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허니문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예물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예단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부케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폐백음식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주례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사회자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영상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연주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한복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예복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청첩장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웨딩카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307809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36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2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전체푸시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solidFill>
              <a:srgbClr val="632523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고플소식 푸시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036272" y="2098352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036272" y="2323361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6036272" y="2545001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6036272" y="2770010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036272" y="3006927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036272" y="323193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036272" y="3444950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6036272" y="3661333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6036272" y="3881331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6036272" y="4106340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6036272" y="4319354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6036272" y="4535737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6036272" y="4745565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6036272" y="4970574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6036272" y="5183588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6036272" y="5399971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036272" y="560713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8566249-2FE3-4A59-AB87-EB04E38E88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48572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:a16="http://schemas.microsoft.com/office/drawing/2014/main" xmlns="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:a16="http://schemas.microsoft.com/office/drawing/2014/main" xmlns="" val="1901295939"/>
                    </a:ext>
                  </a:extLst>
                </a:gridCol>
                <a:gridCol w="2060004">
                  <a:extLst>
                    <a:ext uri="{9D8B030D-6E8A-4147-A177-3AD203B41FA5}">
                      <a16:colId xmlns:a16="http://schemas.microsoft.com/office/drawing/2014/main" xmlns="" val="101722485"/>
                    </a:ext>
                  </a:extLst>
                </a:gridCol>
                <a:gridCol w="2459883">
                  <a:extLst>
                    <a:ext uri="{9D8B030D-6E8A-4147-A177-3AD203B41FA5}">
                      <a16:colId xmlns:a16="http://schemas.microsoft.com/office/drawing/2014/main" xmlns="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 홈 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로그인 화면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9967114"/>
                  </a:ext>
                </a:extLst>
              </a:tr>
            </a:tbl>
          </a:graphicData>
        </a:graphic>
      </p:graphicFrame>
      <p:sp>
        <p:nvSpPr>
          <p:cNvPr id="9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7805" y="715938"/>
            <a:ext cx="6181609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관리자 로그인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03574" y="1576561"/>
            <a:ext cx="2566108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2353" y="2359914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3574" y="1982379"/>
            <a:ext cx="2566108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5711" y="235211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기본설정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</a:t>
                      </a:r>
                      <a:r>
                        <a:rPr lang="ko-KR" altLang="en-US" sz="900" baseline="0" dirty="0" smtClean="0"/>
                        <a:t>이미지 첨부 가능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기본 설정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48032" y="4367396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기본설정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7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307827"/>
            <a:ext cx="4984391" cy="322581"/>
            <a:chOff x="595691" y="2423987"/>
            <a:chExt cx="37608707" cy="247208"/>
          </a:xfrm>
          <a:solidFill>
            <a:srgbClr val="FFFFFF"/>
          </a:solidFill>
        </p:grpSpPr>
        <p:cxnSp>
          <p:nvCxnSpPr>
            <p:cNvPr id="73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2"/>
              </p:custDataLst>
            </p:nvPr>
          </p:nvCxnSpPr>
          <p:spPr>
            <a:xfrm rot="10800000">
              <a:off x="595691" y="2664104"/>
              <a:ext cx="30908107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>
              <a:off x="9396298" y="2669978"/>
              <a:ext cx="288081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215846" y="2423987"/>
              <a:ext cx="5402078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결제안내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7373087" y="2423991"/>
              <a:ext cx="5402078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필독사항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530336" y="2423987"/>
              <a:ext cx="5402078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스케줄변경 유의사항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9687584" y="2423987"/>
              <a:ext cx="5402078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서비스 이용약관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5844848" y="2423987"/>
              <a:ext cx="5402078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처리방침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32002104" y="2423987"/>
              <a:ext cx="5402078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추천인이란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1928794" y="1714488"/>
            <a:ext cx="4786346" cy="2500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28794" y="1717252"/>
            <a:ext cx="4786346" cy="2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6" name="Attachment"/>
          <p:cNvSpPr>
            <a:spLocks noChangeAspect="1"/>
          </p:cNvSpPr>
          <p:nvPr/>
        </p:nvSpPr>
        <p:spPr bwMode="auto">
          <a:xfrm>
            <a:off x="6500706" y="1750000"/>
            <a:ext cx="160338" cy="147638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86512" y="164305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1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회원 관리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smtClean="0"/>
                        <a:t>선택을 누르면 다수의 회원삭제가능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aseline="0" dirty="0" smtClean="0"/>
                        <a:t>선택 삭제 클릭 시 </a:t>
                      </a:r>
                      <a:r>
                        <a:rPr lang="en-US" altLang="ko-KR" sz="900" baseline="0" dirty="0" smtClean="0"/>
                        <a:t>Alert</a:t>
                      </a:r>
                      <a:r>
                        <a:rPr lang="ko-KR" altLang="en-US" sz="900" baseline="0" dirty="0" smtClean="0"/>
                        <a:t>창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aseline="0" dirty="0" smtClean="0"/>
                        <a:t>선택한 회원을 삭제하시겠습니까</a:t>
                      </a:r>
                      <a:r>
                        <a:rPr lang="en-US" altLang="ko-KR" sz="900" baseline="0" dirty="0" smtClean="0"/>
                        <a:t>?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취소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회원 관리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5092"/>
              </p:ext>
            </p:extLst>
          </p:nvPr>
        </p:nvGraphicFramePr>
        <p:xfrm>
          <a:off x="1924189" y="1734716"/>
          <a:ext cx="4862388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3"/>
                <a:gridCol w="604123"/>
                <a:gridCol w="772619"/>
                <a:gridCol w="579464"/>
                <a:gridCol w="579464"/>
                <a:gridCol w="516069"/>
                <a:gridCol w="516069"/>
                <a:gridCol w="83012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추천인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결혼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예정일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가입일자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코드번호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010-0100-1111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ared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0000.00.00</a:t>
                      </a:r>
                      <a:endParaRPr lang="ko-KR" altLang="en-US" sz="7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 smtClean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aaa</a:t>
                      </a:r>
                      <a:endParaRPr lang="ko-KR" altLang="en-US" sz="800" dirty="0" smtClean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45"/>
          <p:cNvGrpSpPr/>
          <p:nvPr/>
        </p:nvGrpSpPr>
        <p:grpSpPr>
          <a:xfrm>
            <a:off x="3456757" y="4367396"/>
            <a:ext cx="1222374" cy="261610"/>
            <a:chOff x="3191193" y="4821971"/>
            <a:chExt cx="1222374" cy="261610"/>
          </a:xfrm>
        </p:grpSpPr>
        <p:sp>
          <p:nvSpPr>
            <p:cNvPr id="51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전화번호입력란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5455980" y="4367396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 삭제</a:t>
            </a:r>
            <a:endParaRPr lang="ko-KR" altLang="en-US" sz="1200" dirty="0"/>
          </a:p>
        </p:txBody>
      </p:sp>
      <p:sp>
        <p:nvSpPr>
          <p:cNvPr id="80" name="Checkbox"/>
          <p:cNvSpPr>
            <a:spLocks noChangeAspect="1" noEditPoints="1"/>
          </p:cNvSpPr>
          <p:nvPr/>
        </p:nvSpPr>
        <p:spPr bwMode="auto">
          <a:xfrm>
            <a:off x="6315088" y="218571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6306462" y="238412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회원 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28108" y="203977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38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사업자 관리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사업자 관리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5092"/>
              </p:ext>
            </p:extLst>
          </p:nvPr>
        </p:nvGraphicFramePr>
        <p:xfrm>
          <a:off x="1924189" y="1734716"/>
          <a:ext cx="4933827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12"/>
                <a:gridCol w="798580"/>
                <a:gridCol w="773880"/>
                <a:gridCol w="677146"/>
                <a:gridCol w="870616"/>
                <a:gridCol w="860860"/>
                <a:gridCol w="487533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사업자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등록증</a:t>
                      </a:r>
                      <a:endParaRPr lang="en-US" altLang="ko-KR" sz="900" dirty="0" smtClean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가입일자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GH shop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1588-1588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GH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 smtClean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45"/>
          <p:cNvGrpSpPr/>
          <p:nvPr/>
        </p:nvGrpSpPr>
        <p:grpSpPr>
          <a:xfrm>
            <a:off x="3456757" y="4367396"/>
            <a:ext cx="1222374" cy="261610"/>
            <a:chOff x="3191193" y="4821971"/>
            <a:chExt cx="1222374" cy="261610"/>
          </a:xfrm>
        </p:grpSpPr>
        <p:sp>
          <p:nvSpPr>
            <p:cNvPr id="51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업체명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5527418" y="4367396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 삭제</a:t>
            </a:r>
            <a:endParaRPr lang="ko-KR" altLang="en-US" sz="1200" dirty="0"/>
          </a:p>
        </p:txBody>
      </p:sp>
      <p:sp>
        <p:nvSpPr>
          <p:cNvPr id="80" name="Checkbox"/>
          <p:cNvSpPr>
            <a:spLocks noChangeAspect="1" noEditPoints="1"/>
          </p:cNvSpPr>
          <p:nvPr/>
        </p:nvSpPr>
        <p:spPr bwMode="auto">
          <a:xfrm>
            <a:off x="6574206" y="218571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6565580" y="238412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Placeholder"/>
          <p:cNvGrpSpPr>
            <a:grpSpLocks noChangeAspect="1"/>
          </p:cNvGrpSpPr>
          <p:nvPr/>
        </p:nvGrpSpPr>
        <p:grpSpPr>
          <a:xfrm>
            <a:off x="4785199" y="2195504"/>
            <a:ext cx="626301" cy="108244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사업자 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5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고플 소식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err="1" smtClean="0"/>
                        <a:t>글작성</a:t>
                      </a:r>
                      <a:r>
                        <a:rPr lang="ko-KR" altLang="en-US" sz="900" baseline="0" dirty="0" smtClean="0"/>
                        <a:t> 클릭 시 작성 페이지로 이동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누르면 상세보기 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고플 소식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5092"/>
              </p:ext>
            </p:extLst>
          </p:nvPr>
        </p:nvGraphicFramePr>
        <p:xfrm>
          <a:off x="1924188" y="1734716"/>
          <a:ext cx="4862390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11"/>
                <a:gridCol w="1221360"/>
                <a:gridCol w="1068690"/>
                <a:gridCol w="1068690"/>
                <a:gridCol w="769439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 날짜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스튜디오 촬영 </a:t>
                      </a:r>
                      <a:r>
                        <a:rPr lang="ko-KR" altLang="en-US" sz="800" dirty="0" err="1" smtClean="0"/>
                        <a:t>꿀팁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0000.00.00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45"/>
          <p:cNvGrpSpPr/>
          <p:nvPr/>
        </p:nvGrpSpPr>
        <p:grpSpPr>
          <a:xfrm>
            <a:off x="3456757" y="4367396"/>
            <a:ext cx="1222374" cy="261610"/>
            <a:chOff x="3191193" y="4821971"/>
            <a:chExt cx="1222374" cy="261610"/>
          </a:xfrm>
        </p:grpSpPr>
        <p:sp>
          <p:nvSpPr>
            <p:cNvPr id="51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5929322" y="4367396"/>
            <a:ext cx="785818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 삭제</a:t>
            </a:r>
            <a:endParaRPr lang="ko-KR" altLang="en-US" sz="1000" dirty="0"/>
          </a:p>
        </p:txBody>
      </p:sp>
      <p:sp>
        <p:nvSpPr>
          <p:cNvPr id="80" name="Checkbox"/>
          <p:cNvSpPr>
            <a:spLocks noChangeAspect="1" noEditPoints="1"/>
          </p:cNvSpPr>
          <p:nvPr/>
        </p:nvSpPr>
        <p:spPr bwMode="auto">
          <a:xfrm>
            <a:off x="6366576" y="218571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6357950" y="238412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고플 소식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14942" y="214311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000628" y="4367396"/>
            <a:ext cx="785818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860032" y="42210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70522" y="203977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7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1104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고플 소식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err="1" smtClean="0"/>
                        <a:t>글작성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smtClean="0"/>
                        <a:t>저장 클릭 시 새 글 등록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고플 소식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업체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고플 소식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48032" y="4367396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928794" y="1714488"/>
            <a:ext cx="734507" cy="282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2643174" y="1713390"/>
            <a:ext cx="4071966" cy="275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928794" y="2143116"/>
            <a:ext cx="4786346" cy="2143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928794" y="2145880"/>
            <a:ext cx="4786346" cy="2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0" name="Attachment"/>
          <p:cNvSpPr>
            <a:spLocks noChangeAspect="1"/>
          </p:cNvSpPr>
          <p:nvPr/>
        </p:nvSpPr>
        <p:spPr bwMode="auto">
          <a:xfrm>
            <a:off x="6500706" y="2178628"/>
            <a:ext cx="160338" cy="147638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6538" y="432578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46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31101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1. </a:t>
                      </a:r>
                      <a:r>
                        <a:rPr lang="ko-KR" altLang="en-US" sz="900" baseline="0" dirty="0" smtClean="0"/>
                        <a:t>스튜디오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드레스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메이크업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본식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2. </a:t>
                      </a:r>
                      <a:r>
                        <a:rPr lang="ko-KR" altLang="en-US" sz="900" baseline="0" dirty="0" smtClean="0"/>
                        <a:t>승인해야 리스트에 게시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3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err="1" smtClean="0"/>
                        <a:t>업체명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클릭 시 </a:t>
                      </a:r>
                      <a:r>
                        <a:rPr lang="ko-KR" altLang="en-US" sz="900" baseline="0" dirty="0" smtClean="0"/>
                        <a:t>상세화면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4. </a:t>
                      </a:r>
                      <a:r>
                        <a:rPr lang="ko-KR" altLang="en-US" sz="900" baseline="0" dirty="0" smtClean="0"/>
                        <a:t>업체 상세정보 수정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27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업체 등록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업체 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50601" y="1904118"/>
            <a:ext cx="4905306" cy="320991"/>
            <a:chOff x="595691" y="2423987"/>
            <a:chExt cx="30908103" cy="245991"/>
          </a:xfrm>
          <a:solidFill>
            <a:srgbClr val="FFFFFF"/>
          </a:solidFill>
        </p:grpSpPr>
        <p:cxnSp>
          <p:nvCxnSpPr>
            <p:cNvPr id="35" name="Line 1" descr="&lt;SmartSettings&gt;&lt;SmartResize anchorLeft=&quot;Absolute&quot; anchorTop=&quot;None&quot; anchorRight=&quot;Non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 rot="10800000">
              <a:off x="595691" y="2664104"/>
              <a:ext cx="30908103" cy="587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e 2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4"/>
              </p:custDataLst>
            </p:nvPr>
          </p:nvCxnSpPr>
          <p:spPr>
            <a:xfrm>
              <a:off x="9396308" y="2664100"/>
              <a:ext cx="10000" cy="1217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438216" y="2423987"/>
              <a:ext cx="12153990" cy="24132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스드메본업체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ab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6842295" y="2423991"/>
              <a:ext cx="12153990" cy="2413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고플할인업체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2008"/>
              </p:ext>
            </p:extLst>
          </p:nvPr>
        </p:nvGraphicFramePr>
        <p:xfrm>
          <a:off x="1924188" y="2613620"/>
          <a:ext cx="4862389" cy="25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91"/>
                <a:gridCol w="976554"/>
                <a:gridCol w="1534415"/>
                <a:gridCol w="576064"/>
                <a:gridCol w="610278"/>
                <a:gridCol w="596187"/>
              </a:tblGrid>
              <a:tr h="396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rgbClr val="D99593"/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GH</a:t>
                      </a:r>
                      <a:r>
                        <a:rPr lang="ko-KR" altLang="en-US" sz="800" dirty="0" smtClean="0"/>
                        <a:t>스튜디오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2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4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53474" y="2313582"/>
            <a:ext cx="1783133" cy="228600"/>
            <a:chOff x="2045616" y="1912925"/>
            <a:chExt cx="1783133" cy="228600"/>
          </a:xfrm>
        </p:grpSpPr>
        <p:sp>
          <p:nvSpPr>
            <p:cNvPr id="8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스튜디오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rop-Down Arrow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670300" y="2002619"/>
              <a:ext cx="92075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928794" y="22646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80112" y="261127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44589" y="1288431"/>
            <a:ext cx="3024336" cy="2585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업체 검색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1032" y="1288431"/>
            <a:ext cx="1259160" cy="25853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5627122" y="301597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6228184" y="301597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714612" y="296846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41" name="그룹 45"/>
          <p:cNvGrpSpPr/>
          <p:nvPr/>
        </p:nvGrpSpPr>
        <p:grpSpPr>
          <a:xfrm>
            <a:off x="3709666" y="5399638"/>
            <a:ext cx="1222374" cy="261610"/>
            <a:chOff x="3191193" y="4821971"/>
            <a:chExt cx="1222374" cy="261610"/>
          </a:xfrm>
        </p:grpSpPr>
        <p:sp>
          <p:nvSpPr>
            <p:cNvPr id="42" name="Chevron Left"/>
            <p:cNvSpPr>
              <a:spLocks noChangeAspect="1"/>
            </p:cNvSpPr>
            <p:nvPr/>
          </p:nvSpPr>
          <p:spPr bwMode="auto">
            <a:xfrm>
              <a:off x="3191193" y="4880545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vron Right"/>
            <p:cNvSpPr>
              <a:spLocks noChangeAspect="1"/>
            </p:cNvSpPr>
            <p:nvPr/>
          </p:nvSpPr>
          <p:spPr bwMode="auto">
            <a:xfrm>
              <a:off x="4334192" y="48805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3536" y="4821971"/>
              <a:ext cx="1037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</a:t>
              </a:r>
              <a:r>
                <a:rPr lang="en-US" altLang="ko-KR" sz="1050" dirty="0" smtClean="0"/>
                <a:t> 2 3 4 5</a:t>
              </a:r>
              <a:endParaRPr lang="ko-KR" altLang="en-US" sz="105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50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041032" y="3016546"/>
            <a:ext cx="503176" cy="18145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4216" y="26112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735554" y="775078"/>
            <a:ext cx="5080319" cy="502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009-B207-42D4-90D5-CE940C720D28}" type="datetime1">
              <a:rPr lang="ko-KR" altLang="en-US" smtClean="0"/>
              <a:pPr/>
              <a:t>2017-11-06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249-2FE3-4A59-AB87-EB04E38E88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3" name="슬라이드 번호 개체 틀 2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3705"/>
              </p:ext>
            </p:extLst>
          </p:nvPr>
        </p:nvGraphicFramePr>
        <p:xfrm>
          <a:off x="52113" y="44624"/>
          <a:ext cx="9039774" cy="61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441">
                  <a:extLst>
                    <a:ext uri="{9D8B030D-6E8A-4147-A177-3AD203B41FA5}">
                      <a16:colId xmlns="" xmlns:a16="http://schemas.microsoft.com/office/drawing/2014/main" val="2825192618"/>
                    </a:ext>
                  </a:extLst>
                </a:gridCol>
                <a:gridCol w="3323446">
                  <a:extLst>
                    <a:ext uri="{9D8B030D-6E8A-4147-A177-3AD203B41FA5}">
                      <a16:colId xmlns="" xmlns:a16="http://schemas.microsoft.com/office/drawing/2014/main" val="1901295939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01722485"/>
                    </a:ext>
                  </a:extLst>
                </a:gridCol>
                <a:gridCol w="2143623">
                  <a:extLst>
                    <a:ext uri="{9D8B030D-6E8A-4147-A177-3AD203B41FA5}">
                      <a16:colId xmlns="" xmlns:a16="http://schemas.microsoft.com/office/drawing/2014/main" val="3321171405"/>
                    </a:ext>
                  </a:extLst>
                </a:gridCol>
              </a:tblGrid>
              <a:tr h="333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회사명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고플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페이지 제목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업체 등록</a:t>
                      </a:r>
                      <a:endParaRPr lang="ko-KR" altLang="en-US" sz="1100" dirty="0"/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416408"/>
                  </a:ext>
                </a:extLst>
              </a:tr>
              <a:tr h="339257">
                <a:tc rowSpan="2" gridSpan="3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 </a:t>
                      </a:r>
                      <a:endParaRPr lang="en-US" altLang="ko-KR" sz="600" dirty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화면설명</a:t>
                      </a:r>
                    </a:p>
                  </a:txBody>
                  <a:tcPr marL="68806" marR="68806" marT="45871" marB="458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984836"/>
                  </a:ext>
                </a:extLst>
              </a:tr>
              <a:tr h="54483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/>
                        <a:t>관리자앱</a:t>
                      </a:r>
                      <a:r>
                        <a:rPr lang="ko-KR" altLang="en-US" sz="900" baseline="0" dirty="0" smtClean="0"/>
                        <a:t> 등록 양식과 </a:t>
                      </a:r>
                      <a:r>
                        <a:rPr lang="ko-KR" altLang="en-US" sz="900" baseline="0" dirty="0" smtClean="0"/>
                        <a:t>동일</a:t>
                      </a: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비용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리허설</a:t>
                      </a:r>
                      <a:r>
                        <a:rPr lang="en-US" altLang="ko-KR" sz="900" baseline="0" dirty="0" smtClean="0"/>
                        <a:t>) </a:t>
                      </a:r>
                      <a:r>
                        <a:rPr lang="ko-KR" altLang="en-US" sz="900" baseline="0" dirty="0" smtClean="0"/>
                        <a:t>항목은 메이크업과 드레스업체만 표시</a:t>
                      </a:r>
                      <a:endParaRPr lang="en-US" altLang="ko-KR" sz="900" baseline="0" dirty="0" smtClean="0"/>
                    </a:p>
                  </a:txBody>
                  <a:tcPr marL="68806" marR="68806" marT="45871" marB="45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9967114"/>
                  </a:ext>
                </a:extLst>
              </a:tr>
            </a:tbl>
          </a:graphicData>
        </a:graphic>
      </p:graphicFrame>
      <p:sp>
        <p:nvSpPr>
          <p:cNvPr id="57" name="슬라이드 번호 개체 틀 4"/>
          <p:cNvSpPr txBox="1">
            <a:spLocks/>
          </p:cNvSpPr>
          <p:nvPr/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defPPr>
              <a:defRPr lang="ko-KR"/>
            </a:defPPr>
            <a:lvl1pPr marL="0" algn="r" defTabSz="914296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566249-2FE3-4A59-AB87-EB04E38E88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7805" y="715938"/>
            <a:ext cx="6638451" cy="511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6774" y="903204"/>
            <a:ext cx="2725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업체 등록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상세화면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스드메본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37805" y="715938"/>
            <a:ext cx="1462316" cy="1164642"/>
          </a:xfrm>
          <a:prstGeom prst="rect">
            <a:avLst/>
          </a:prstGeom>
          <a:solidFill>
            <a:srgbClr val="D9959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고플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805" y="238451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7806" y="2886250"/>
            <a:ext cx="146231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업체 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06" y="3137116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7805" y="263538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고플 소식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805" y="213365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805" y="1875120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57356" y="1571612"/>
            <a:ext cx="4857784" cy="928694"/>
            <a:chOff x="1928794" y="1285860"/>
            <a:chExt cx="7115463" cy="1000132"/>
          </a:xfrm>
        </p:grpSpPr>
        <p:grpSp>
          <p:nvGrpSpPr>
            <p:cNvPr id="41" name="Placeholder"/>
            <p:cNvGrpSpPr>
              <a:grpSpLocks noChangeAspect="1"/>
            </p:cNvGrpSpPr>
            <p:nvPr/>
          </p:nvGrpSpPr>
          <p:grpSpPr>
            <a:xfrm>
              <a:off x="192879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Placeholder"/>
            <p:cNvGrpSpPr>
              <a:grpSpLocks noChangeAspect="1"/>
            </p:cNvGrpSpPr>
            <p:nvPr/>
          </p:nvGrpSpPr>
          <p:grpSpPr>
            <a:xfrm>
              <a:off x="335755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9" name="Placeholder"/>
            <p:cNvGrpSpPr>
              <a:grpSpLocks noChangeAspect="1"/>
            </p:cNvGrpSpPr>
            <p:nvPr/>
          </p:nvGrpSpPr>
          <p:grpSpPr>
            <a:xfrm>
              <a:off x="478631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5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Placeholder"/>
            <p:cNvGrpSpPr>
              <a:grpSpLocks noChangeAspect="1"/>
            </p:cNvGrpSpPr>
            <p:nvPr/>
          </p:nvGrpSpPr>
          <p:grpSpPr>
            <a:xfrm>
              <a:off x="621507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6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Placeholder"/>
            <p:cNvGrpSpPr>
              <a:grpSpLocks noChangeAspect="1"/>
            </p:cNvGrpSpPr>
            <p:nvPr/>
          </p:nvGrpSpPr>
          <p:grpSpPr>
            <a:xfrm>
              <a:off x="7643834" y="1285860"/>
              <a:ext cx="1400423" cy="1000132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66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769303" y="127170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등록된 이미지</a:t>
            </a:r>
            <a:endParaRPr lang="ko-KR" altLang="ko-KR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95937" y="2643182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업체명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GLOBAL </a:t>
            </a:r>
            <a:r>
              <a:rPr lang="ko-KR" altLang="en-US" sz="1000" b="1" dirty="0" smtClean="0"/>
              <a:t>메이크업</a:t>
            </a:r>
            <a:endParaRPr lang="ko-KR" altLang="ko-KR" sz="10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95937" y="2928934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분류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메이크업</a:t>
            </a:r>
            <a:endParaRPr lang="ko-KR" altLang="ko-KR" sz="10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794796" y="3716009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주소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서울시 금천구 가산동</a:t>
            </a:r>
            <a:endParaRPr lang="ko-KR" alt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794796" y="4003413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상세주소 </a:t>
            </a:r>
            <a:r>
              <a:rPr lang="en-US" altLang="ko-KR" sz="1000" b="1" dirty="0" smtClean="0"/>
              <a:t>: 371-50 </a:t>
            </a:r>
            <a:r>
              <a:rPr lang="ko-KR" altLang="en-US" sz="1000" b="1" dirty="0" err="1" smtClean="0"/>
              <a:t>에이스하이엔드타워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차 </a:t>
            </a:r>
            <a:r>
              <a:rPr lang="en-US" altLang="ko-KR" sz="1000" b="1" dirty="0" smtClean="0"/>
              <a:t>803-1</a:t>
            </a:r>
            <a:r>
              <a:rPr lang="ko-KR" altLang="en-US" sz="1000" b="1" dirty="0" smtClean="0"/>
              <a:t>호</a:t>
            </a:r>
            <a:endParaRPr lang="ko-KR" altLang="ko-KR" sz="1000" b="1" dirty="0" smtClean="0"/>
          </a:p>
          <a:p>
            <a:endParaRPr lang="ko-KR" alt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94796" y="4270171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업체소개 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ㅇㅇㅇㅇ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794796" y="4520411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영업시간 </a:t>
            </a:r>
            <a:r>
              <a:rPr lang="en-US" altLang="ko-KR" sz="1000" b="1" dirty="0" smtClean="0"/>
              <a:t>: 10</a:t>
            </a:r>
            <a:r>
              <a:rPr lang="ko-KR" altLang="en-US" sz="1000" b="1" dirty="0" smtClean="0"/>
              <a:t>시</a:t>
            </a:r>
            <a:r>
              <a:rPr lang="en-US" altLang="ko-KR" sz="1000" b="1" dirty="0" smtClean="0"/>
              <a:t>~19</a:t>
            </a:r>
            <a:r>
              <a:rPr lang="ko-KR" altLang="en-US" sz="1000" b="1" dirty="0" smtClean="0"/>
              <a:t>시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794796" y="5057923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방문안내 </a:t>
            </a:r>
            <a:r>
              <a:rPr lang="en-US" altLang="ko-KR" sz="1000" b="1" dirty="0" smtClean="0"/>
              <a:t>: </a:t>
            </a:r>
            <a:r>
              <a:rPr lang="en-US" altLang="ko-KR" sz="1000" b="1" dirty="0" err="1" smtClean="0"/>
              <a:t>ddd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94796" y="532591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기타사항 </a:t>
            </a:r>
            <a:r>
              <a:rPr lang="en-US" altLang="ko-KR" sz="1000" b="1" dirty="0" smtClean="0"/>
              <a:t>: -</a:t>
            </a:r>
            <a:endParaRPr lang="ko-KR" alt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794796" y="3474647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전화번호 </a:t>
            </a:r>
            <a:r>
              <a:rPr lang="en-US" altLang="ko-KR" sz="1000" b="1" dirty="0" smtClean="0"/>
              <a:t>: 010-1111-1111</a:t>
            </a:r>
            <a:endParaRPr lang="ko-KR" alt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794796" y="478799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홈페이지 </a:t>
            </a:r>
            <a:r>
              <a:rPr lang="en-US" altLang="ko-KR" sz="1000" b="1" dirty="0" smtClean="0"/>
              <a:t>: www</a:t>
            </a:r>
            <a:endParaRPr lang="ko-KR" alt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94796" y="319831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비용 </a:t>
            </a:r>
            <a:r>
              <a:rPr lang="en-US" altLang="ko-KR" sz="1000" b="1" dirty="0" smtClean="0"/>
              <a:t>: 30,000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237805" y="3897298"/>
            <a:ext cx="1462316" cy="1930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4689" y="542983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smtClean="0"/>
              <a:t>로그아</a:t>
            </a:r>
            <a:r>
              <a:rPr lang="ko-KR" altLang="en-US" sz="1200"/>
              <a:t>웃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64689" y="5083285"/>
            <a:ext cx="120855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PW </a:t>
            </a:r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87" name="User"/>
          <p:cNvSpPr>
            <a:spLocks noChangeAspect="1"/>
          </p:cNvSpPr>
          <p:nvPr/>
        </p:nvSpPr>
        <p:spPr bwMode="auto">
          <a:xfrm>
            <a:off x="335190" y="4865112"/>
            <a:ext cx="126023" cy="161925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212" y="4820074"/>
            <a:ext cx="123890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admin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7806" y="3643314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7806" y="3387982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적립금관리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7806" y="3897298"/>
            <a:ext cx="146231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고플 </a:t>
            </a:r>
            <a:r>
              <a:rPr lang="ko-KR" altLang="en-US" dirty="0" err="1" smtClean="0"/>
              <a:t>웨딩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관리자용 스토리보드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28816" y="3198312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비용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리허설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30,000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161468" y="311077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FOzNf3RWLXqvqeMsUWm8fKIYWXqF5uasS9FUvvgu7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1601</Words>
  <Application>Microsoft Office PowerPoint</Application>
  <PresentationFormat>화면 슬라이드 쇼(4:3)</PresentationFormat>
  <Paragraphs>918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01</dc:creator>
  <cp:lastModifiedBy>Registered User</cp:lastModifiedBy>
  <cp:revision>92</cp:revision>
  <dcterms:created xsi:type="dcterms:W3CDTF">2017-10-25T01:54:12Z</dcterms:created>
  <dcterms:modified xsi:type="dcterms:W3CDTF">2017-11-06T06:12:37Z</dcterms:modified>
</cp:coreProperties>
</file>