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65" r:id="rId6"/>
    <p:sldId id="259" r:id="rId7"/>
    <p:sldId id="260" r:id="rId8"/>
    <p:sldId id="26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94660"/>
  </p:normalViewPr>
  <p:slideViewPr>
    <p:cSldViewPr snapToGrid="0">
      <p:cViewPr>
        <p:scale>
          <a:sx n="75" d="100"/>
          <a:sy n="75" d="100"/>
        </p:scale>
        <p:origin x="5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7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7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0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37CD-04C4-4930-B927-5A7792FDF3F8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3BACE-4E53-4DF5-8FA5-402D49908D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9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68BE-C978-9748-65CB-04847FA7C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5B33E-DC47-3106-BFFC-B8764B3A9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3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DBFE-15C6-8478-5808-5E9DA8B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2306"/>
            <a:ext cx="9603275" cy="1049235"/>
          </a:xfrm>
        </p:spPr>
        <p:txBody>
          <a:bodyPr/>
          <a:lstStyle/>
          <a:p>
            <a:r>
              <a:rPr lang="en-US" altLang="ko-KR" dirty="0"/>
              <a:t>JSTL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26702-94D4-5285-FE84-17C45A4B1E5E}"/>
              </a:ext>
            </a:extLst>
          </p:cNvPr>
          <p:cNvSpPr txBox="1"/>
          <p:nvPr/>
        </p:nvSpPr>
        <p:spPr>
          <a:xfrm>
            <a:off x="1451579" y="2040834"/>
            <a:ext cx="6373476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일반적인</a:t>
            </a:r>
            <a:r>
              <a:rPr lang="en-US" altLang="ko-KR" dirty="0"/>
              <a:t> </a:t>
            </a:r>
            <a:r>
              <a:rPr lang="ko-KR" altLang="en-US" dirty="0"/>
              <a:t>문자열 조작 함수를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 = “ABCDEF”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length(str)} : </a:t>
            </a:r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길이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substring(str,0,2)} : 0</a:t>
            </a:r>
            <a:r>
              <a:rPr lang="ko-KR" altLang="en-US" dirty="0"/>
              <a:t>번지부터 </a:t>
            </a:r>
            <a:r>
              <a:rPr lang="en-US" altLang="ko-KR" dirty="0"/>
              <a:t>2</a:t>
            </a:r>
            <a:r>
              <a:rPr lang="ko-KR" altLang="en-US" dirty="0"/>
              <a:t>번지 전까지 추출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</a:t>
            </a:r>
            <a:r>
              <a:rPr lang="en-US" altLang="ko-KR" dirty="0" err="1"/>
              <a:t>toUpperCase</a:t>
            </a:r>
            <a:r>
              <a:rPr lang="en-US" altLang="ko-KR" dirty="0"/>
              <a:t>(str)} :  </a:t>
            </a:r>
            <a:r>
              <a:rPr lang="ko-KR" altLang="en-US" dirty="0"/>
              <a:t>대문자 변환 </a:t>
            </a:r>
            <a:r>
              <a:rPr lang="en-US" altLang="ko-KR" dirty="0"/>
              <a:t>/ </a:t>
            </a:r>
            <a:r>
              <a:rPr lang="en-US" altLang="ko-KR" dirty="0" err="1"/>
              <a:t>toLowerCase</a:t>
            </a:r>
            <a:r>
              <a:rPr lang="en-US" altLang="ko-KR" dirty="0"/>
              <a:t> (</a:t>
            </a:r>
            <a:r>
              <a:rPr lang="ko-KR" altLang="en-US" dirty="0"/>
              <a:t>소문자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${</a:t>
            </a:r>
            <a:r>
              <a:rPr lang="en-US" altLang="ko-KR" dirty="0" err="1"/>
              <a:t>fn</a:t>
            </a:r>
            <a:r>
              <a:rPr lang="en-US" altLang="ko-KR" dirty="0"/>
              <a:t>: </a:t>
            </a:r>
            <a:r>
              <a:rPr lang="en-US" altLang="ko-KR" dirty="0" err="1"/>
              <a:t>repleace</a:t>
            </a:r>
            <a:r>
              <a:rPr lang="en-US" altLang="ko-KR" dirty="0"/>
              <a:t>(</a:t>
            </a:r>
            <a:r>
              <a:rPr lang="en-US" altLang="ko-KR" dirty="0" err="1"/>
              <a:t>str,”A”,”B</a:t>
            </a:r>
            <a:r>
              <a:rPr lang="en-US" altLang="ko-KR" dirty="0"/>
              <a:t>”)} : </a:t>
            </a:r>
            <a:r>
              <a:rPr lang="ko-KR" altLang="en-US" dirty="0"/>
              <a:t>변환 등등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일반적인 문자열 함수를 사용할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4C8BB-8648-2239-22EC-1CC3203EE48B}"/>
              </a:ext>
            </a:extLst>
          </p:cNvPr>
          <p:cNvSpPr txBox="1"/>
          <p:nvPr/>
        </p:nvSpPr>
        <p:spPr>
          <a:xfrm>
            <a:off x="1451579" y="886923"/>
            <a:ext cx="87434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functions </a:t>
            </a:r>
            <a:r>
              <a:rPr lang="ko-KR" altLang="en-US" dirty="0"/>
              <a:t>태그를 사용하기 위해서는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  <a:r>
              <a:rPr lang="ko-KR" altLang="en-US" dirty="0"/>
              <a:t>를 선언해야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ko-KR" altLang="en-US" dirty="0"/>
              <a:t> </a:t>
            </a:r>
            <a:r>
              <a:rPr lang="en-US" altLang="ko-KR" dirty="0"/>
              <a:t>prefix=“</a:t>
            </a:r>
            <a:r>
              <a:rPr lang="en-US" altLang="ko-KR" dirty="0" err="1"/>
              <a:t>fn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=“http://java.sun.com/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/functions” %&gt;</a:t>
            </a:r>
          </a:p>
        </p:txBody>
      </p:sp>
    </p:spTree>
    <p:extLst>
      <p:ext uri="{BB962C8B-B14F-4D97-AF65-F5344CB8AC3E}">
        <p14:creationId xmlns:p14="http://schemas.microsoft.com/office/powerpoint/2010/main" val="185702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 </a:t>
            </a:r>
            <a:r>
              <a:rPr lang="en-US" altLang="ko-KR" dirty="0"/>
              <a:t>: 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/>
              <a:t>메서드들을 선언하는 코드</a:t>
            </a:r>
            <a:endParaRPr lang="en-US" altLang="ko-KR" dirty="0"/>
          </a:p>
          <a:p>
            <a:r>
              <a:rPr lang="en-US" altLang="ko-KR" dirty="0"/>
              <a:t>                &lt;%!  </a:t>
            </a:r>
            <a:r>
              <a:rPr lang="ko-KR" altLang="en-US" dirty="0"/>
              <a:t>멤버변수 </a:t>
            </a:r>
            <a:r>
              <a:rPr lang="en-US" altLang="ko-KR" dirty="0"/>
              <a:t>&amp; </a:t>
            </a:r>
            <a:r>
              <a:rPr lang="ko-KR" altLang="en-US" dirty="0"/>
              <a:t>메서드 선언 </a:t>
            </a:r>
            <a:r>
              <a:rPr lang="en-US" altLang="ko-KR" dirty="0"/>
              <a:t>%&gt; 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처리 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Logic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                 &lt;%  JAVA</a:t>
            </a:r>
            <a:r>
              <a:rPr lang="ko-KR" altLang="en-US" dirty="0"/>
              <a:t> </a:t>
            </a:r>
            <a:r>
              <a:rPr lang="en-US" altLang="ko-KR" dirty="0"/>
              <a:t>code %&gt;</a:t>
            </a:r>
          </a:p>
          <a:p>
            <a:r>
              <a:rPr lang="en-US" altLang="ko-KR" dirty="0"/>
              <a:t> 3. </a:t>
            </a:r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표현식</a:t>
            </a:r>
            <a:r>
              <a:rPr lang="en-US" altLang="ko-KR" dirty="0"/>
              <a:t>,</a:t>
            </a:r>
            <a:r>
              <a:rPr lang="ko-KR" altLang="en-US" dirty="0"/>
              <a:t>  출력할 문자열 뒤에 세미콜론</a:t>
            </a:r>
            <a:r>
              <a:rPr lang="en-US" altLang="ko-KR" dirty="0"/>
              <a:t>(;) </a:t>
            </a:r>
            <a:r>
              <a:rPr lang="ko-KR" altLang="en-US" dirty="0"/>
              <a:t>작성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              &lt;%=  </a:t>
            </a:r>
            <a:r>
              <a:rPr lang="ko-KR" altLang="en-US" dirty="0"/>
              <a:t>출력한 변수 </a:t>
            </a:r>
            <a:r>
              <a:rPr lang="en-US" altLang="ko-KR" dirty="0"/>
              <a:t>&amp; </a:t>
            </a:r>
            <a:r>
              <a:rPr lang="ko-KR" altLang="en-US" dirty="0"/>
              <a:t>문자열</a:t>
            </a:r>
            <a:r>
              <a:rPr lang="en-US" altLang="ko-KR" dirty="0"/>
              <a:t> %&gt;</a:t>
            </a:r>
          </a:p>
          <a:p>
            <a:r>
              <a:rPr lang="en-US" altLang="ko-KR" dirty="0"/>
              <a:t>                  &lt;%= name&gt;</a:t>
            </a:r>
            <a:r>
              <a:rPr lang="ko-KR" altLang="en-US" dirty="0"/>
              <a:t>   </a:t>
            </a:r>
            <a:r>
              <a:rPr lang="en-US" altLang="ko-KR" dirty="0"/>
              <a:t>==</a:t>
            </a:r>
            <a:r>
              <a:rPr lang="ko-KR" altLang="en-US" dirty="0"/>
              <a:t>  </a:t>
            </a:r>
            <a:r>
              <a:rPr lang="en-US" altLang="ko-KR" dirty="0"/>
              <a:t>&lt;%  </a:t>
            </a:r>
            <a:r>
              <a:rPr lang="en-US" altLang="ko-KR" dirty="0" err="1"/>
              <a:t>out.Print</a:t>
            </a:r>
            <a:r>
              <a:rPr lang="en-US" altLang="ko-KR" dirty="0"/>
              <a:t>( name) %&gt;</a:t>
            </a:r>
          </a:p>
        </p:txBody>
      </p:sp>
    </p:spTree>
    <p:extLst>
      <p:ext uri="{BB962C8B-B14F-4D97-AF65-F5344CB8AC3E}">
        <p14:creationId xmlns:p14="http://schemas.microsoft.com/office/powerpoint/2010/main" val="171625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50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주석</a:t>
            </a:r>
            <a:r>
              <a:rPr lang="en-US" altLang="ko-KR" dirty="0"/>
              <a:t>  &lt;%--  </a:t>
            </a:r>
            <a:r>
              <a:rPr lang="ko-KR" altLang="en-US" dirty="0"/>
              <a:t>주석 </a:t>
            </a:r>
            <a:r>
              <a:rPr lang="en-US" altLang="ko-KR" dirty="0"/>
              <a:t>--%&gt;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파일에는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 모두 사용할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두 주석의 차이는 두 파일의 실행 시점이 다름을 이해하면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 =&gt;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일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태그인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를 해석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한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client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로 가서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html,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를 해석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하기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  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로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문서를 통제할 수 있지만 반대는 적용되지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&lt;%-- &lt;h2&gt;html</a:t>
            </a:r>
            <a:r>
              <a:rPr lang="ko-KR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문서입니다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.&lt;/h2&gt; html</a:t>
            </a:r>
            <a:r>
              <a:rPr lang="ko-KR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코드를 막을 수 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O --%&gt; </a:t>
            </a:r>
          </a:p>
          <a:p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&lt;!-- &lt;% </a:t>
            </a:r>
            <a:r>
              <a:rPr lang="en-US" altLang="ko-KR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name.length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() %&gt; </a:t>
            </a:r>
            <a:r>
              <a:rPr lang="ko-KR" alt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자바코드를 막을 수 </a:t>
            </a:r>
            <a:r>
              <a:rPr lang="en-US" altLang="ko-KR" b="0" i="0" dirty="0">
                <a:solidFill>
                  <a:schemeClr val="accent3">
                    <a:lumMod val="50000"/>
                  </a:schemeClr>
                </a:solidFill>
                <a:effectLst/>
                <a:latin typeface="+mj-ea"/>
                <a:ea typeface="+mj-ea"/>
              </a:rPr>
              <a:t>X--&gt;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 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 =&gt; servlet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변환 시 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주석이 무시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주석은 같이 변환하여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client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로 전송된다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html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의 주석은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client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에서 무시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필요한 코드만 실행하게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032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5011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지시자  </a:t>
            </a:r>
            <a:r>
              <a:rPr lang="en-US" altLang="ko-KR" dirty="0"/>
              <a:t>: </a:t>
            </a:r>
            <a:r>
              <a:rPr lang="ko-KR" altLang="en-US" dirty="0"/>
              <a:t>컨테이너에게 해당 </a:t>
            </a:r>
            <a:r>
              <a:rPr lang="en-US" altLang="ko-KR" dirty="0"/>
              <a:t>JSP</a:t>
            </a:r>
            <a:r>
              <a:rPr lang="ko-KR" altLang="en-US" dirty="0"/>
              <a:t>페이지 </a:t>
            </a:r>
            <a:r>
              <a:rPr lang="ko-KR" altLang="en-US" dirty="0" err="1"/>
              <a:t>처리방방법에</a:t>
            </a:r>
            <a:r>
              <a:rPr lang="ko-KR" altLang="en-US" dirty="0"/>
              <a:t> 대해 지시</a:t>
            </a:r>
            <a:endParaRPr lang="en-US" altLang="ko-KR" dirty="0"/>
          </a:p>
          <a:p>
            <a:r>
              <a:rPr lang="en-US" altLang="ko-KR" dirty="0"/>
              <a:t>&lt;%@  </a:t>
            </a:r>
            <a:r>
              <a:rPr lang="ko-KR" altLang="en-US" dirty="0"/>
              <a:t>지시자</a:t>
            </a:r>
            <a:r>
              <a:rPr lang="en-US" altLang="ko-KR" dirty="0"/>
              <a:t>   %&gt;   :   Page, include,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Page </a:t>
            </a:r>
            <a:r>
              <a:rPr lang="ko-KR" altLang="en-US" dirty="0"/>
              <a:t>지시자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E92AE8-F8C6-454D-3EE8-71EBD599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48854"/>
              </p:ext>
            </p:extLst>
          </p:nvPr>
        </p:nvGraphicFramePr>
        <p:xfrm>
          <a:off x="1567528" y="3408362"/>
          <a:ext cx="9172892" cy="30178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8856">
                  <a:extLst>
                    <a:ext uri="{9D8B030D-6E8A-4147-A177-3AD203B41FA5}">
                      <a16:colId xmlns:a16="http://schemas.microsoft.com/office/drawing/2014/main" val="1376174974"/>
                    </a:ext>
                  </a:extLst>
                </a:gridCol>
                <a:gridCol w="2454410">
                  <a:extLst>
                    <a:ext uri="{9D8B030D-6E8A-4147-A177-3AD203B41FA5}">
                      <a16:colId xmlns:a16="http://schemas.microsoft.com/office/drawing/2014/main" val="1212214505"/>
                    </a:ext>
                  </a:extLst>
                </a:gridCol>
                <a:gridCol w="5199626">
                  <a:extLst>
                    <a:ext uri="{9D8B030D-6E8A-4147-A177-3AD203B41FA5}">
                      <a16:colId xmlns:a16="http://schemas.microsoft.com/office/drawing/2014/main" val="3602700666"/>
                    </a:ext>
                  </a:extLst>
                </a:gridCol>
              </a:tblGrid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Page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 속성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Page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기본값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Page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113571444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language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  <a:endParaRPr 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사용할 언어 지정</a:t>
                      </a:r>
                      <a:endParaRPr lang="ko-KR" alt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819623878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contentType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text/html; charset=ISO-8859-1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현재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페이지에 대한 설명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965363858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import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사용할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Java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패키지나 클래스 불러오기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4119441859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session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세션 사용 유무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4106143226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errorPage</a:t>
                      </a:r>
                      <a:endParaRPr lang="en-US" sz="140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에러 발생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처리될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이동할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) 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페이지 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412742648"/>
                  </a:ext>
                </a:extLst>
              </a:tr>
              <a:tr h="431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isErrorPage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현재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페이지가 에러를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핸들링하는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 페이지인지 지정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308" marR="60308" marT="60308" marB="60308" anchor="ctr"/>
                </a:tc>
                <a:extLst>
                  <a:ext uri="{0D108BD9-81ED-4DB2-BD59-A6C34878D82A}">
                    <a16:rowId xmlns:a16="http://schemas.microsoft.com/office/drawing/2014/main" val="208034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3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7C854-4BDC-EBE7-0A39-C149B6A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i="0" dirty="0" err="1">
                <a:effectLst/>
                <a:latin typeface="Noto Sans Demilight"/>
              </a:rPr>
              <a:t>scriptlet</a:t>
            </a:r>
            <a:r>
              <a:rPr lang="en-US" altLang="ko-KR" b="1" i="0" dirty="0">
                <a:effectLst/>
                <a:latin typeface="Noto Sans Demilight"/>
              </a:rPr>
              <a:t> </a:t>
            </a:r>
            <a:r>
              <a:rPr lang="ko-KR" altLang="en-US" b="1" i="0" dirty="0" err="1">
                <a:effectLst/>
                <a:latin typeface="Noto Sans Demilight"/>
              </a:rPr>
              <a:t>스클립틀릿</a:t>
            </a:r>
            <a:br>
              <a:rPr lang="en-US" altLang="ko-KR" b="1" i="0" dirty="0">
                <a:effectLst/>
                <a:latin typeface="Noto Sans Demilight"/>
              </a:rPr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파일에서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Java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코드를 쓸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사용되는 코드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oto Sans Light"/>
              </a:rPr>
              <a:t>블럭을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 말함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4ACE1-7CE4-28C9-02D1-45FE48EB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43521" cy="4335011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지시자  </a:t>
            </a:r>
            <a:r>
              <a:rPr lang="en-US" altLang="ko-KR" dirty="0"/>
              <a:t>: </a:t>
            </a:r>
            <a:r>
              <a:rPr lang="ko-KR" altLang="en-US" dirty="0"/>
              <a:t>컨테이너에게 해당 </a:t>
            </a:r>
            <a:r>
              <a:rPr lang="en-US" altLang="ko-KR" dirty="0"/>
              <a:t>JSP</a:t>
            </a:r>
            <a:r>
              <a:rPr lang="ko-KR" altLang="en-US" dirty="0"/>
              <a:t>페이지 </a:t>
            </a:r>
            <a:r>
              <a:rPr lang="ko-KR" altLang="en-US" dirty="0" err="1"/>
              <a:t>처리방방법에</a:t>
            </a:r>
            <a:r>
              <a:rPr lang="ko-KR" altLang="en-US" dirty="0"/>
              <a:t> 대해 지시</a:t>
            </a:r>
            <a:endParaRPr lang="en-US" altLang="ko-KR" dirty="0"/>
          </a:p>
          <a:p>
            <a:r>
              <a:rPr lang="en-US" altLang="ko-KR" dirty="0"/>
              <a:t>&lt;%@  </a:t>
            </a:r>
            <a:r>
              <a:rPr lang="ko-KR" altLang="en-US" dirty="0"/>
              <a:t>지시자</a:t>
            </a:r>
            <a:r>
              <a:rPr lang="en-US" altLang="ko-KR" dirty="0"/>
              <a:t>   %&gt;   :   Page, include,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b="1" dirty="0"/>
              <a:t>Include</a:t>
            </a:r>
            <a:r>
              <a:rPr lang="ko-KR" altLang="en-US" b="1" dirty="0"/>
              <a:t> 지시자</a:t>
            </a:r>
            <a:r>
              <a:rPr lang="en-US" altLang="ko-KR" b="1" dirty="0"/>
              <a:t>  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 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Noto Sans Light"/>
              </a:rPr>
              <a:t>jsp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Light"/>
              </a:rPr>
              <a:t> file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Light"/>
              </a:rPr>
              <a:t>을 해당 페이지에 포함시키는 것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반복적으로 사용되는 부분을 쓸 때 유용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복사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&amp;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붙여넣기와 같은 효과로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include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한 파일에서 쓴 변수를 해당 페이지에서 사용 가능함</a:t>
            </a:r>
            <a:endParaRPr lang="en-US" altLang="ko-KR" b="0" i="0" dirty="0">
              <a:solidFill>
                <a:srgbClr val="000000"/>
              </a:solidFill>
              <a:effectLst/>
              <a:latin typeface="Noto Sans Light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Light"/>
              </a:rPr>
              <a:t>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Light"/>
              </a:rPr>
              <a:t>taglib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Light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Light"/>
              </a:rPr>
              <a:t>지시자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JSTL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사용시 선언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,   JSP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에서 불필요한 자바코드를 줄일 수 있음</a:t>
            </a:r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Cafe24SsurroundAir"/>
            </a:endParaRPr>
          </a:p>
          <a:p>
            <a:endParaRPr lang="ko-KR" altLang="en-US" dirty="0"/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79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01C80-C81C-1997-C70A-90A2848F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데이터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3F8B61-9A09-8BE7-ABA1-9F1C6147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12922"/>
              </p:ext>
            </p:extLst>
          </p:nvPr>
        </p:nvGraphicFramePr>
        <p:xfrm>
          <a:off x="539957" y="2057478"/>
          <a:ext cx="11307487" cy="399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608">
                  <a:extLst>
                    <a:ext uri="{9D8B030D-6E8A-4147-A177-3AD203B41FA5}">
                      <a16:colId xmlns:a16="http://schemas.microsoft.com/office/drawing/2014/main" val="2772297365"/>
                    </a:ext>
                  </a:extLst>
                </a:gridCol>
                <a:gridCol w="5862717">
                  <a:extLst>
                    <a:ext uri="{9D8B030D-6E8A-4147-A177-3AD203B41FA5}">
                      <a16:colId xmlns:a16="http://schemas.microsoft.com/office/drawing/2014/main" val="4058956892"/>
                    </a:ext>
                  </a:extLst>
                </a:gridCol>
                <a:gridCol w="3769162">
                  <a:extLst>
                    <a:ext uri="{9D8B030D-6E8A-4147-A177-3AD203B41FA5}">
                      <a16:colId xmlns:a16="http://schemas.microsoft.com/office/drawing/2014/main" val="1514748961"/>
                    </a:ext>
                  </a:extLst>
                </a:gridCol>
              </a:tblGrid>
              <a:tr h="3947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용도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데이터 사용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라이프 사이클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27197"/>
                  </a:ext>
                </a:extLst>
              </a:tr>
              <a:tr h="97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pageContext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 관련 흐름 제어 및 내장 객체 관리하는 객체 </a:t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 내에서만 데이터 사용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페이지를 벗어나면 데이터 사용 불가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20755"/>
                  </a:ext>
                </a:extLst>
              </a:tr>
              <a:tr h="681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클라이언트의 요청을 객체화 한 것</a:t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전달받은 페이지에서 데이터 사용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페이지를 벗어나도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가 전달된 페이지라면 데이터 사용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69552"/>
                  </a:ext>
                </a:extLst>
              </a:tr>
              <a:tr h="97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+mj-ea"/>
                          <a:ea typeface="+mj-ea"/>
                        </a:rPr>
                        <a:t>session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클라이언트 상태 저장을 위한 객체</a:t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에서 데이터 공유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어느 페이지에서도 이용 가능</a:t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브라우저가 종료되면 저장 데이터 삭제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198643"/>
                  </a:ext>
                </a:extLst>
              </a:tr>
              <a:tr h="97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+mj-ea"/>
                          <a:ea typeface="+mj-ea"/>
                        </a:rPr>
                        <a:t>application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초기화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와 컨테이너 간 통신을 돕는 객체</a:t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에서 데이터 공유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어느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페이지에서라도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이용 가능</a:t>
                      </a:r>
                      <a:br>
                        <a:rPr lang="ko-KR" altLang="en-US" sz="1800" b="0" dirty="0">
                          <a:latin typeface="+mj-ea"/>
                          <a:ea typeface="+mj-ea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서버가 종료 혹 서버에서 어플리케이션이 종료되기 전까지 이용 가능</a:t>
                      </a:r>
                      <a:endParaRPr lang="ko-KR" altLang="en-US" sz="1800" b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8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4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A7C00-24A9-639E-CD9C-80E334E9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D89F5-EE12-7B60-3582-223C1AC9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EL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이란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Expression Language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약자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JSP 2.0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새롭게 추가된 스크립트 언어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기존의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Script tag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표현식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&lt;%=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%&gt;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tag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업그레이드된 버전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${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}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[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주요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]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1) JSP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속성영역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(request,  response, session, application)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저장된 속성 객체의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property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출력한다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리터럴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다양한 연산결과 출력이 가능하다 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3) JSTL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연동이 가능하다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308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AA59-466D-A746-9D27-2B302C97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40" y="716206"/>
            <a:ext cx="9603275" cy="1049235"/>
          </a:xfrm>
        </p:spPr>
        <p:txBody>
          <a:bodyPr/>
          <a:lstStyle/>
          <a:p>
            <a:r>
              <a:rPr lang="en-US" altLang="ko-KR" dirty="0"/>
              <a:t>EL </a:t>
            </a:r>
            <a:r>
              <a:rPr lang="ko-KR" altLang="en-US" dirty="0"/>
              <a:t>내장객체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B0BD0A-D517-B283-DA23-5FCF72F1E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621"/>
              </p:ext>
            </p:extLst>
          </p:nvPr>
        </p:nvGraphicFramePr>
        <p:xfrm>
          <a:off x="907128" y="1572225"/>
          <a:ext cx="10377743" cy="443741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32805585"/>
                    </a:ext>
                  </a:extLst>
                </a:gridCol>
                <a:gridCol w="1761759">
                  <a:extLst>
                    <a:ext uri="{9D8B030D-6E8A-4147-A177-3AD203B41FA5}">
                      <a16:colId xmlns:a16="http://schemas.microsoft.com/office/drawing/2014/main" val="473030504"/>
                    </a:ext>
                  </a:extLst>
                </a:gridCol>
                <a:gridCol w="4638261">
                  <a:extLst>
                    <a:ext uri="{9D8B030D-6E8A-4147-A177-3AD203B41FA5}">
                      <a16:colId xmlns:a16="http://schemas.microsoft.com/office/drawing/2014/main" val="2146272354"/>
                    </a:ext>
                  </a:extLst>
                </a:gridCol>
                <a:gridCol w="3034748">
                  <a:extLst>
                    <a:ext uri="{9D8B030D-6E8A-4147-A177-3AD203B41FA5}">
                      <a16:colId xmlns:a16="http://schemas.microsoft.com/office/drawing/2014/main" val="3115316558"/>
                    </a:ext>
                  </a:extLst>
                </a:gridCol>
              </a:tblGrid>
              <a:tr h="49658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분류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내장객체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85588"/>
                  </a:ext>
                </a:extLst>
              </a:tr>
              <a:tr h="496588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스코프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pageScope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page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pageScope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1716112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requestScope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request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requestScope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48696989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sessionScope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session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sessionScope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74750168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applicationScope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application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영역의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에 바인딩 된 객체를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applicationScope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39052790"/>
                  </a:ext>
                </a:extLst>
              </a:tr>
              <a:tr h="4965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요청 파라미터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param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HTTP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요청 파라미터 값 참조하는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Map 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객체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${param.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파라미터명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52537788"/>
                  </a:ext>
                </a:extLst>
              </a:tr>
              <a:tr h="4965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paramValues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HTTP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요청 파라미터를 배열로 참조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param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과는 다르게 배열이므로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 뒤에 배열의 요소를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참조하는것처럼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[index]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를 붙여주어야 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paramValues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index]}</a:t>
                      </a:r>
                    </a:p>
                    <a:p>
                      <a:pPr algn="l" font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${paramValues.name[2]}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363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91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6AA59-466D-A746-9D27-2B302C97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848" y="225876"/>
            <a:ext cx="9603275" cy="1049235"/>
          </a:xfrm>
        </p:spPr>
        <p:txBody>
          <a:bodyPr/>
          <a:lstStyle/>
          <a:p>
            <a:r>
              <a:rPr lang="en-US" altLang="ko-KR" dirty="0"/>
              <a:t>JSTL Core</a:t>
            </a:r>
            <a:r>
              <a:rPr lang="ko-KR" altLang="en-US" dirty="0"/>
              <a:t> 태그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09198-7FEE-DC98-54DB-E773D3476B3F}"/>
              </a:ext>
            </a:extLst>
          </p:cNvPr>
          <p:cNvSpPr txBox="1"/>
          <p:nvPr/>
        </p:nvSpPr>
        <p:spPr>
          <a:xfrm>
            <a:off x="1455198" y="857015"/>
            <a:ext cx="803777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Core </a:t>
            </a:r>
            <a:r>
              <a:rPr lang="ko-KR" altLang="en-US" dirty="0"/>
              <a:t>태그를 사용하기 위해서는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  <a:r>
              <a:rPr lang="ko-KR" altLang="en-US" dirty="0"/>
              <a:t>를 선언해야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ko-KR" altLang="en-US" dirty="0"/>
              <a:t> </a:t>
            </a:r>
            <a:r>
              <a:rPr lang="en-US" altLang="ko-KR" dirty="0"/>
              <a:t>prefix=“c” </a:t>
            </a:r>
            <a:r>
              <a:rPr lang="en-US" altLang="ko-KR" dirty="0" err="1"/>
              <a:t>uri</a:t>
            </a:r>
            <a:r>
              <a:rPr lang="en-US" altLang="ko-KR" dirty="0"/>
              <a:t>=“http://java.sun.com/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/core” %&gt;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CF7123C-6680-BCEF-5F7B-F5257FE3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7866"/>
              </p:ext>
            </p:extLst>
          </p:nvPr>
        </p:nvGraphicFramePr>
        <p:xfrm>
          <a:off x="998330" y="2027583"/>
          <a:ext cx="10355470" cy="46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746">
                  <a:extLst>
                    <a:ext uri="{9D8B030D-6E8A-4147-A177-3AD203B41FA5}">
                      <a16:colId xmlns:a16="http://schemas.microsoft.com/office/drawing/2014/main" val="1845011996"/>
                    </a:ext>
                  </a:extLst>
                </a:gridCol>
                <a:gridCol w="8233724">
                  <a:extLst>
                    <a:ext uri="{9D8B030D-6E8A-4147-A177-3AD203B41FA5}">
                      <a16:colId xmlns:a16="http://schemas.microsoft.com/office/drawing/2014/main" val="69968030"/>
                    </a:ext>
                  </a:extLst>
                </a:gridCol>
              </a:tblGrid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tag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55816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c:out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&lt;%= … %&gt; </a:t>
                      </a:r>
                      <a:r>
                        <a:rPr lang="ko-KR" altLang="en-US" dirty="0"/>
                        <a:t>표현식과 동일하게 </a:t>
                      </a:r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 페이지에 출력을 하는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50381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c:set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영역의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저장소에 변수를 선언하는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002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c:remove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영역의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저장소에 </a:t>
                      </a:r>
                      <a:r>
                        <a:rPr lang="ko-KR" altLang="en-US" dirty="0" err="1"/>
                        <a:t>변수된</a:t>
                      </a:r>
                      <a:r>
                        <a:rPr lang="ko-KR" altLang="en-US" dirty="0"/>
                        <a:t> 변수를 제거하는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617177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c:if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문과 같은 기능을 하는 태그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단일조건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252822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c:choose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Switch + </a:t>
                      </a:r>
                      <a:r>
                        <a:rPr lang="ko-KR" altLang="en-US" dirty="0"/>
                        <a:t>다중</a:t>
                      </a:r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문과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비슷한 기능을 하는 태그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c:when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이용하여 조건을 선언 여러 번 사용가능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다중 조건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c:otherwise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조건에 맞지 않는 값 </a:t>
                      </a:r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와 </a:t>
                      </a:r>
                      <a:r>
                        <a:rPr lang="ko-KR" altLang="en-US" dirty="0" err="1"/>
                        <a:t>비슷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096233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c:when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06248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c:otherwise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4535"/>
                  </a:ext>
                </a:extLst>
              </a:tr>
              <a:tr h="4292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c:forEach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배열이나 </a:t>
                      </a:r>
                      <a:r>
                        <a:rPr lang="en-US" altLang="ko-KR" dirty="0"/>
                        <a:t>Collection </a:t>
                      </a:r>
                      <a:r>
                        <a:rPr lang="ko-KR" altLang="en-US" dirty="0"/>
                        <a:t>객체 요소를 탐색하여 나타내는 태그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반복문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970157"/>
                  </a:ext>
                </a:extLst>
              </a:tr>
              <a:tr h="7409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c:import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Include</a:t>
                      </a:r>
                      <a:r>
                        <a:rPr lang="ko-KR" altLang="en-US" dirty="0"/>
                        <a:t> 지시자와 같이 다른 페이지를 포함하기 위한 태그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(page</a:t>
                      </a:r>
                      <a:r>
                        <a:rPr lang="ko-KR" altLang="en-US" dirty="0"/>
                        <a:t> 지시자의 </a:t>
                      </a:r>
                      <a:r>
                        <a:rPr lang="en-US" altLang="ko-KR" dirty="0" err="1"/>
                        <a:t>impor</a:t>
                      </a:r>
                      <a:r>
                        <a:rPr lang="ko-KR" altLang="en-US" dirty="0"/>
                        <a:t>와는 다른 기능임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72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3328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518</TotalTime>
  <Words>1008</Words>
  <Application>Microsoft Office PowerPoint</Application>
  <PresentationFormat>와이드스크린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Cafe24SsurroundAir</vt:lpstr>
      <vt:lpstr>Gill Sans MT</vt:lpstr>
      <vt:lpstr>Noto Sans Demilight</vt:lpstr>
      <vt:lpstr>Noto Sans KR</vt:lpstr>
      <vt:lpstr>Noto Sans Light</vt:lpstr>
      <vt:lpstr>맑은 고딕</vt:lpstr>
      <vt:lpstr>Arial</vt:lpstr>
      <vt:lpstr>갤러리</vt:lpstr>
      <vt:lpstr>JSP</vt:lpstr>
      <vt:lpstr>scriptlet 스클립틀릿 JSP파일에서 Java코드를 쓸 때, 사용되는 코드 블럭을 말함</vt:lpstr>
      <vt:lpstr>scriptlet 스클립틀릿 JSP파일에서 Java코드를 쓸 때, 사용되는 코드 블럭을 말함</vt:lpstr>
      <vt:lpstr>scriptlet 스클립틀릿 JSP파일에서 Java코드를 쓸 때, 사용되는 코드 블럭을 말함</vt:lpstr>
      <vt:lpstr>scriptlet 스클립틀릿 JSP파일에서 Java코드를 쓸 때, 사용되는 코드 블럭을 말함</vt:lpstr>
      <vt:lpstr>JSP 데이터 객체</vt:lpstr>
      <vt:lpstr>EL</vt:lpstr>
      <vt:lpstr>EL 내장객체 </vt:lpstr>
      <vt:lpstr>JSTL Core 태그</vt:lpstr>
      <vt:lpstr>JSTL functions 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JSTL</dc:title>
  <dc:creator>ezen</dc:creator>
  <cp:lastModifiedBy>ezen</cp:lastModifiedBy>
  <cp:revision>6</cp:revision>
  <dcterms:created xsi:type="dcterms:W3CDTF">2022-11-16T00:48:28Z</dcterms:created>
  <dcterms:modified xsi:type="dcterms:W3CDTF">2022-11-22T09:38:39Z</dcterms:modified>
</cp:coreProperties>
</file>