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76" r:id="rId2"/>
    <p:sldId id="278" r:id="rId3"/>
    <p:sldId id="279" r:id="rId4"/>
    <p:sldId id="312" r:id="rId5"/>
    <p:sldId id="314" r:id="rId6"/>
    <p:sldId id="306" r:id="rId7"/>
    <p:sldId id="310" r:id="rId8"/>
    <p:sldId id="313" r:id="rId9"/>
    <p:sldId id="309" r:id="rId10"/>
    <p:sldId id="307" r:id="rId11"/>
    <p:sldId id="303" r:id="rId12"/>
    <p:sldId id="305" r:id="rId13"/>
    <p:sldId id="281" r:id="rId14"/>
    <p:sldId id="311" r:id="rId15"/>
    <p:sldId id="297" r:id="rId16"/>
    <p:sldId id="294" r:id="rId17"/>
    <p:sldId id="282" r:id="rId18"/>
    <p:sldId id="299" r:id="rId19"/>
    <p:sldId id="315" r:id="rId20"/>
    <p:sldId id="316" r:id="rId21"/>
    <p:sldId id="317" r:id="rId22"/>
    <p:sldId id="318" r:id="rId23"/>
    <p:sldId id="302" r:id="rId2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나눔스퀘어 Bold" panose="020B0600000101010101" pitchFamily="50" charset="-1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1727" autoAdjust="0"/>
  </p:normalViewPr>
  <p:slideViewPr>
    <p:cSldViewPr>
      <p:cViewPr varScale="1">
        <p:scale>
          <a:sx n="81" d="100"/>
          <a:sy n="81" d="100"/>
        </p:scale>
        <p:origin x="1867" y="-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542076807469254"/>
          <c:w val="0.99929476799096506"/>
          <c:h val="0.790112921351690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A-48CA-85AD-D9D5884B86A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9745151"/>
        <c:axId val="1629747647"/>
      </c:lineChart>
      <c:catAx>
        <c:axId val="1629745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9747647"/>
        <c:crosses val="autoZero"/>
        <c:auto val="1"/>
        <c:lblAlgn val="ctr"/>
        <c:lblOffset val="100"/>
        <c:noMultiLvlLbl val="0"/>
      </c:catAx>
      <c:valAx>
        <c:axId val="16297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974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30381404425588E-2"/>
          <c:y val="0.20034675689156786"/>
          <c:w val="0.98150442789336145"/>
          <c:h val="0.79011292135169087"/>
        </c:manualLayout>
      </c:layout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Sheet1!$B$2:$B$9</c:f>
              <c:numCache>
                <c:formatCode>General</c:formatCode>
                <c:ptCount val="8"/>
                <c:pt idx="0">
                  <c:v>85</c:v>
                </c:pt>
                <c:pt idx="1">
                  <c:v>75</c:v>
                </c:pt>
                <c:pt idx="2">
                  <c:v>91</c:v>
                </c:pt>
                <c:pt idx="3">
                  <c:v>90</c:v>
                </c:pt>
                <c:pt idx="4">
                  <c:v>88</c:v>
                </c:pt>
                <c:pt idx="5">
                  <c:v>77</c:v>
                </c:pt>
                <c:pt idx="6">
                  <c:v>82</c:v>
                </c:pt>
                <c:pt idx="7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7E-4921-B92B-5B9B87C9F9E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9745151"/>
        <c:axId val="1629747647"/>
      </c:lineChart>
      <c:catAx>
        <c:axId val="1629745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9747647"/>
        <c:crosses val="autoZero"/>
        <c:auto val="1"/>
        <c:lblAlgn val="ctr"/>
        <c:lblOffset val="100"/>
        <c:noMultiLvlLbl val="0"/>
      </c:catAx>
      <c:valAx>
        <c:axId val="16297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974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330381404425588E-2"/>
          <c:y val="0.20034675689156786"/>
          <c:w val="0.98150442789336145"/>
          <c:h val="0.79011292135169087"/>
        </c:manualLayout>
      </c:layout>
      <c:lineChart>
        <c:grouping val="standar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Sheet1!$B$2:$B$9</c:f>
              <c:numCache>
                <c:formatCode>General</c:formatCode>
                <c:ptCount val="8"/>
                <c:pt idx="0">
                  <c:v>85</c:v>
                </c:pt>
                <c:pt idx="1">
                  <c:v>75</c:v>
                </c:pt>
                <c:pt idx="2">
                  <c:v>91</c:v>
                </c:pt>
                <c:pt idx="3">
                  <c:v>90</c:v>
                </c:pt>
                <c:pt idx="4">
                  <c:v>88</c:v>
                </c:pt>
                <c:pt idx="5">
                  <c:v>77</c:v>
                </c:pt>
                <c:pt idx="6">
                  <c:v>82</c:v>
                </c:pt>
                <c:pt idx="7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7C-4C2E-8FC7-B1F36F039DE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9745151"/>
        <c:axId val="1629747647"/>
      </c:lineChart>
      <c:catAx>
        <c:axId val="1629745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29747647"/>
        <c:crosses val="autoZero"/>
        <c:auto val="1"/>
        <c:lblAlgn val="ctr"/>
        <c:lblOffset val="100"/>
        <c:noMultiLvlLbl val="0"/>
      </c:catAx>
      <c:valAx>
        <c:axId val="162974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974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CD93-51B4-41F0-89BE-56AA3B8AAB26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0C448-2611-4556-84C0-2D161B3FD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미세먼지뿐만아니라</a:t>
            </a:r>
            <a:r>
              <a:rPr lang="ko-KR" altLang="en-US" dirty="0" smtClean="0"/>
              <a:t> 다양한 대기오염의 문제점도 심각하다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0C448-2611-4556-84C0-2D161B3FDF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6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4.png"/><Relationship Id="rId7" Type="http://schemas.openxmlformats.org/officeDocument/2006/relationships/chart" Target="../charts/char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hart" Target="../charts/char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924944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오염도 측정기</a:t>
            </a:r>
            <a:endParaRPr lang="en-US" altLang="ko-KR" sz="4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25279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프레젠테이션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6021288"/>
            <a:ext cx="96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47864" y="492142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미세먼지와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초미세먼지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수치 기준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3207483" y="50043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3059832" y="50043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58212C-4327-4EE6-9576-9214CB3E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29150"/>
            <a:ext cx="6408340" cy="268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501317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중국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북한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일본까지 피해를 주며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유럽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베트남 북부 등에도 심각한 영향을 끼치고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9EFBE-60B8-41F0-9492-EAA55DFB0AEC}"/>
              </a:ext>
            </a:extLst>
          </p:cNvPr>
          <p:cNvSpPr txBox="1"/>
          <p:nvPr/>
        </p:nvSpPr>
        <p:spPr>
          <a:xfrm>
            <a:off x="2506776" y="4561383"/>
            <a:ext cx="415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PM2.5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분포도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3423507" y="46427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3275856" y="46427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현황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9283" y="135824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5400000">
            <a:off x="702755" y="168832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55092"/>
            <a:ext cx="6624736" cy="28694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8726" y="4885456"/>
            <a:ext cx="5515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본인과 가족의 건강을 위해 미세먼지에</a:t>
            </a:r>
            <a:r>
              <a:rPr lang="en-US" altLang="ko-KR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관심을 가질 필요가 있다</a:t>
            </a:r>
            <a:endParaRPr lang="en-US" altLang="ko-KR" sz="2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64" y="1679322"/>
            <a:ext cx="4608512" cy="306684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6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851ED-4706-4DFA-91D2-87B40533373B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에어코리아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741F9A93-194A-410E-9F3B-F27C09269094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16A1518E-8FD1-4D0F-AB08-0F0802090988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23FE53-9F7B-4B0B-8388-A669734DD33C}"/>
              </a:ext>
            </a:extLst>
          </p:cNvPr>
          <p:cNvGrpSpPr/>
          <p:nvPr/>
        </p:nvGrpSpPr>
        <p:grpSpPr>
          <a:xfrm>
            <a:off x="2408210" y="2391806"/>
            <a:ext cx="2191214" cy="338554"/>
            <a:chOff x="2125739" y="2244303"/>
            <a:chExt cx="3485187" cy="33855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8B9BC7-E617-4051-A714-F75C49D61A20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417570-5F49-4981-BE4E-1680EC9B2D45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F8540D-B0E8-4FB8-9F3D-CB0862FE2CC8}"/>
              </a:ext>
            </a:extLst>
          </p:cNvPr>
          <p:cNvSpPr txBox="1"/>
          <p:nvPr/>
        </p:nvSpPr>
        <p:spPr>
          <a:xfrm>
            <a:off x="2408210" y="2864143"/>
            <a:ext cx="3823785" cy="150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질 정보를 실시간으로 지도에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시도별 대기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경보 정보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서비스 실시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2C177FE-D2E6-428B-92A8-656763871F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7939"/>
            <a:ext cx="2777244" cy="27159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2ECA5E8-A5A4-4494-A384-8F555E2DBC2D}"/>
              </a:ext>
            </a:extLst>
          </p:cNvPr>
          <p:cNvSpPr txBox="1"/>
          <p:nvPr/>
        </p:nvSpPr>
        <p:spPr>
          <a:xfrm>
            <a:off x="2452902" y="1601889"/>
            <a:ext cx="3271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대부분 지역의 대기 질 정보를 실시간으로 지역 및 동네 별로 시각화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06112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2D793E-5882-4C01-8466-2376BBC01AF3}"/>
              </a:ext>
            </a:extLst>
          </p:cNvPr>
          <p:cNvSpPr txBox="1"/>
          <p:nvPr/>
        </p:nvSpPr>
        <p:spPr>
          <a:xfrm>
            <a:off x="2408210" y="5192740"/>
            <a:ext cx="3823785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바로 집 근처의 정보는 알기 힘듦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F102C91-D0D1-4844-BCE1-CB7FDD4564A9}"/>
              </a:ext>
            </a:extLst>
          </p:cNvPr>
          <p:cNvGrpSpPr/>
          <p:nvPr/>
        </p:nvGrpSpPr>
        <p:grpSpPr>
          <a:xfrm>
            <a:off x="2408210" y="4726017"/>
            <a:ext cx="2191214" cy="338554"/>
            <a:chOff x="2125739" y="2244303"/>
            <a:chExt cx="3485187" cy="33855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4431947-C02E-4F31-8774-D7553A4E89B8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B56440-E51F-4ED8-947C-98C6A4A817AE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단점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6913B-60DB-437E-B882-0208B74E7818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AirVisual</a:t>
            </a:r>
          </a:p>
        </p:txBody>
      </p:sp>
      <p:sp>
        <p:nvSpPr>
          <p:cNvPr id="30" name="갈매기형 수장 19">
            <a:extLst>
              <a:ext uri="{FF2B5EF4-FFF2-40B4-BE49-F238E27FC236}">
                <a16:creationId xmlns:a16="http://schemas.microsoft.com/office/drawing/2014/main" id="{BDF34BDF-FEF7-4779-8EE4-CF2D1FAD40B3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갈매기형 수장 24">
            <a:extLst>
              <a:ext uri="{FF2B5EF4-FFF2-40B4-BE49-F238E27FC236}">
                <a16:creationId xmlns:a16="http://schemas.microsoft.com/office/drawing/2014/main" id="{A1BCDDFD-6038-435C-A50F-4DF5B1CA3933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659695-0624-42BC-877B-34883DADAADF}"/>
              </a:ext>
            </a:extLst>
          </p:cNvPr>
          <p:cNvGrpSpPr/>
          <p:nvPr/>
        </p:nvGrpSpPr>
        <p:grpSpPr>
          <a:xfrm>
            <a:off x="2408210" y="2636912"/>
            <a:ext cx="2191214" cy="338554"/>
            <a:chOff x="2125739" y="2244303"/>
            <a:chExt cx="3485187" cy="3385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54DABDA-3E87-4356-AD14-032398F5E78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2B6998-D682-4136-AA62-9C68E45AD8F9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81CC4B-2C3C-4DCD-991E-E60DE397075F}"/>
              </a:ext>
            </a:extLst>
          </p:cNvPr>
          <p:cNvSpPr txBox="1"/>
          <p:nvPr/>
        </p:nvSpPr>
        <p:spPr>
          <a:xfrm>
            <a:off x="2460478" y="2981051"/>
            <a:ext cx="3823785" cy="10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앞선 미세먼지 예보 제공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별 오염정도 비교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29AB4-0D44-4E1E-B177-A630D15720B4}"/>
              </a:ext>
            </a:extLst>
          </p:cNvPr>
          <p:cNvSpPr txBox="1"/>
          <p:nvPr/>
        </p:nvSpPr>
        <p:spPr>
          <a:xfrm>
            <a:off x="2452902" y="1601889"/>
            <a:ext cx="550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미세먼지와 같은 글로벌 대기오염 정도를 시각화해서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 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 도시 환경 오염물질을 구체적인 수치로 제공하여 각국의 오염 정도를 비교 및 파악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B929818-E581-431B-96AC-71EC500E1A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17923"/>
            <a:ext cx="2705904" cy="30552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2806112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246A6B-E4DF-4865-B0B0-F65796AE76F1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미세미세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E84673B9-5D80-48CE-9579-CD658026C726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727F6C22-626F-4335-8080-EAA82FDA7D31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31ED87-AEA6-444C-BC44-08150D71B0F3}"/>
              </a:ext>
            </a:extLst>
          </p:cNvPr>
          <p:cNvGrpSpPr/>
          <p:nvPr/>
        </p:nvGrpSpPr>
        <p:grpSpPr>
          <a:xfrm>
            <a:off x="2408210" y="2348880"/>
            <a:ext cx="2191214" cy="338554"/>
            <a:chOff x="2125739" y="2244303"/>
            <a:chExt cx="3485187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2CA2D3-15E8-44A1-9F74-53DB7C68123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7246DE-D85E-425D-B512-9A6D7882090B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AF22863-3549-4B7F-BA9A-1C3FDCBA2655}"/>
              </a:ext>
            </a:extLst>
          </p:cNvPr>
          <p:cNvSpPr txBox="1"/>
          <p:nvPr/>
        </p:nvSpPr>
        <p:spPr>
          <a:xfrm>
            <a:off x="2460478" y="2708920"/>
            <a:ext cx="4415776" cy="5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디자인으로 어린이들도 보고 알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E5CD88-8A60-48E9-A672-0EDF8543DE12}"/>
              </a:ext>
            </a:extLst>
          </p:cNvPr>
          <p:cNvSpPr txBox="1"/>
          <p:nvPr/>
        </p:nvSpPr>
        <p:spPr>
          <a:xfrm>
            <a:off x="2452902" y="1601889"/>
            <a:ext cx="550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미세먼지와 초미세먼지 정보를 디자인으로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F064D-0ADA-484E-B191-DC37644E4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7" b="9286"/>
          <a:stretch/>
        </p:blipFill>
        <p:spPr>
          <a:xfrm>
            <a:off x="5020657" y="3351568"/>
            <a:ext cx="3469364" cy="295775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806112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816" y="3005600"/>
            <a:ext cx="207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609812" y="1005496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 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BCCC77-A833-451A-B4A8-919316312680}"/>
              </a:ext>
            </a:extLst>
          </p:cNvPr>
          <p:cNvSpPr/>
          <p:nvPr/>
        </p:nvSpPr>
        <p:spPr>
          <a:xfrm>
            <a:off x="827584" y="1748106"/>
            <a:ext cx="7930744" cy="463321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9CCA78-4056-493E-A533-E0FA9068604E}"/>
              </a:ext>
            </a:extLst>
          </p:cNvPr>
          <p:cNvSpPr/>
          <p:nvPr/>
        </p:nvSpPr>
        <p:spPr>
          <a:xfrm>
            <a:off x="899592" y="1518531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CBB7F1-A65B-4BED-9EB7-1319E685187E}"/>
              </a:ext>
            </a:extLst>
          </p:cNvPr>
          <p:cNvSpPr txBox="1"/>
          <p:nvPr/>
        </p:nvSpPr>
        <p:spPr>
          <a:xfrm>
            <a:off x="971600" y="1504324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측정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F0F152-327C-4102-83E1-23EAA69FAFD7}"/>
              </a:ext>
            </a:extLst>
          </p:cNvPr>
          <p:cNvSpPr txBox="1"/>
          <p:nvPr/>
        </p:nvSpPr>
        <p:spPr>
          <a:xfrm>
            <a:off x="899592" y="2055135"/>
            <a:ext cx="5127276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집에 설치된 미세먼지 측정기를 이용하여 온도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습도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현황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측정 및 모니터링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발생하는 미세먼지 기기의 오류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쉽게 파악하고 집단에 대한 미세먼지 현황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외출 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바탕으로 사용자 주변의 미세먼지를 실시간으로 측정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농도에 따른 알람을 보내준다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99BB10-6250-40E3-A804-90B5C8450349}"/>
              </a:ext>
            </a:extLst>
          </p:cNvPr>
          <p:cNvSpPr/>
          <p:nvPr/>
        </p:nvSpPr>
        <p:spPr>
          <a:xfrm>
            <a:off x="909452" y="3051149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9977B6-200F-46A9-9351-2EA6C21CBE6D}"/>
              </a:ext>
            </a:extLst>
          </p:cNvPr>
          <p:cNvSpPr txBox="1"/>
          <p:nvPr/>
        </p:nvSpPr>
        <p:spPr>
          <a:xfrm>
            <a:off x="1009649" y="3036942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관제 서비스</a:t>
            </a:r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(B2B)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E2EF86B-1C39-4C3F-A2F7-543F1E5B9D9A}"/>
              </a:ext>
            </a:extLst>
          </p:cNvPr>
          <p:cNvSpPr/>
          <p:nvPr/>
        </p:nvSpPr>
        <p:spPr>
          <a:xfrm>
            <a:off x="909452" y="4595335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1C43D8-DDC9-4D55-8A7F-99B45AC211BA}"/>
              </a:ext>
            </a:extLst>
          </p:cNvPr>
          <p:cNvSpPr txBox="1"/>
          <p:nvPr/>
        </p:nvSpPr>
        <p:spPr>
          <a:xfrm>
            <a:off x="1027978" y="4581128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 서비스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21664" y="116378"/>
            <a:ext cx="1045557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774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755" y="12075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99BB10-6250-40E3-A804-90B5C8450349}"/>
              </a:ext>
            </a:extLst>
          </p:cNvPr>
          <p:cNvSpPr/>
          <p:nvPr/>
        </p:nvSpPr>
        <p:spPr>
          <a:xfrm>
            <a:off x="5004048" y="3051149"/>
            <a:ext cx="3725528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9977B6-200F-46A9-9351-2EA6C21CBE6D}"/>
              </a:ext>
            </a:extLst>
          </p:cNvPr>
          <p:cNvSpPr txBox="1"/>
          <p:nvPr/>
        </p:nvSpPr>
        <p:spPr>
          <a:xfrm>
            <a:off x="5004048" y="3036942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활동 장소 추천 서비스</a:t>
            </a:r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(B2C)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0F152-327C-4102-83E1-23EAA69FAFD7}"/>
              </a:ext>
            </a:extLst>
          </p:cNvPr>
          <p:cNvSpPr txBox="1"/>
          <p:nvPr/>
        </p:nvSpPr>
        <p:spPr>
          <a:xfrm>
            <a:off x="4932040" y="3140968"/>
            <a:ext cx="512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기준으로 실내 활동을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만한 장소를 추천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609812" y="1005496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정의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21664" y="116378"/>
            <a:ext cx="1045557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774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755" y="12075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51662" y="1484784"/>
            <a:ext cx="7624793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51662" y="1968747"/>
            <a:ext cx="3168353" cy="4216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220015" y="1966677"/>
            <a:ext cx="1504113" cy="42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172342" y="1966677"/>
            <a:ext cx="1504113" cy="42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722673" y="1966677"/>
            <a:ext cx="1449670" cy="42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4515" y="3341819"/>
            <a:ext cx="1631916" cy="2591025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87348"/>
              </p:ext>
            </p:extLst>
          </p:nvPr>
        </p:nvGraphicFramePr>
        <p:xfrm>
          <a:off x="1183320" y="2060848"/>
          <a:ext cx="2956632" cy="107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6632">
                  <a:extLst>
                    <a:ext uri="{9D8B030D-6E8A-4147-A177-3AD203B41FA5}">
                      <a16:colId xmlns:a16="http://schemas.microsoft.com/office/drawing/2014/main" val="3568652186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19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          시           동 </a:t>
                      </a:r>
                      <a:endParaRPr lang="ko-KR" altLang="en-US" sz="19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385" marR="72385" marT="36193" marB="361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64320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주소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385" marR="72385" marT="36193" marB="361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11190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미세먼지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이산화탄소 등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385" marR="72385" marT="36193" marB="361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510249"/>
                  </a:ext>
                </a:extLst>
              </a:tr>
            </a:tbl>
          </a:graphicData>
        </a:graphic>
      </p:graphicFrame>
      <p:sp>
        <p:nvSpPr>
          <p:cNvPr id="73" name="갈매기형 수장 72"/>
          <p:cNvSpPr/>
          <p:nvPr/>
        </p:nvSpPr>
        <p:spPr>
          <a:xfrm>
            <a:off x="1914895" y="2132856"/>
            <a:ext cx="125717" cy="16762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갈매기형 수장 73"/>
          <p:cNvSpPr/>
          <p:nvPr/>
        </p:nvSpPr>
        <p:spPr>
          <a:xfrm>
            <a:off x="2843808" y="2132856"/>
            <a:ext cx="125717" cy="16762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31250" y="2136613"/>
            <a:ext cx="122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16073" y="2175247"/>
            <a:ext cx="163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19778" y="2175247"/>
            <a:ext cx="138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92" y="2921136"/>
            <a:ext cx="935804" cy="84136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>
            <a:clrChange>
              <a:clrFrom>
                <a:srgbClr val="DDF1F1"/>
              </a:clrFrom>
              <a:clrTo>
                <a:srgbClr val="DD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564" y="3965913"/>
            <a:ext cx="715516" cy="73936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921136"/>
            <a:ext cx="935804" cy="841365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4">
            <a:clrChange>
              <a:clrFrom>
                <a:srgbClr val="DDF1F1"/>
              </a:clrFrom>
              <a:clrTo>
                <a:srgbClr val="DD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6176" y="3965913"/>
            <a:ext cx="715516" cy="739367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2916363"/>
            <a:ext cx="935804" cy="84136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>
            <a:clrChange>
              <a:clrFrom>
                <a:srgbClr val="DDF1F1"/>
              </a:clrFrom>
              <a:clrTo>
                <a:srgbClr val="DD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8344" y="3961140"/>
            <a:ext cx="715516" cy="7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오염도 측정기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7811" y="2828836"/>
            <a:ext cx="152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609812" y="1005496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정의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21664" y="116378"/>
            <a:ext cx="1045557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774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755" y="12075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51662" y="1484784"/>
            <a:ext cx="7624793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51662" y="1968747"/>
            <a:ext cx="3808370" cy="4216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60032" y="1968747"/>
            <a:ext cx="3816423" cy="4216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76453"/>
              </p:ext>
            </p:extLst>
          </p:nvPr>
        </p:nvGraphicFramePr>
        <p:xfrm>
          <a:off x="1543360" y="2060848"/>
          <a:ext cx="2956632" cy="107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6632">
                  <a:extLst>
                    <a:ext uri="{9D8B030D-6E8A-4147-A177-3AD203B41FA5}">
                      <a16:colId xmlns:a16="http://schemas.microsoft.com/office/drawing/2014/main" val="3568652186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19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          시           동 </a:t>
                      </a:r>
                      <a:endParaRPr lang="ko-KR" altLang="en-US" sz="19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385" marR="72385" marT="36193" marB="361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64320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주소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385" marR="72385" marT="36193" marB="361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11190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미세먼지 </a:t>
                      </a:r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ㅁ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이산화탄소 등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2385" marR="72385" marT="36193" marB="361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510249"/>
                  </a:ext>
                </a:extLst>
              </a:tr>
            </a:tbl>
          </a:graphicData>
        </a:graphic>
      </p:graphicFrame>
      <p:sp>
        <p:nvSpPr>
          <p:cNvPr id="35" name="갈매기형 수장 34"/>
          <p:cNvSpPr/>
          <p:nvPr/>
        </p:nvSpPr>
        <p:spPr>
          <a:xfrm>
            <a:off x="2274935" y="2132856"/>
            <a:ext cx="125717" cy="16762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35"/>
          <p:cNvSpPr/>
          <p:nvPr/>
        </p:nvSpPr>
        <p:spPr>
          <a:xfrm>
            <a:off x="3203848" y="2132856"/>
            <a:ext cx="125717" cy="16762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1840" y="3181577"/>
            <a:ext cx="1790058" cy="284211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34638" y="3212976"/>
            <a:ext cx="1029250" cy="88517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1724" y1="47368" x2="40230" y2="27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084" y="3443222"/>
            <a:ext cx="518358" cy="45281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790" y="2088203"/>
            <a:ext cx="3065471" cy="235355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790" y="4750825"/>
            <a:ext cx="1462520" cy="112550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4173" y="4756167"/>
            <a:ext cx="1453418" cy="111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609812" y="1005496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 정의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21664" y="116378"/>
            <a:ext cx="1045557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774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755" y="12075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51662" y="1484784"/>
            <a:ext cx="7624793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11304"/>
              </p:ext>
            </p:extLst>
          </p:nvPr>
        </p:nvGraphicFramePr>
        <p:xfrm>
          <a:off x="1166000" y="1623018"/>
          <a:ext cx="7310556" cy="4609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926">
                  <a:extLst>
                    <a:ext uri="{9D8B030D-6E8A-4147-A177-3AD203B41FA5}">
                      <a16:colId xmlns:a16="http://schemas.microsoft.com/office/drawing/2014/main" val="402852357"/>
                    </a:ext>
                  </a:extLst>
                </a:gridCol>
                <a:gridCol w="732642">
                  <a:extLst>
                    <a:ext uri="{9D8B030D-6E8A-4147-A177-3AD203B41FA5}">
                      <a16:colId xmlns:a16="http://schemas.microsoft.com/office/drawing/2014/main" val="1593362550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2898027510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789530649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699252063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3609224346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292290519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3739331657"/>
                    </a:ext>
                  </a:extLst>
                </a:gridCol>
                <a:gridCol w="812284">
                  <a:extLst>
                    <a:ext uri="{9D8B030D-6E8A-4147-A177-3AD203B41FA5}">
                      <a16:colId xmlns:a16="http://schemas.microsoft.com/office/drawing/2014/main" val="4081765987"/>
                    </a:ext>
                  </a:extLst>
                </a:gridCol>
              </a:tblGrid>
              <a:tr h="403344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2019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년 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 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 금요일 </a:t>
                      </a:r>
                      <a:r>
                        <a:rPr lang="en-US" altLang="ko-KR" sz="14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0℃</a:t>
                      </a:r>
                      <a:r>
                        <a:rPr lang="ko-KR" altLang="en-US" sz="14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 </a:t>
                      </a:r>
                      <a:r>
                        <a:rPr lang="en-US" altLang="ko-KR" sz="14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 7℃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62105"/>
                  </a:ext>
                </a:extLst>
              </a:tr>
              <a:tr h="403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날씨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extLst>
                  <a:ext uri="{0D108BD9-81ED-4DB2-BD59-A6C34878D82A}">
                    <a16:rowId xmlns:a16="http://schemas.microsoft.com/office/drawing/2014/main" val="132896901"/>
                  </a:ext>
                </a:extLst>
              </a:tr>
              <a:tr h="403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24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</a:t>
                      </a:r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extLst>
                  <a:ext uri="{0D108BD9-81ED-4DB2-BD59-A6C34878D82A}">
                    <a16:rowId xmlns:a16="http://schemas.microsoft.com/office/drawing/2014/main" val="1216651564"/>
                  </a:ext>
                </a:extLst>
              </a:tr>
              <a:tr h="979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기온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extLst>
                  <a:ext uri="{0D108BD9-81ED-4DB2-BD59-A6C34878D82A}">
                    <a16:rowId xmlns:a16="http://schemas.microsoft.com/office/drawing/2014/main" val="116936935"/>
                  </a:ext>
                </a:extLst>
              </a:tr>
              <a:tr h="51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습도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extLst>
                  <a:ext uri="{0D108BD9-81ED-4DB2-BD59-A6C34878D82A}">
                    <a16:rowId xmlns:a16="http://schemas.microsoft.com/office/drawing/2014/main" val="1140136239"/>
                  </a:ext>
                </a:extLst>
              </a:tr>
              <a:tr h="806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미세먼지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4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</a:t>
                      </a:r>
                      <a:r>
                        <a:rPr lang="en-US" altLang="ko-KR" sz="1400" kern="1200" baseline="-250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extLst>
                  <a:ext uri="{0D108BD9-81ED-4DB2-BD59-A6C34878D82A}">
                    <a16:rowId xmlns:a16="http://schemas.microsoft.com/office/drawing/2014/main" val="3237699255"/>
                  </a:ext>
                </a:extLst>
              </a:tr>
              <a:tr h="691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미세먼지</a:t>
                      </a:r>
                      <a:endParaRPr lang="en-US" altLang="ko-KR" sz="14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400" kern="12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PM</a:t>
                      </a:r>
                      <a:r>
                        <a:rPr lang="en-US" altLang="ko-KR" sz="1400" kern="1200" baseline="-25000" dirty="0" smtClean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2.5</a:t>
                      </a:r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extLst>
                  <a:ext uri="{0D108BD9-81ED-4DB2-BD59-A6C34878D82A}">
                    <a16:rowId xmlns:a16="http://schemas.microsoft.com/office/drawing/2014/main" val="2375697516"/>
                  </a:ext>
                </a:extLst>
              </a:tr>
              <a:tr h="403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강수확률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20%</a:t>
                      </a: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10%</a:t>
                      </a: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10%</a:t>
                      </a: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1%</a:t>
                      </a: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2%</a:t>
                      </a: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2%</a:t>
                      </a: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2%</a:t>
                      </a:r>
                      <a:endParaRPr lang="ko-KR" altLang="en-US" sz="14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10%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73170" marR="73170" marT="36585" marB="36585"/>
                </a:tc>
                <a:extLst>
                  <a:ext uri="{0D108BD9-81ED-4DB2-BD59-A6C34878D82A}">
                    <a16:rowId xmlns:a16="http://schemas.microsoft.com/office/drawing/2014/main" val="1010653296"/>
                  </a:ext>
                </a:extLst>
              </a:tr>
            </a:tbl>
          </a:graphicData>
        </a:graphic>
      </p:graphicFrame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09" y="1843073"/>
            <a:ext cx="573953" cy="51603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861951"/>
            <a:ext cx="515638" cy="48821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748" y="1839838"/>
            <a:ext cx="533858" cy="527349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63" y="1861951"/>
            <a:ext cx="515638" cy="48821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600" y="1861951"/>
            <a:ext cx="515638" cy="48821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83" y="1861951"/>
            <a:ext cx="515638" cy="48821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366" y="1861951"/>
            <a:ext cx="515638" cy="48821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749" y="1861951"/>
            <a:ext cx="515638" cy="488210"/>
          </a:xfrm>
          <a:prstGeom prst="rect">
            <a:avLst/>
          </a:prstGeom>
        </p:spPr>
      </p:pic>
      <p:graphicFrame>
        <p:nvGraphicFramePr>
          <p:cNvPr id="85" name="차트 84"/>
          <p:cNvGraphicFramePr/>
          <p:nvPr>
            <p:extLst>
              <p:ext uri="{D42A27DB-BD31-4B8C-83A1-F6EECF244321}">
                <p14:modId xmlns:p14="http://schemas.microsoft.com/office/powerpoint/2010/main" val="2320866167"/>
              </p:ext>
            </p:extLst>
          </p:nvPr>
        </p:nvGraphicFramePr>
        <p:xfrm>
          <a:off x="2051720" y="2536796"/>
          <a:ext cx="6424836" cy="114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6" name="그림 8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1720" y="3781797"/>
            <a:ext cx="6424836" cy="590550"/>
          </a:xfrm>
          <a:prstGeom prst="rect">
            <a:avLst/>
          </a:prstGeom>
        </p:spPr>
      </p:pic>
      <p:graphicFrame>
        <p:nvGraphicFramePr>
          <p:cNvPr id="87" name="차트 86"/>
          <p:cNvGraphicFramePr/>
          <p:nvPr>
            <p:extLst>
              <p:ext uri="{D42A27DB-BD31-4B8C-83A1-F6EECF244321}">
                <p14:modId xmlns:p14="http://schemas.microsoft.com/office/powerpoint/2010/main" val="722963864"/>
              </p:ext>
            </p:extLst>
          </p:nvPr>
        </p:nvGraphicFramePr>
        <p:xfrm>
          <a:off x="1846791" y="4797152"/>
          <a:ext cx="6640860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8" name="차트 87"/>
          <p:cNvGraphicFramePr/>
          <p:nvPr>
            <p:extLst>
              <p:ext uri="{D42A27DB-BD31-4B8C-83A1-F6EECF244321}">
                <p14:modId xmlns:p14="http://schemas.microsoft.com/office/powerpoint/2010/main" val="238330142"/>
              </p:ext>
            </p:extLst>
          </p:nvPr>
        </p:nvGraphicFramePr>
        <p:xfrm>
          <a:off x="1784049" y="4148448"/>
          <a:ext cx="6703602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3023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567159" y="1005495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측정 센서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21664" y="116378"/>
            <a:ext cx="1045557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774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755" y="12075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00808"/>
            <a:ext cx="691276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3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대기오염의 심각성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08084" y="4565446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대기중에 떠다니거나 흩날려 내려오는 입자상의 물질로서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 중금속 함유량이 매우 높다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세계보건기구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(WHO)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미세먼지를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급 발암물질로 지정하였다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뿐만이 아닌 실내의 대기오염도 심각한 수준이다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2" name="Picture 4" descr="ì¤ë´ ëê¸°ì¤ì¼ì ëí ì´ë¯¸ì§ ê²ìê²°ê³¼">
            <a:extLst>
              <a:ext uri="{FF2B5EF4-FFF2-40B4-BE49-F238E27FC236}">
                <a16:creationId xmlns:a16="http://schemas.microsoft.com/office/drawing/2014/main" id="{B4250A3C-61FF-4A33-B04E-0B0B10D0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02" y="1819563"/>
            <a:ext cx="4900796" cy="24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ë¯¸ì¸ë¨¼ì§ ì¬ê°ì±ì ëí ì´ë¯¸ì§ ê²ìê²°ê³¼">
            <a:extLst>
              <a:ext uri="{FF2B5EF4-FFF2-40B4-BE49-F238E27FC236}">
                <a16:creationId xmlns:a16="http://schemas.microsoft.com/office/drawing/2014/main" id="{2C80394B-E4AB-458E-AA15-5F05A74B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25" y="1819563"/>
            <a:ext cx="2471552" cy="23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8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대기오염의 종류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9676" y="4781183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대기오염의 종류는 여러가지로 미세먼지 뿐만 아니라 다양한 대기오염의 문제가 심각하다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여러가지 대기오염이 인체의 심각한 영향을 끼치고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D3735E5-CA8F-4BC7-BC2E-25235A109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98203"/>
              </p:ext>
            </p:extLst>
          </p:nvPr>
        </p:nvGraphicFramePr>
        <p:xfrm>
          <a:off x="1907704" y="1662668"/>
          <a:ext cx="5133771" cy="29531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11257">
                  <a:extLst>
                    <a:ext uri="{9D8B030D-6E8A-4147-A177-3AD203B41FA5}">
                      <a16:colId xmlns:a16="http://schemas.microsoft.com/office/drawing/2014/main" val="1822443400"/>
                    </a:ext>
                  </a:extLst>
                </a:gridCol>
                <a:gridCol w="1711257">
                  <a:extLst>
                    <a:ext uri="{9D8B030D-6E8A-4147-A177-3AD203B41FA5}">
                      <a16:colId xmlns:a16="http://schemas.microsoft.com/office/drawing/2014/main" val="2832093750"/>
                    </a:ext>
                  </a:extLst>
                </a:gridCol>
                <a:gridCol w="1711257">
                  <a:extLst>
                    <a:ext uri="{9D8B030D-6E8A-4147-A177-3AD203B41FA5}">
                      <a16:colId xmlns:a16="http://schemas.microsoft.com/office/drawing/2014/main" val="2653342499"/>
                    </a:ext>
                  </a:extLst>
                </a:gridCol>
              </a:tblGrid>
              <a:tr h="226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오염물질</a:t>
                      </a:r>
                    </a:p>
                  </a:txBody>
                  <a:tcPr marL="43288" marR="43288" marT="21644" marB="216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발생원인</a:t>
                      </a:r>
                    </a:p>
                  </a:txBody>
                  <a:tcPr marL="43288" marR="43288" marT="21644" marB="2164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인체피해</a:t>
                      </a:r>
                      <a:endParaRPr lang="ko-KR" altLang="en-US" sz="700" dirty="0"/>
                    </a:p>
                  </a:txBody>
                  <a:tcPr marL="43288" marR="43288" marT="21644" marB="21644" anchor="ctr"/>
                </a:tc>
                <a:extLst>
                  <a:ext uri="{0D108BD9-81ED-4DB2-BD59-A6C34878D82A}">
                    <a16:rowId xmlns:a16="http://schemas.microsoft.com/office/drawing/2014/main" val="900855897"/>
                  </a:ext>
                </a:extLst>
              </a:tr>
              <a:tr h="389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이산화질소</a:t>
                      </a:r>
                      <a:r>
                        <a:rPr lang="en-US" altLang="ko-KR" sz="700" dirty="0"/>
                        <a:t>(</a:t>
                      </a:r>
                      <a:r>
                        <a:rPr lang="en-US" altLang="ko-KR" sz="700" kern="1200" dirty="0">
                          <a:effectLst/>
                        </a:rPr>
                        <a:t>NO</a:t>
                      </a:r>
                      <a:r>
                        <a:rPr lang="en-US" altLang="ko-KR" sz="700" kern="1200" baseline="-25000" dirty="0">
                          <a:effectLst/>
                        </a:rPr>
                        <a:t>2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자동차 배기가스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난방 등</a:t>
                      </a:r>
                      <a:r>
                        <a:rPr lang="en-US" altLang="ko-KR" sz="700" dirty="0"/>
                        <a:t/>
                      </a:r>
                      <a:br>
                        <a:rPr lang="en-US" altLang="ko-KR" sz="700" dirty="0"/>
                      </a:br>
                      <a:r>
                        <a:rPr lang="ko-KR" altLang="en-US" sz="700" dirty="0"/>
                        <a:t>연소과정에서 발생</a:t>
                      </a:r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눈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코의 점막을 자극하고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호흡기 질환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천식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심장병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폐활량 저하 등 만성적인 질환</a:t>
                      </a:r>
                    </a:p>
                  </a:txBody>
                  <a:tcPr marL="43288" marR="43288" marT="21644" marB="21644"/>
                </a:tc>
                <a:extLst>
                  <a:ext uri="{0D108BD9-81ED-4DB2-BD59-A6C34878D82A}">
                    <a16:rowId xmlns:a16="http://schemas.microsoft.com/office/drawing/2014/main" val="2208152718"/>
                  </a:ext>
                </a:extLst>
              </a:tr>
              <a:tr h="505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오존</a:t>
                      </a:r>
                      <a:r>
                        <a:rPr lang="en-US" altLang="ko-KR" sz="700" dirty="0"/>
                        <a:t>(</a:t>
                      </a:r>
                      <a:r>
                        <a:rPr lang="en-US" altLang="ko-KR" sz="700" kern="1200" dirty="0">
                          <a:effectLst/>
                        </a:rPr>
                        <a:t>O₃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VOCs</a:t>
                      </a:r>
                      <a:r>
                        <a:rPr lang="ko-KR" altLang="en-US" sz="700" dirty="0"/>
                        <a:t>및 질소산화물의 광화학반응에 의한 </a:t>
                      </a:r>
                      <a:r>
                        <a:rPr lang="en-US" altLang="ko-KR" sz="700" dirty="0"/>
                        <a:t>2</a:t>
                      </a:r>
                      <a:r>
                        <a:rPr lang="ko-KR" altLang="en-US" sz="700" dirty="0"/>
                        <a:t>차 오염물질로 발생됨</a:t>
                      </a:r>
                      <a:r>
                        <a:rPr lang="en-US" altLang="ko-KR" sz="700" dirty="0"/>
                        <a:t>.</a:t>
                      </a:r>
                      <a:br>
                        <a:rPr lang="en-US" altLang="ko-KR" sz="700" dirty="0"/>
                      </a:br>
                      <a:r>
                        <a:rPr lang="ko-KR" altLang="en-US" sz="700" dirty="0"/>
                        <a:t>사무실의 복사기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레이저프린터 등</a:t>
                      </a:r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눈이 따갑거나 코가 맵고 가슴이 답답함</a:t>
                      </a:r>
                      <a:r>
                        <a:rPr lang="en-US" altLang="ko-KR" sz="700" dirty="0"/>
                        <a:t>.</a:t>
                      </a:r>
                      <a:br>
                        <a:rPr lang="en-US" altLang="ko-KR" sz="700" dirty="0"/>
                      </a:br>
                      <a:r>
                        <a:rPr lang="ko-KR" altLang="en-US" sz="700" dirty="0"/>
                        <a:t>시각장애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기도저항</a:t>
                      </a:r>
                      <a:r>
                        <a:rPr lang="ko-KR" altLang="en-US" sz="700" dirty="0"/>
                        <a:t> 증가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폐활량 저하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심할경우</a:t>
                      </a:r>
                      <a:r>
                        <a:rPr lang="ko-KR" altLang="en-US" sz="700" dirty="0"/>
                        <a:t> 호흡곤란</a:t>
                      </a:r>
                    </a:p>
                  </a:txBody>
                  <a:tcPr marL="43288" marR="43288" marT="21644" marB="21644"/>
                </a:tc>
                <a:extLst>
                  <a:ext uri="{0D108BD9-81ED-4DB2-BD59-A6C34878D82A}">
                    <a16:rowId xmlns:a16="http://schemas.microsoft.com/office/drawing/2014/main" val="3657043606"/>
                  </a:ext>
                </a:extLst>
              </a:tr>
              <a:tr h="27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휘발성유기화합물</a:t>
                      </a:r>
                      <a:r>
                        <a:rPr lang="en-US" altLang="ko-KR" sz="700" dirty="0"/>
                        <a:t>(</a:t>
                      </a:r>
                      <a:r>
                        <a:rPr lang="en-US" altLang="ko-KR" sz="700" kern="1200" dirty="0">
                          <a:effectLst/>
                        </a:rPr>
                        <a:t>VOCs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페인트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도료등</a:t>
                      </a:r>
                      <a:r>
                        <a:rPr lang="ko-KR" altLang="en-US" sz="700" dirty="0"/>
                        <a:t> 화학 관련업체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자동차</a:t>
                      </a:r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대기중의 미량으로 치명적인 암을 유발</a:t>
                      </a:r>
                    </a:p>
                  </a:txBody>
                  <a:tcPr marL="43288" marR="43288" marT="21644" marB="21644"/>
                </a:tc>
                <a:extLst>
                  <a:ext uri="{0D108BD9-81ED-4DB2-BD59-A6C34878D82A}">
                    <a16:rowId xmlns:a16="http://schemas.microsoft.com/office/drawing/2014/main" val="1522034130"/>
                  </a:ext>
                </a:extLst>
              </a:tr>
              <a:tr h="505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포름알데히드</a:t>
                      </a:r>
                      <a:r>
                        <a:rPr lang="en-US" altLang="ko-KR" sz="700" dirty="0"/>
                        <a:t>(</a:t>
                      </a:r>
                      <a:r>
                        <a:rPr lang="en-US" altLang="ko-KR" sz="700" kern="1200" dirty="0">
                          <a:effectLst/>
                        </a:rPr>
                        <a:t>HCHO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합판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베니아판</a:t>
                      </a:r>
                      <a:r>
                        <a:rPr lang="ko-KR" altLang="en-US" sz="700" dirty="0"/>
                        <a:t> 등 나무제품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접착제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절연장치</a:t>
                      </a:r>
                      <a:r>
                        <a:rPr lang="ko-KR" altLang="en-US" sz="700" dirty="0"/>
                        <a:t> 등에서 가스로 방출</a:t>
                      </a:r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오랫동안 노출되었을 경우 정서적 불안정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기억력 상실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정신집중의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곤란등을</a:t>
                      </a:r>
                      <a:r>
                        <a:rPr lang="ko-KR" altLang="en-US" sz="700" dirty="0"/>
                        <a:t> 유발함</a:t>
                      </a:r>
                      <a:r>
                        <a:rPr lang="en-US" altLang="ko-KR" sz="700" dirty="0"/>
                        <a:t>.</a:t>
                      </a:r>
                      <a:br>
                        <a:rPr lang="en-US" altLang="ko-KR" sz="700" dirty="0"/>
                      </a:br>
                      <a:r>
                        <a:rPr lang="ko-KR" altLang="en-US" sz="700" dirty="0"/>
                        <a:t>눈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코 및 호흡기에도 만성적 자극</a:t>
                      </a:r>
                    </a:p>
                  </a:txBody>
                  <a:tcPr marL="43288" marR="43288" marT="21644" marB="21644"/>
                </a:tc>
                <a:extLst>
                  <a:ext uri="{0D108BD9-81ED-4DB2-BD59-A6C34878D82A}">
                    <a16:rowId xmlns:a16="http://schemas.microsoft.com/office/drawing/2014/main" val="1826287875"/>
                  </a:ext>
                </a:extLst>
              </a:tr>
              <a:tr h="27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암모니아</a:t>
                      </a:r>
                      <a:r>
                        <a:rPr lang="en-US" altLang="ko-KR" sz="700" dirty="0"/>
                        <a:t>(</a:t>
                      </a:r>
                      <a:r>
                        <a:rPr lang="en-US" altLang="ko-KR" sz="700" kern="1200" dirty="0">
                          <a:effectLst/>
                        </a:rPr>
                        <a:t>NH3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유기물 </a:t>
                      </a:r>
                      <a:r>
                        <a:rPr lang="ko-KR" altLang="en-US" sz="700" dirty="0" err="1"/>
                        <a:t>부패시</a:t>
                      </a:r>
                      <a:r>
                        <a:rPr lang="ko-KR" altLang="en-US" sz="700" dirty="0"/>
                        <a:t> 생성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화학비료 제조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도금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냉동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표벅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나일론제조</a:t>
                      </a:r>
                      <a:r>
                        <a:rPr lang="ko-KR" altLang="en-US" sz="700" dirty="0"/>
                        <a:t> 공장 등</a:t>
                      </a:r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눈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기도 등 호흡기 </a:t>
                      </a:r>
                      <a:r>
                        <a:rPr lang="ko-KR" altLang="en-US" sz="700" dirty="0" err="1"/>
                        <a:t>자극증상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혈당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폐수종 등 유발</a:t>
                      </a:r>
                    </a:p>
                  </a:txBody>
                  <a:tcPr marL="43288" marR="43288" marT="21644" marB="21644"/>
                </a:tc>
                <a:extLst>
                  <a:ext uri="{0D108BD9-81ED-4DB2-BD59-A6C34878D82A}">
                    <a16:rowId xmlns:a16="http://schemas.microsoft.com/office/drawing/2014/main" val="1364160619"/>
                  </a:ext>
                </a:extLst>
              </a:tr>
              <a:tr h="274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이산화황</a:t>
                      </a:r>
                      <a:r>
                        <a:rPr lang="en-US" altLang="ko-KR" sz="700" dirty="0"/>
                        <a:t>(</a:t>
                      </a:r>
                      <a:r>
                        <a:rPr lang="en-US" altLang="ko-KR" sz="700" kern="1200" dirty="0">
                          <a:effectLst/>
                        </a:rPr>
                        <a:t>SO2)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화력발전소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제련소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제철업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황 함유</a:t>
                      </a:r>
                      <a:r>
                        <a:rPr lang="en-US" altLang="ko-KR" sz="700" dirty="0"/>
                        <a:t>,</a:t>
                      </a:r>
                      <a:r>
                        <a:rPr lang="en-US" altLang="ko-KR" sz="700" baseline="0" dirty="0"/>
                        <a:t> </a:t>
                      </a:r>
                      <a:r>
                        <a:rPr lang="ko-KR" altLang="en-US" sz="700" baseline="0" dirty="0"/>
                        <a:t>연료의 </a:t>
                      </a:r>
                      <a:r>
                        <a:rPr lang="ko-KR" altLang="en-US" sz="700" baseline="0" dirty="0" err="1"/>
                        <a:t>연소등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기관지염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천식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폐기종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폐렴 등</a:t>
                      </a:r>
                    </a:p>
                  </a:txBody>
                  <a:tcPr marL="43288" marR="43288" marT="21644" marB="21644"/>
                </a:tc>
                <a:extLst>
                  <a:ext uri="{0D108BD9-81ED-4DB2-BD59-A6C34878D82A}">
                    <a16:rowId xmlns:a16="http://schemas.microsoft.com/office/drawing/2014/main" val="1318862568"/>
                  </a:ext>
                </a:extLst>
              </a:tr>
              <a:tr h="505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미세먼지</a:t>
                      </a:r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중국발</a:t>
                      </a:r>
                      <a:r>
                        <a:rPr lang="ko-KR" altLang="en-US" sz="700" dirty="0"/>
                        <a:t> 미세먼지</a:t>
                      </a:r>
                      <a:r>
                        <a:rPr lang="en-US" altLang="ko-KR" sz="700" dirty="0"/>
                        <a:t>,</a:t>
                      </a:r>
                      <a:r>
                        <a:rPr lang="en-US" altLang="ko-KR" sz="700" baseline="0" dirty="0"/>
                        <a:t> </a:t>
                      </a:r>
                      <a:r>
                        <a:rPr lang="ko-KR" altLang="en-US" sz="700" baseline="0" dirty="0"/>
                        <a:t>공장 매연이나 화석연료 사용</a:t>
                      </a:r>
                      <a:r>
                        <a:rPr lang="en-US" altLang="ko-KR" sz="700" baseline="0" dirty="0"/>
                        <a:t>, </a:t>
                      </a:r>
                      <a:r>
                        <a:rPr lang="ko-KR" altLang="en-US" sz="700" baseline="0" dirty="0"/>
                        <a:t>자동차 배출가스</a:t>
                      </a:r>
                      <a:r>
                        <a:rPr lang="en-US" altLang="ko-KR" sz="700" baseline="0" dirty="0"/>
                        <a:t>, </a:t>
                      </a:r>
                      <a:r>
                        <a:rPr lang="ko-KR" altLang="en-US" sz="700" baseline="0" dirty="0"/>
                        <a:t>일상생활 속에서 가스 등 화력을 사용한 조리와 청소기 </a:t>
                      </a:r>
                      <a:r>
                        <a:rPr lang="ko-KR" altLang="en-US" sz="700" baseline="0" dirty="0" err="1"/>
                        <a:t>사용등</a:t>
                      </a:r>
                      <a:endParaRPr lang="ko-KR" altLang="en-US" sz="700" dirty="0"/>
                    </a:p>
                  </a:txBody>
                  <a:tcPr marL="43288" marR="43288" marT="21644" marB="2164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체내 </a:t>
                      </a:r>
                      <a:r>
                        <a:rPr lang="en-US" altLang="ko-KR" sz="700" dirty="0"/>
                        <a:t>MIF</a:t>
                      </a:r>
                      <a:r>
                        <a:rPr lang="ko-KR" altLang="en-US" sz="700" dirty="0"/>
                        <a:t>단백질 분비 증가로 기관지염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 err="1"/>
                        <a:t>폐기종등</a:t>
                      </a:r>
                      <a:r>
                        <a:rPr lang="ko-KR" altLang="en-US" sz="700" dirty="0"/>
                        <a:t> 각종 염증 유발</a:t>
                      </a:r>
                    </a:p>
                  </a:txBody>
                  <a:tcPr marL="43288" marR="43288" marT="21644" marB="21644"/>
                </a:tc>
                <a:extLst>
                  <a:ext uri="{0D108BD9-81ED-4DB2-BD59-A6C34878D82A}">
                    <a16:rowId xmlns:a16="http://schemas.microsoft.com/office/drawing/2014/main" val="234585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696" y="5292497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㎛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마이크로미터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기준 크기이며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10㎛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이하가 미세먼지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2.5㎛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이하부터는 초미세먼지로 분류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48" y="1679322"/>
            <a:ext cx="5256584" cy="3501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0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영향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014B04-884C-44A0-A680-9944219E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58" y="2298358"/>
            <a:ext cx="7263297" cy="23629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88057" y="4797152"/>
            <a:ext cx="693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농도와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시간별로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다양한 질병을 유발한다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9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2555308" y="48909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2407657" y="489091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4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실내 대기오염 영향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Picture 2" descr="http://image.chosun.com/sitedata/image/201812/22/2018122200600_2.jpg">
            <a:extLst>
              <a:ext uri="{FF2B5EF4-FFF2-40B4-BE49-F238E27FC236}">
                <a16:creationId xmlns:a16="http://schemas.microsoft.com/office/drawing/2014/main" id="{C0F6EE21-E3F4-439B-9D6F-F3488BE3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80" y="2286334"/>
            <a:ext cx="3551559" cy="20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B379F1-9761-4481-9527-F51B5CA00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80" y="5028286"/>
            <a:ext cx="3754305" cy="666602"/>
          </a:xfrm>
          <a:prstGeom prst="rect">
            <a:avLst/>
          </a:prstGeom>
        </p:spPr>
      </p:pic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BB1FE3DC-DE63-46B0-8CDE-C28649266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7039"/>
              </p:ext>
            </p:extLst>
          </p:nvPr>
        </p:nvGraphicFramePr>
        <p:xfrm>
          <a:off x="5868144" y="2191340"/>
          <a:ext cx="2676651" cy="351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Image" r:id="rId5" imgW="3898080" imgH="5117400" progId="Photoshop.Image.13">
                  <p:embed/>
                </p:oleObj>
              </mc:Choice>
              <mc:Fallback>
                <p:oleObj name="Image" r:id="rId5" imgW="3898080" imgH="5117400" progId="Photoshop.Image.13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8144" y="2191340"/>
                        <a:ext cx="2676651" cy="3515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7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서비스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9675" y="4781183"/>
            <a:ext cx="628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실외 뿐만이 아닌 실내외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대기오염 피해를 줄일 수 있는 서비스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87624" y="116378"/>
            <a:ext cx="864096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기획 배경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43808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39952" y="134241"/>
            <a:ext cx="119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 descr="ëê¸°ì¤ì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441BD419-56A1-4D72-B82F-B6607EA9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15" y="2395893"/>
            <a:ext cx="1938553" cy="19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ë¹¨ê° íì´í ìì´ì½ì ëí ì´ë¯¸ì§ ê²ìê²°ê³¼">
            <a:extLst>
              <a:ext uri="{FF2B5EF4-FFF2-40B4-BE49-F238E27FC236}">
                <a16:creationId xmlns:a16="http://schemas.microsoft.com/office/drawing/2014/main" id="{C9E19F69-4B43-474B-8DF7-E0740273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92295"/>
            <a:ext cx="1584858" cy="17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719</Words>
  <Application>Microsoft Office PowerPoint</Application>
  <PresentationFormat>화면 슬라이드 쇼(4:3)</PresentationFormat>
  <Paragraphs>238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나눔스퀘어 Bold</vt:lpstr>
      <vt:lpstr>Wingdings</vt:lpstr>
      <vt:lpstr>KoPub돋움체 Medium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이 상진</cp:lastModifiedBy>
  <cp:revision>135</cp:revision>
  <dcterms:created xsi:type="dcterms:W3CDTF">2013-09-05T09:43:46Z</dcterms:created>
  <dcterms:modified xsi:type="dcterms:W3CDTF">2019-01-20T08:57:19Z</dcterms:modified>
</cp:coreProperties>
</file>