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78" r:id="rId3"/>
    <p:sldId id="279" r:id="rId4"/>
    <p:sldId id="288" r:id="rId5"/>
    <p:sldId id="306" r:id="rId6"/>
    <p:sldId id="307" r:id="rId7"/>
    <p:sldId id="303" r:id="rId8"/>
    <p:sldId id="290" r:id="rId9"/>
    <p:sldId id="304" r:id="rId10"/>
    <p:sldId id="305" r:id="rId11"/>
    <p:sldId id="281" r:id="rId12"/>
    <p:sldId id="292" r:id="rId13"/>
    <p:sldId id="297" r:id="rId14"/>
    <p:sldId id="294" r:id="rId15"/>
    <p:sldId id="282" r:id="rId16"/>
    <p:sldId id="299" r:id="rId17"/>
    <p:sldId id="302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나눔스퀘어 Bold" panose="020B0600000101010101" pitchFamily="50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 varScale="1">
        <p:scale>
          <a:sx n="84" d="100"/>
          <a:sy n="84" d="100"/>
        </p:scale>
        <p:origin x="179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924944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측정기</a:t>
            </a:r>
            <a:endParaRPr lang="en-US" altLang="ko-KR" sz="40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625279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 프레젠테이션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6021288"/>
            <a:ext cx="96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9341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62348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1253A-F057-4EF2-8C66-7E7A60DB227B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51B25-8EC8-46B9-82FB-2BE54B85F3AF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01C47-0E0A-4154-9846-F4A11A6A7CC5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8726" y="4885456"/>
            <a:ext cx="5515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본인과 가족의 건강을 위해 미세먼지에</a:t>
            </a:r>
            <a:r>
              <a:rPr lang="en-US" altLang="ko-KR" sz="2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2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25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관심을 가질 필요가 있다</a:t>
            </a:r>
            <a:endParaRPr lang="en-US" altLang="ko-KR" sz="25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64" y="1679322"/>
            <a:ext cx="4608512" cy="30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44808" y="3005599"/>
            <a:ext cx="1791288" cy="846802"/>
            <a:chOff x="3648982" y="3152001"/>
            <a:chExt cx="1791288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48982" y="3629471"/>
              <a:ext cx="1791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Benchmarking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771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072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75000"/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6851ED-4706-4DFA-91D2-87B40533373B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에어코리아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갈매기형 수장 19">
            <a:extLst>
              <a:ext uri="{FF2B5EF4-FFF2-40B4-BE49-F238E27FC236}">
                <a16:creationId xmlns:a16="http://schemas.microsoft.com/office/drawing/2014/main" id="{741F9A93-194A-410E-9F3B-F27C09269094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갈매기형 수장 24">
            <a:extLst>
              <a:ext uri="{FF2B5EF4-FFF2-40B4-BE49-F238E27FC236}">
                <a16:creationId xmlns:a16="http://schemas.microsoft.com/office/drawing/2014/main" id="{16A1518E-8FD1-4D0F-AB08-0F0802090988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23FE53-9F7B-4B0B-8388-A669734DD33C}"/>
              </a:ext>
            </a:extLst>
          </p:cNvPr>
          <p:cNvGrpSpPr/>
          <p:nvPr/>
        </p:nvGrpSpPr>
        <p:grpSpPr>
          <a:xfrm>
            <a:off x="2408210" y="2391806"/>
            <a:ext cx="2191214" cy="338554"/>
            <a:chOff x="2125739" y="2244303"/>
            <a:chExt cx="3485187" cy="33855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48B9BC7-E617-4051-A714-F75C49D61A20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417570-5F49-4981-BE4E-1680EC9B2D45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6F8540D-B0E8-4FB8-9F3D-CB0862FE2CC8}"/>
              </a:ext>
            </a:extLst>
          </p:cNvPr>
          <p:cNvSpPr txBox="1"/>
          <p:nvPr/>
        </p:nvSpPr>
        <p:spPr>
          <a:xfrm>
            <a:off x="2408210" y="2864143"/>
            <a:ext cx="3823785" cy="150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대기 질 정보를 실시간으로 지도에 표시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시도별 대기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경보 정보 표시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 서비스 실시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2C177FE-D2E6-428B-92A8-656763871F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7939"/>
            <a:ext cx="2777244" cy="27159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2ECA5E8-A5A4-4494-A384-8F555E2DBC2D}"/>
              </a:ext>
            </a:extLst>
          </p:cNvPr>
          <p:cNvSpPr txBox="1"/>
          <p:nvPr/>
        </p:nvSpPr>
        <p:spPr>
          <a:xfrm>
            <a:off x="2452902" y="1601889"/>
            <a:ext cx="3271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국내 모든 지역의 대기 질 정보를 실시간으로 지역 및 동네 별로 시각화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2B00D1-66DD-4A43-899C-13CE63B8C08F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E92BA5-9EB8-4E25-AC73-688385712893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254625-E8EC-4216-AD90-7685C3850EB2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4056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087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09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6913B-60DB-437E-B882-0208B74E7818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AirVisual</a:t>
            </a:r>
          </a:p>
        </p:txBody>
      </p:sp>
      <p:sp>
        <p:nvSpPr>
          <p:cNvPr id="30" name="갈매기형 수장 19">
            <a:extLst>
              <a:ext uri="{FF2B5EF4-FFF2-40B4-BE49-F238E27FC236}">
                <a16:creationId xmlns:a16="http://schemas.microsoft.com/office/drawing/2014/main" id="{BDF34BDF-FEF7-4779-8EE4-CF2D1FAD40B3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갈매기형 수장 24">
            <a:extLst>
              <a:ext uri="{FF2B5EF4-FFF2-40B4-BE49-F238E27FC236}">
                <a16:creationId xmlns:a16="http://schemas.microsoft.com/office/drawing/2014/main" id="{A1BCDDFD-6038-435C-A50F-4DF5B1CA3933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659695-0624-42BC-877B-34883DADAADF}"/>
              </a:ext>
            </a:extLst>
          </p:cNvPr>
          <p:cNvGrpSpPr/>
          <p:nvPr/>
        </p:nvGrpSpPr>
        <p:grpSpPr>
          <a:xfrm>
            <a:off x="2408210" y="2636912"/>
            <a:ext cx="2191214" cy="338554"/>
            <a:chOff x="2125739" y="2244303"/>
            <a:chExt cx="3485187" cy="33855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54DABDA-3E87-4356-AD14-032398F5E78B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2B6998-D682-4136-AA62-9C68E45AD8F9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581CC4B-2C3C-4DCD-991E-E60DE397075F}"/>
              </a:ext>
            </a:extLst>
          </p:cNvPr>
          <p:cNvSpPr txBox="1"/>
          <p:nvPr/>
        </p:nvSpPr>
        <p:spPr>
          <a:xfrm>
            <a:off x="2460478" y="2981051"/>
            <a:ext cx="3823785" cy="1010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앞선 미세먼지 예보 제공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장소 별 오염정도 비교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429AB4-0D44-4E1E-B177-A630D15720B4}"/>
              </a:ext>
            </a:extLst>
          </p:cNvPr>
          <p:cNvSpPr txBox="1"/>
          <p:nvPr/>
        </p:nvSpPr>
        <p:spPr>
          <a:xfrm>
            <a:off x="2452902" y="1601889"/>
            <a:ext cx="550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미세먼지와 같은 글로벌 대기오염 정도를 시각화해서 보여줌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 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10000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여개 도시 환경 오염물질을 구체적인 수치로 제공하여 각국의 오염 정도를 비교 및 파악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B929818-E581-431B-96AC-71EC500E1A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17923"/>
            <a:ext cx="2705904" cy="305529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EA3BDA7-B008-4C37-A351-D7B60515FD94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AEFD70-D2A0-49AB-9BE9-782BE9E5E63A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B46FBC-3FDA-4E12-A380-37CFB9C00E74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49388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376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383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77511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246A6B-E4DF-4865-B0B0-F65796AE76F1}"/>
              </a:ext>
            </a:extLst>
          </p:cNvPr>
          <p:cNvSpPr txBox="1"/>
          <p:nvPr/>
        </p:nvSpPr>
        <p:spPr>
          <a:xfrm>
            <a:off x="2165605" y="1307820"/>
            <a:ext cx="12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미세미세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갈매기형 수장 19">
            <a:extLst>
              <a:ext uri="{FF2B5EF4-FFF2-40B4-BE49-F238E27FC236}">
                <a16:creationId xmlns:a16="http://schemas.microsoft.com/office/drawing/2014/main" id="{E84673B9-5D80-48CE-9579-CD658026C726}"/>
              </a:ext>
            </a:extLst>
          </p:cNvPr>
          <p:cNvSpPr/>
          <p:nvPr/>
        </p:nvSpPr>
        <p:spPr>
          <a:xfrm>
            <a:off x="198334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갈매기형 수장 24">
            <a:extLst>
              <a:ext uri="{FF2B5EF4-FFF2-40B4-BE49-F238E27FC236}">
                <a16:creationId xmlns:a16="http://schemas.microsoft.com/office/drawing/2014/main" id="{727F6C22-626F-4335-8080-EAA82FDA7D31}"/>
              </a:ext>
            </a:extLst>
          </p:cNvPr>
          <p:cNvSpPr/>
          <p:nvPr/>
        </p:nvSpPr>
        <p:spPr>
          <a:xfrm>
            <a:off x="183569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31ED87-AEA6-444C-BC44-08150D71B0F3}"/>
              </a:ext>
            </a:extLst>
          </p:cNvPr>
          <p:cNvGrpSpPr/>
          <p:nvPr/>
        </p:nvGrpSpPr>
        <p:grpSpPr>
          <a:xfrm>
            <a:off x="2408210" y="2348880"/>
            <a:ext cx="2191214" cy="338554"/>
            <a:chOff x="2125739" y="2244303"/>
            <a:chExt cx="3485187" cy="338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42CA2D3-15E8-44A1-9F74-53DB7C68123B}"/>
                </a:ext>
              </a:extLst>
            </p:cNvPr>
            <p:cNvSpPr/>
            <p:nvPr/>
          </p:nvSpPr>
          <p:spPr>
            <a:xfrm>
              <a:off x="2125739" y="2257443"/>
              <a:ext cx="3485187" cy="312274"/>
            </a:xfrm>
            <a:prstGeom prst="rect">
              <a:avLst/>
            </a:prstGeom>
            <a:solidFill>
              <a:srgbClr val="AF906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7246DE-D85E-425D-B512-9A6D7882090B}"/>
                </a:ext>
              </a:extLst>
            </p:cNvPr>
            <p:cNvSpPr txBox="1"/>
            <p:nvPr/>
          </p:nvSpPr>
          <p:spPr>
            <a:xfrm>
              <a:off x="2208873" y="2244303"/>
              <a:ext cx="32712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벤치마킹할 요소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AF22863-3549-4B7F-BA9A-1C3FDCBA2655}"/>
              </a:ext>
            </a:extLst>
          </p:cNvPr>
          <p:cNvSpPr txBox="1"/>
          <p:nvPr/>
        </p:nvSpPr>
        <p:spPr>
          <a:xfrm>
            <a:off x="2460478" y="2708920"/>
            <a:ext cx="4415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간단한 디자인으로 어린이들도 보고 알 수 있음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정확도가 떨어짐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E5CD88-8A60-48E9-A672-0EDF8543DE12}"/>
              </a:ext>
            </a:extLst>
          </p:cNvPr>
          <p:cNvSpPr txBox="1"/>
          <p:nvPr/>
        </p:nvSpPr>
        <p:spPr>
          <a:xfrm>
            <a:off x="2452902" y="1601889"/>
            <a:ext cx="550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 미세먼지와 초미세먼지 정보를 디자인으로 보여줌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D94B02-A40E-4B50-8C95-6DC02B905DAD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B127B3-7D73-48E5-B284-7CB204DAB434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E39403-9CBD-4D64-BCAE-E1B2D00E993E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5F064D-0ADA-484E-B191-DC37644E40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7" b="9286"/>
          <a:stretch/>
        </p:blipFill>
        <p:spPr>
          <a:xfrm>
            <a:off x="5020657" y="3351568"/>
            <a:ext cx="3469364" cy="29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2079320" cy="906890"/>
            <a:chOff x="3720990" y="3152001"/>
            <a:chExt cx="1710368" cy="805518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49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주요서비스</a:t>
              </a:r>
              <a:endPara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28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9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2346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5353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3519EE-76A6-4074-9825-660290E1A9D8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0BE523-CC7A-4AA9-81CC-B203BA8CCE30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54B25-927E-4DEC-BE3C-232087DD4430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  <p:sp>
        <p:nvSpPr>
          <p:cNvPr id="37" name="갈매기형 수장 14">
            <a:extLst>
              <a:ext uri="{FF2B5EF4-FFF2-40B4-BE49-F238E27FC236}">
                <a16:creationId xmlns:a16="http://schemas.microsoft.com/office/drawing/2014/main" id="{C957BB8F-3EC3-420D-A0FD-AA01CD65B014}"/>
              </a:ext>
            </a:extLst>
          </p:cNvPr>
          <p:cNvSpPr/>
          <p:nvPr/>
        </p:nvSpPr>
        <p:spPr>
          <a:xfrm>
            <a:off x="1426778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갈매기형 수장 15">
            <a:extLst>
              <a:ext uri="{FF2B5EF4-FFF2-40B4-BE49-F238E27FC236}">
                <a16:creationId xmlns:a16="http://schemas.microsoft.com/office/drawing/2014/main" id="{614A98DB-55FE-4F78-8A99-DED6CD4BED78}"/>
              </a:ext>
            </a:extLst>
          </p:cNvPr>
          <p:cNvSpPr/>
          <p:nvPr/>
        </p:nvSpPr>
        <p:spPr>
          <a:xfrm>
            <a:off x="1279127" y="1143730"/>
            <a:ext cx="140381" cy="154419"/>
          </a:xfrm>
          <a:prstGeom prst="chevron">
            <a:avLst/>
          </a:prstGeom>
          <a:solidFill>
            <a:srgbClr val="7AB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7833DC-D0CB-44B3-AA90-605A50A8A318}"/>
              </a:ext>
            </a:extLst>
          </p:cNvPr>
          <p:cNvSpPr txBox="1"/>
          <p:nvPr/>
        </p:nvSpPr>
        <p:spPr>
          <a:xfrm>
            <a:off x="1609812" y="1005496"/>
            <a:ext cx="2314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서비스 </a:t>
            </a:r>
            <a:r>
              <a:rPr lang="en-US" altLang="ko-KR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200" b="1" dirty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  <a:endParaRPr lang="en-US" altLang="ko-KR" sz="2200" b="1" dirty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BCCC77-A833-451A-B4A8-919316312680}"/>
              </a:ext>
            </a:extLst>
          </p:cNvPr>
          <p:cNvSpPr/>
          <p:nvPr/>
        </p:nvSpPr>
        <p:spPr>
          <a:xfrm>
            <a:off x="1609812" y="1748106"/>
            <a:ext cx="6202544" cy="463321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9CCA78-4056-493E-A533-E0FA9068604E}"/>
              </a:ext>
            </a:extLst>
          </p:cNvPr>
          <p:cNvSpPr/>
          <p:nvPr/>
        </p:nvSpPr>
        <p:spPr>
          <a:xfrm>
            <a:off x="1681820" y="1518531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CBB7F1-A65B-4BED-9EB7-1319E685187E}"/>
              </a:ext>
            </a:extLst>
          </p:cNvPr>
          <p:cNvSpPr txBox="1"/>
          <p:nvPr/>
        </p:nvSpPr>
        <p:spPr>
          <a:xfrm>
            <a:off x="1782017" y="1504324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측정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F0F152-327C-4102-83E1-23EAA69FAFD7}"/>
              </a:ext>
            </a:extLst>
          </p:cNvPr>
          <p:cNvSpPr txBox="1"/>
          <p:nvPr/>
        </p:nvSpPr>
        <p:spPr>
          <a:xfrm>
            <a:off x="1965004" y="2102774"/>
            <a:ext cx="5127276" cy="374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사용자의 집에 설치된 미세먼지 측정기를 이용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습도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외출가능여부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마스크 착용 필요성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업로드를 통해 이동 경로를 산출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 경로 별 미세먼지를 측정해 마스크 착용 여부와 외출 가능 여부 출력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사용자가 외출 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바탕으로 사용자 주변의 미세먼지를 실시간으로 측정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농도에 따른 알람을 보내준다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99BB10-6250-40E3-A804-90B5C8450349}"/>
              </a:ext>
            </a:extLst>
          </p:cNvPr>
          <p:cNvSpPr/>
          <p:nvPr/>
        </p:nvSpPr>
        <p:spPr>
          <a:xfrm>
            <a:off x="1691680" y="3051149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9977B6-200F-46A9-9351-2EA6C21CBE6D}"/>
              </a:ext>
            </a:extLst>
          </p:cNvPr>
          <p:cNvSpPr txBox="1"/>
          <p:nvPr/>
        </p:nvSpPr>
        <p:spPr>
          <a:xfrm>
            <a:off x="1791877" y="3036942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일정 서비스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E2EF86B-1C39-4C3F-A2F7-543F1E5B9D9A}"/>
              </a:ext>
            </a:extLst>
          </p:cNvPr>
          <p:cNvSpPr/>
          <p:nvPr/>
        </p:nvSpPr>
        <p:spPr>
          <a:xfrm>
            <a:off x="1691680" y="4595335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1C43D8-DDC9-4D55-8A7F-99B45AC211BA}"/>
              </a:ext>
            </a:extLst>
          </p:cNvPr>
          <p:cNvSpPr txBox="1"/>
          <p:nvPr/>
        </p:nvSpPr>
        <p:spPr>
          <a:xfrm>
            <a:off x="1791877" y="4581128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 서비스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59" y="2767280"/>
            <a:ext cx="3333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측정기 서비스</a:t>
            </a:r>
            <a:endParaRPr lang="en-US" altLang="ko-KR" sz="1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1528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벤치마킹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6816" y="3005599"/>
            <a:ext cx="1710368" cy="1123801"/>
            <a:chOff x="3720990" y="3152001"/>
            <a:chExt cx="1710368" cy="1123801"/>
          </a:xfrm>
        </p:grpSpPr>
        <p:sp>
          <p:nvSpPr>
            <p:cNvPr id="4" name="TextBox 3"/>
            <p:cNvSpPr txBox="1"/>
            <p:nvPr/>
          </p:nvSpPr>
          <p:spPr>
            <a:xfrm>
              <a:off x="3720990" y="3152001"/>
              <a:ext cx="17103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0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필요성</a:t>
              </a:r>
              <a:endParaRPr lang="en-US" altLang="ko-KR" sz="3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Necessity</a:t>
              </a:r>
            </a:p>
            <a:p>
              <a:pPr algn="ctr"/>
              <a:endParaRPr lang="en-US" altLang="ko-KR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676" y="1926740"/>
            <a:ext cx="5130596" cy="272550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89676" y="4781183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미세먼지는 대기중에 떠다니거나 흩날려 내려오는 입자상의 물질로서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 중금속 함유량이 매우 높다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세계보건기구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(WHO)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미세먼지를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급 발암물질로 지정하였다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5696" y="4668556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㎛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마이크로미터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 크기이며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㎛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이하가 미세먼지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2.5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㎛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이하부터는 초미세먼지로 분류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1819563"/>
            <a:ext cx="4572000" cy="25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819563"/>
            <a:ext cx="5976664" cy="29994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347864" y="4921423"/>
            <a:ext cx="525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미세먼지와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초미세먼지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수치 기준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갈매기형 수장 11">
            <a:extLst>
              <a:ext uri="{FF2B5EF4-FFF2-40B4-BE49-F238E27FC236}">
                <a16:creationId xmlns:a16="http://schemas.microsoft.com/office/drawing/2014/main" id="{9E8ACA95-19D8-44D6-AC75-1DC47C2BDE87}"/>
              </a:ext>
            </a:extLst>
          </p:cNvPr>
          <p:cNvSpPr/>
          <p:nvPr/>
        </p:nvSpPr>
        <p:spPr>
          <a:xfrm>
            <a:off x="3207483" y="50043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갈매기형 수장 12">
            <a:extLst>
              <a:ext uri="{FF2B5EF4-FFF2-40B4-BE49-F238E27FC236}">
                <a16:creationId xmlns:a16="http://schemas.microsoft.com/office/drawing/2014/main" id="{4AD903F7-A81A-457B-A27F-0B746E1C3423}"/>
              </a:ext>
            </a:extLst>
          </p:cNvPr>
          <p:cNvSpPr/>
          <p:nvPr/>
        </p:nvSpPr>
        <p:spPr>
          <a:xfrm>
            <a:off x="3059832" y="500439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2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7704" y="5013176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미세먼지는 중국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북한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일본까지 피해를 주며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유럽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베트남 북부 등에도 심각한 영향을 끼치고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9EFBE-60B8-41F0-9492-EAA55DFB0AEC}"/>
              </a:ext>
            </a:extLst>
          </p:cNvPr>
          <p:cNvSpPr txBox="1"/>
          <p:nvPr/>
        </p:nvSpPr>
        <p:spPr>
          <a:xfrm>
            <a:off x="2506776" y="4561383"/>
            <a:ext cx="415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PM2.5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분포도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갈매기형 수장 11">
            <a:extLst>
              <a:ext uri="{FF2B5EF4-FFF2-40B4-BE49-F238E27FC236}">
                <a16:creationId xmlns:a16="http://schemas.microsoft.com/office/drawing/2014/main" id="{9E8ACA95-19D8-44D6-AC75-1DC47C2BDE87}"/>
              </a:ext>
            </a:extLst>
          </p:cNvPr>
          <p:cNvSpPr/>
          <p:nvPr/>
        </p:nvSpPr>
        <p:spPr>
          <a:xfrm>
            <a:off x="3423507" y="46427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갈매기형 수장 12">
            <a:extLst>
              <a:ext uri="{FF2B5EF4-FFF2-40B4-BE49-F238E27FC236}">
                <a16:creationId xmlns:a16="http://schemas.microsoft.com/office/drawing/2014/main" id="{4AD903F7-A81A-457B-A27F-0B746E1C3423}"/>
              </a:ext>
            </a:extLst>
          </p:cNvPr>
          <p:cNvSpPr/>
          <p:nvPr/>
        </p:nvSpPr>
        <p:spPr>
          <a:xfrm>
            <a:off x="3275856" y="464273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1253A-F057-4EF2-8C66-7E7A60DB227B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51B25-8EC8-46B9-82FB-2BE54B85F3AF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01C47-0E0A-4154-9846-F4A11A6A7CC5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현황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9283" y="135824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직각 삼각형 36"/>
          <p:cNvSpPr/>
          <p:nvPr/>
        </p:nvSpPr>
        <p:spPr>
          <a:xfrm rot="5400000">
            <a:off x="702755" y="168832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55092"/>
            <a:ext cx="6624736" cy="28694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3007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461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469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1253A-F057-4EF2-8C66-7E7A60DB227B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51B25-8EC8-46B9-82FB-2BE54B85F3AF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01C47-0E0A-4154-9846-F4A11A6A7CC5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건강에 끼치는 영향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4248" y="2021359"/>
            <a:ext cx="422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 </a:t>
            </a:r>
            <a:r>
              <a:rPr lang="en-US" altLang="ko-KR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SBS NEWS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40" y="1704682"/>
            <a:ext cx="4932040" cy="279114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45940" y="4689017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미세먼지는 고혈압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흡연 다음가는 사망위험 요인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약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420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만명이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PM2.5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크기의 미세먼지로 인해 조기사망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201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502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1253A-F057-4EF2-8C66-7E7A60DB227B}"/>
              </a:ext>
            </a:extLst>
          </p:cNvPr>
          <p:cNvSpPr txBox="1"/>
          <p:nvPr/>
        </p:nvSpPr>
        <p:spPr>
          <a:xfrm>
            <a:off x="1043608" y="138482"/>
            <a:ext cx="100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Necessity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51B25-8EC8-46B9-82FB-2BE54B85F3AF}"/>
              </a:ext>
            </a:extLst>
          </p:cNvPr>
          <p:cNvSpPr txBox="1"/>
          <p:nvPr/>
        </p:nvSpPr>
        <p:spPr>
          <a:xfrm>
            <a:off x="2512454" y="138482"/>
            <a:ext cx="14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001C47-0E0A-4154-9846-F4A11A6A7CC5}"/>
              </a:ext>
            </a:extLst>
          </p:cNvPr>
          <p:cNvSpPr txBox="1"/>
          <p:nvPr/>
        </p:nvSpPr>
        <p:spPr>
          <a:xfrm>
            <a:off x="3981302" y="138482"/>
            <a:ext cx="1310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365781" y="1082834"/>
            <a:ext cx="2846179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698" y="1111379"/>
            <a:ext cx="385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건강에 끼치는 영향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7079" y="5074254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미세먼지로 인한 전체 사망률 증가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심장 혈관 및 호흡기계 질환으로 인한 사망률 증가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1765865"/>
            <a:ext cx="6374571" cy="31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372</Words>
  <Application>Microsoft Office PowerPoint</Application>
  <PresentationFormat>화면 슬라이드 쇼(4:3)</PresentationFormat>
  <Paragraphs>145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나눔스퀘어 Bold</vt:lpstr>
      <vt:lpstr>Arial</vt:lpstr>
      <vt:lpstr>Wingdings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이 상진</cp:lastModifiedBy>
  <cp:revision>104</cp:revision>
  <dcterms:created xsi:type="dcterms:W3CDTF">2013-09-05T09:43:46Z</dcterms:created>
  <dcterms:modified xsi:type="dcterms:W3CDTF">2019-01-17T13:20:22Z</dcterms:modified>
</cp:coreProperties>
</file>