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2" r:id="rId3"/>
    <p:sldId id="303" r:id="rId4"/>
    <p:sldId id="317" r:id="rId5"/>
    <p:sldId id="318" r:id="rId6"/>
    <p:sldId id="304" r:id="rId7"/>
    <p:sldId id="305" r:id="rId8"/>
    <p:sldId id="306" r:id="rId9"/>
    <p:sldId id="307" r:id="rId10"/>
    <p:sldId id="308" r:id="rId11"/>
    <p:sldId id="320" r:id="rId12"/>
    <p:sldId id="324" r:id="rId13"/>
    <p:sldId id="319" r:id="rId14"/>
    <p:sldId id="321" r:id="rId15"/>
    <p:sldId id="322" r:id="rId16"/>
    <p:sldId id="323" r:id="rId17"/>
    <p:sldId id="310" r:id="rId18"/>
    <p:sldId id="311" r:id="rId19"/>
    <p:sldId id="285" r:id="rId20"/>
    <p:sldId id="284" r:id="rId21"/>
    <p:sldId id="287" r:id="rId22"/>
    <p:sldId id="288" r:id="rId23"/>
    <p:sldId id="289" r:id="rId24"/>
    <p:sldId id="290" r:id="rId25"/>
    <p:sldId id="291" r:id="rId26"/>
    <p:sldId id="266" r:id="rId27"/>
    <p:sldId id="312" r:id="rId28"/>
    <p:sldId id="295" r:id="rId29"/>
    <p:sldId id="314" r:id="rId30"/>
    <p:sldId id="31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FF3399"/>
    <a:srgbClr val="CC0066"/>
    <a:srgbClr val="FF0066"/>
    <a:srgbClr val="33CCCC"/>
    <a:srgbClr val="60D0D0"/>
    <a:srgbClr val="AD4F0F"/>
    <a:srgbClr val="FEFFE7"/>
    <a:srgbClr val="FEFFD9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81884" autoAdjust="0"/>
  </p:normalViewPr>
  <p:slideViewPr>
    <p:cSldViewPr snapToGrid="0" showGuides="1">
      <p:cViewPr varScale="1">
        <p:scale>
          <a:sx n="54" d="100"/>
          <a:sy n="54" d="100"/>
        </p:scale>
        <p:origin x="-1024" y="-72"/>
      </p:cViewPr>
      <p:guideLst>
        <p:guide orient="horz" pos="3952"/>
        <p:guide orient="horz" pos="527"/>
        <p:guide pos="3840"/>
        <p:guide pos="393"/>
        <p:guide pos="7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52F22-28B3-4203-923B-CE5F5108A1D4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CE5D-D7B0-4FDC-8555-33D65E78C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9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naver.com/search.naver?where=nexearch&amp;query=template&amp;ie=utf8&amp;sm=tab_prc&amp;qdt=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naver.com/search.naver?where=nexearch&amp;query=template&amp;ie=utf8&amp;sm=tab_prc&amp;qdt=0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naver.com/search.naver?where=nexearch&amp;query=template&amp;ie=utf8&amp;sm=tab_prc&amp;qdt=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template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template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template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강의평가 제도의 필요성에 대한 교수와 학생의 의견은 대체로 일치했다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학생들은 강의평가를 정확하게 한다고 하지만 교수들은 그렇지 않다고 생각하는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강의평가 결과 및 활용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영역의 대한 결과로는 현재 강의평가의 근본적인 문제점을 알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서로 간의 신뢰성을 상실한 교수와 학생의 먼 거리를 보여주고 있기 때문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▲강의평가 태도 영역과 ▲강의평가 결과 및 활용 영역을 보면 대체로 교수는 학생들이 강의평가 문항을 자세히 읽고 솔직하게 응답한다고 생각하지 않지만 강의평가 결과를 정독하고 강의개선에 반영한다는 이해할 수 없는 결과가 나왔다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 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크누타임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이래 좋누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본교생 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 중 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크누타임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이용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상세 검색 기능 유용해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아직은 부족한 강의평가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학생들의 많은 참여 필요해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본교생들에게 모의시간표와 강의평가 등의 서비스를 제공하는 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크누타임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’이 큰 호응을 얻고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약 만 이천여 명의 학생들이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크누타임을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이용해 모의시간표를 작성하고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이처럼 본교생들의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크누타임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이용률이 높은 주된 이유로는 간편한 ‘강의 검색기능’이 꼽혔다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반 강제성을 띈 강의평가 시스템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한성대학교 재학생들은 </a:t>
            </a:r>
            <a:r>
              <a:rPr lang="ko-KR" altLang="en-US" i="1" dirty="0" smtClean="0"/>
              <a:t>알겠지만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강의평가를 진행하지 않으면  성적확인 및 이의제기 신청을 할 수 없다</a:t>
            </a:r>
            <a:r>
              <a:rPr lang="en-US" altLang="ko-KR" i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i="1" dirty="0" smtClean="0"/>
              <a:t>따라서 재학생 대부분이 강의평가를 </a:t>
            </a:r>
            <a:r>
              <a:rPr lang="ko-KR" altLang="en-US" dirty="0" smtClean="0"/>
              <a:t>진행한다</a:t>
            </a:r>
            <a:r>
              <a:rPr lang="en-US" altLang="ko-KR" dirty="0" smtClean="0"/>
              <a:t>!!!!!!!!!!!</a:t>
            </a:r>
            <a:r>
              <a:rPr lang="ko-KR" altLang="en-US" dirty="0" smtClean="0"/>
              <a:t>그리고 이 수치를 학교에서는 강의평가 지표로 활용한다</a:t>
            </a:r>
            <a:r>
              <a:rPr lang="en-US" altLang="ko-KR" dirty="0" smtClean="0"/>
              <a:t>!!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교수님께서 평가점수를 확인할 수 있다는 유언비어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때문인지  강사와 교수에 대한 평가에서 점수차이가 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의미없이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강의평가를 세우는 친구들이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목적은 강의평가가 아니고 성적확인 및 이의신청을 위해서다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본인이 수강한 과목에 대해서 학기가 끝난 후 평가점수를 </a:t>
            </a:r>
            <a:r>
              <a:rPr lang="ko-KR" altLang="en-US" dirty="0" err="1" smtClean="0"/>
              <a:t>본이만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무슨 의미인가 </a:t>
            </a:r>
            <a:r>
              <a:rPr lang="en-US" altLang="ko-KR" dirty="0" smtClean="0"/>
              <a:t>- &gt; </a:t>
            </a:r>
            <a:r>
              <a:rPr lang="ko-KR" altLang="en-US" dirty="0" smtClean="0"/>
              <a:t>강의평가의 가장 큰 쓰임새는 수강신청기간 때 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일종의 알 권리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문제의 뿌리는 강제성을 띈 학교 강의평가 시스템의 문제라고 판단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8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55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1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7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8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5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8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03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9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9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8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D3A2-CC43-4E59-BD51-788B4B4D9C58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7.jpeg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7048"/>
          <a:stretch/>
        </p:blipFill>
        <p:spPr>
          <a:xfrm rot="10800000">
            <a:off x="0" y="0"/>
            <a:ext cx="12192000" cy="69088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8" name="직선 연결선 7"/>
          <p:cNvCxnSpPr/>
          <p:nvPr/>
        </p:nvCxnSpPr>
        <p:spPr>
          <a:xfrm>
            <a:off x="2926677" y="3368663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058930" y="2507113"/>
            <a:ext cx="5733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B" pitchFamily="18" charset="-127"/>
                <a:ea typeface="서울남산체 B" pitchFamily="18" charset="-127"/>
                <a:cs typeface="Arial" panose="020B0604020202020204" pitchFamily="34" charset="0"/>
              </a:rPr>
              <a:t>장원급제 강의평가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B" pitchFamily="18" charset="-127"/>
              <a:ea typeface="서울남산체 B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86572" y="2462284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95323" y="3421169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Hansung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Lecture Evaluation Service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3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설계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2" descr="C:\Users\USER\Desktop\발표자료 준비\모든강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39" y="1603375"/>
            <a:ext cx="50101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98799" y="1157733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모든 강의정보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59799" y="1769366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회원정보</a:t>
            </a:r>
            <a:endParaRPr lang="ko-KR" altLang="en-US" sz="1600" b="1" dirty="0"/>
          </a:p>
        </p:txBody>
      </p:sp>
      <p:pic>
        <p:nvPicPr>
          <p:cNvPr id="22" name="Picture 6" descr="C:\Users\USER\Desktop\발표자료 준비\강의평가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0075"/>
            <a:ext cx="44672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USER\Desktop\발표자료 준비\수강한 강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25" y="5073650"/>
            <a:ext cx="31527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Desktop\발표자료 준비\회원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190750"/>
            <a:ext cx="42386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98796" y="4661902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수강한 강의정보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344296" y="4008021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강의평가 정보</a:t>
            </a:r>
            <a:endParaRPr lang="ko-KR" altLang="en-US" sz="1600" b="1" dirty="0"/>
          </a:p>
        </p:txBody>
      </p:sp>
      <p:cxnSp>
        <p:nvCxnSpPr>
          <p:cNvPr id="27" name="직선 화살표 연결선 26"/>
          <p:cNvCxnSpPr>
            <a:stCxn id="26" idx="0"/>
          </p:cNvCxnSpPr>
          <p:nvPr/>
        </p:nvCxnSpPr>
        <p:spPr>
          <a:xfrm flipH="1" flipV="1">
            <a:off x="9320212" y="2924175"/>
            <a:ext cx="12700" cy="1083846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0"/>
            <a:endCxn id="18" idx="3"/>
          </p:cNvCxnSpPr>
          <p:nvPr/>
        </p:nvCxnSpPr>
        <p:spPr>
          <a:xfrm flipH="1" flipV="1">
            <a:off x="6592489" y="2794000"/>
            <a:ext cx="2740423" cy="1214021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  <a:endCxn id="18" idx="2"/>
          </p:cNvCxnSpPr>
          <p:nvPr/>
        </p:nvCxnSpPr>
        <p:spPr>
          <a:xfrm flipV="1">
            <a:off x="4087412" y="3984625"/>
            <a:ext cx="2" cy="677277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1"/>
            <a:endCxn id="18" idx="2"/>
          </p:cNvCxnSpPr>
          <p:nvPr/>
        </p:nvCxnSpPr>
        <p:spPr>
          <a:xfrm flipH="1" flipV="1">
            <a:off x="4087414" y="3984625"/>
            <a:ext cx="2986486" cy="1092200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흐름도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47257" y="1191984"/>
            <a:ext cx="1681843" cy="767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47012" y="1241764"/>
            <a:ext cx="1513115" cy="6904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11985" y="2339425"/>
            <a:ext cx="1540330" cy="6432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24055" y="3690258"/>
            <a:ext cx="1455210" cy="6640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64628" y="4669972"/>
            <a:ext cx="1383640" cy="6313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11386" y="5873582"/>
            <a:ext cx="1409700" cy="5762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1" idx="3"/>
            <a:endCxn id="14" idx="1"/>
          </p:cNvCxnSpPr>
          <p:nvPr/>
        </p:nvCxnSpPr>
        <p:spPr>
          <a:xfrm>
            <a:off x="4229100" y="1575706"/>
            <a:ext cx="1817912" cy="11284"/>
          </a:xfrm>
          <a:prstGeom prst="straightConnector1">
            <a:avLst/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6" idx="0"/>
          </p:cNvCxnSpPr>
          <p:nvPr/>
        </p:nvCxnSpPr>
        <p:spPr>
          <a:xfrm flipH="1">
            <a:off x="8151660" y="2966358"/>
            <a:ext cx="1479476" cy="7239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2"/>
            <a:endCxn id="17" idx="3"/>
          </p:cNvCxnSpPr>
          <p:nvPr/>
        </p:nvCxnSpPr>
        <p:spPr>
          <a:xfrm flipH="1">
            <a:off x="6848268" y="4354286"/>
            <a:ext cx="1303392" cy="631371"/>
          </a:xfrm>
          <a:prstGeom prst="straightConnector1">
            <a:avLst/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2"/>
            <a:endCxn id="18" idx="0"/>
          </p:cNvCxnSpPr>
          <p:nvPr/>
        </p:nvCxnSpPr>
        <p:spPr>
          <a:xfrm flipH="1">
            <a:off x="4716236" y="5301342"/>
            <a:ext cx="1440212" cy="572240"/>
          </a:xfrm>
          <a:prstGeom prst="straightConnector1">
            <a:avLst/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4" idx="3"/>
            <a:endCxn id="15" idx="0"/>
          </p:cNvCxnSpPr>
          <p:nvPr/>
        </p:nvCxnSpPr>
        <p:spPr>
          <a:xfrm>
            <a:off x="7560127" y="1586990"/>
            <a:ext cx="2022023" cy="752435"/>
          </a:xfrm>
          <a:prstGeom prst="bentConnector2">
            <a:avLst/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다이어그램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5" name="그림 34" descr="KakaoTalk_20150924_1230196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269" y="996475"/>
            <a:ext cx="6150983" cy="58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다이어그램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그림 36" descr="KakaoTalk_20150924_1230199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5799" y="884479"/>
            <a:ext cx="8993885" cy="58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다이어그램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 descr="KakaoTalk_20150924_12302046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4461" y="1287781"/>
            <a:ext cx="1062185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다이어그램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 descr="KakaoTalk_20150924_1230207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7835" y="1305928"/>
            <a:ext cx="9919817" cy="48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다이어그램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 descr="KakaoTalk_20150924_1230211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3383" y="0"/>
            <a:ext cx="681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5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673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개발일정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10602"/>
              </p:ext>
            </p:extLst>
          </p:nvPr>
        </p:nvGraphicFramePr>
        <p:xfrm>
          <a:off x="1197812" y="1184886"/>
          <a:ext cx="9887284" cy="555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38"/>
                <a:gridCol w="1716092"/>
                <a:gridCol w="1860884"/>
                <a:gridCol w="1828800"/>
                <a:gridCol w="1892970"/>
              </a:tblGrid>
              <a:tr h="75888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9/7~10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9/10~14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9/14~21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9/21~24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서울남산체 B" pitchFamily="18" charset="-127"/>
                        <a:ea typeface="서울남산체 B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아이디어 회의</a:t>
                      </a:r>
                      <a:r>
                        <a:rPr lang="en-US" altLang="ko-KR" sz="2000" baseline="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및 기획</a:t>
                      </a:r>
                      <a:endParaRPr lang="ko-KR" altLang="en-US" sz="2000" dirty="0">
                        <a:latin typeface="서울남산체 B" pitchFamily="18" charset="-127"/>
                        <a:ea typeface="서울남산체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서울남산체 B" pitchFamily="18" charset="-127"/>
                        <a:ea typeface="서울남산체 B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UI</a:t>
                      </a:r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서울남산체 B" pitchFamily="18" charset="-127"/>
                        <a:ea typeface="서울남산체 B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DB</a:t>
                      </a:r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서버 및 </a:t>
                      </a:r>
                      <a:r>
                        <a:rPr lang="en-US" altLang="ko-KR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UI </a:t>
                      </a:r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구현</a:t>
                      </a:r>
                      <a:endParaRPr lang="ko-KR" altLang="en-US" sz="2000" dirty="0">
                        <a:latin typeface="서울남산체 B" pitchFamily="18" charset="-127"/>
                        <a:ea typeface="서울남산체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6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673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68379" y="1540042"/>
            <a:ext cx="0" cy="561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68379" y="2470485"/>
            <a:ext cx="0" cy="593557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76400" y="3376864"/>
            <a:ext cx="0" cy="561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76400" y="4307307"/>
            <a:ext cx="0" cy="593557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64630" y="1619797"/>
            <a:ext cx="100904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운영체제</a:t>
            </a:r>
            <a:r>
              <a:rPr lang="en-US" altLang="ko-KR" sz="2000" dirty="0" smtClean="0"/>
              <a:t>(OS) : Windows 10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개발언어</a:t>
            </a:r>
            <a:r>
              <a:rPr lang="en-US" altLang="ko-KR" sz="2000" dirty="0" smtClean="0"/>
              <a:t>(Language) : JAVA, servlet/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/html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jquery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개발툴</a:t>
            </a:r>
            <a:r>
              <a:rPr lang="en-US" altLang="ko-KR" sz="2000" dirty="0" smtClean="0"/>
              <a:t>(Tool) : Eclipse, </a:t>
            </a:r>
            <a:r>
              <a:rPr lang="en-US" altLang="ko-KR" sz="2000" dirty="0" err="1" smtClean="0"/>
              <a:t>OracleDB</a:t>
            </a:r>
            <a:r>
              <a:rPr lang="en-US" altLang="ko-KR" sz="2000" dirty="0" smtClean="0"/>
              <a:t>, Apache Tomcat 8.0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라이브러리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Maven, spring framework ,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USER\Desktop\발표자료 준비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85750"/>
            <a:ext cx="8605967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5630779" y="1171074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20063" y="1163053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99747" y="577516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4737" y="1604210"/>
            <a:ext cx="44021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1.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 배경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        -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 현실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        -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 핵심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2.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주요기능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3.</a:t>
            </a:r>
            <a:r>
              <a:rPr lang="en-US" altLang="ko-KR" sz="32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DB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설계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4.</a:t>
            </a:r>
            <a:r>
              <a:rPr lang="en-US" altLang="ko-KR" sz="24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dirty="0" smtClean="0">
                <a:latin typeface="서울남산체 M" pitchFamily="18" charset="-127"/>
                <a:ea typeface="서울남산체 M" pitchFamily="18" charset="-127"/>
              </a:rPr>
              <a:t>클래스 다이어그램</a:t>
            </a:r>
            <a:endParaRPr lang="en-US" altLang="ko-KR" sz="200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5.</a:t>
            </a:r>
            <a:r>
              <a:rPr lang="en-US" altLang="ko-KR" sz="24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개발일정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6.</a:t>
            </a:r>
            <a:r>
              <a:rPr lang="en-US" altLang="ko-KR" sz="24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개발환경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7.</a:t>
            </a:r>
            <a:r>
              <a:rPr lang="ko-KR" altLang="en-US" sz="32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미흡한 부분 구현 및 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2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차 프로젝트 계획</a:t>
            </a:r>
            <a:endParaRPr lang="en-US" altLang="ko-KR" b="1" dirty="0" smtClean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발표자료 준비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48" y="200025"/>
            <a:ext cx="8640000" cy="653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USER\Desktop\발표자료 준비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92275"/>
            <a:ext cx="8574749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USER\Desktop\발표자료 준비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38" y="272962"/>
            <a:ext cx="8579124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USER\Desktop\발표자료 준비\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03" y="285750"/>
            <a:ext cx="844099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6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USER\Desktop\발표자료 준비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2275"/>
            <a:ext cx="8560755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 descr="C:\Users\USER\Desktop\발표자료 준비\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24" y="263700"/>
            <a:ext cx="8556401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68" r="-626" b="9162"/>
          <a:stretch/>
        </p:blipFill>
        <p:spPr>
          <a:xfrm>
            <a:off x="0" y="-38100"/>
            <a:ext cx="12306300" cy="689610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3908" y="2881083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13908" y="3846871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5744" y="3918475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Hansung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Lecture Evaluation Service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7408" y="2925735"/>
            <a:ext cx="5733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</a:t>
            </a:r>
            <a:r>
              <a:rPr lang="ko-KR" altLang="en-US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7048"/>
          <a:stretch/>
        </p:blipFill>
        <p:spPr>
          <a:xfrm rot="10800000">
            <a:off x="-1" y="-1"/>
            <a:ext cx="12192000" cy="38078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8" name="직선 연결선 7"/>
          <p:cNvCxnSpPr/>
          <p:nvPr/>
        </p:nvCxnSpPr>
        <p:spPr>
          <a:xfrm>
            <a:off x="3071056" y="3625337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39140" y="2795871"/>
            <a:ext cx="5733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B" pitchFamily="18" charset="-127"/>
                <a:ea typeface="서울남산체 B" pitchFamily="18" charset="-127"/>
                <a:cs typeface="Arial" panose="020B0604020202020204" pitchFamily="34" charset="0"/>
              </a:rPr>
              <a:t>Demonstration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B" pitchFamily="18" charset="-127"/>
              <a:ea typeface="서울남산체 B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11161" y="2799168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75533" y="3822221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Hansung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Lecture Evaluation Service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1차 프로젝트\캡처자료\화면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6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8630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WE ARE</a:t>
            </a:r>
          </a:p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TEAM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513096" y="1748589"/>
            <a:ext cx="0" cy="561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138611" y="1716506"/>
            <a:ext cx="0" cy="593557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130591" y="4291264"/>
            <a:ext cx="0" cy="561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505074" y="4307308"/>
            <a:ext cx="0" cy="593557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Users\USER\Desktop\발표자료 준비\진기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7" y="1713123"/>
            <a:ext cx="1684365" cy="169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USER\Desktop\발표자료 준비\현영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396" y="1718033"/>
            <a:ext cx="1712686" cy="171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USER\Desktop\발표자료 준비\정호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84" y="4271224"/>
            <a:ext cx="1713517" cy="17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SER\Desktop\발표자료 준비\명준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50" y="4293174"/>
            <a:ext cx="1719942" cy="17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61221" y="1748589"/>
            <a:ext cx="1135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LEADER</a:t>
            </a:r>
          </a:p>
          <a:p>
            <a:r>
              <a:rPr lang="ko-KR" altLang="en-US" sz="2000" dirty="0" smtClean="0"/>
              <a:t>이진기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202779" y="198922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주현영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529136" y="44757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이정호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54652" y="45238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김명준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700463" y="2358189"/>
            <a:ext cx="2183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설계</a:t>
            </a:r>
            <a:r>
              <a:rPr lang="en-US" altLang="ko-KR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sz="2200" b="1" dirty="0" smtClean="0">
                <a:solidFill>
                  <a:schemeClr val="accent5">
                    <a:lumMod val="75000"/>
                  </a:schemeClr>
                </a:solidFill>
              </a:rPr>
              <a:t>Front</a:t>
            </a:r>
            <a:r>
              <a:rPr lang="en-US" altLang="ko-KR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End</a:t>
            </a:r>
            <a:endParaRPr lang="ko-KR" altLang="en-US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8695" y="4772526"/>
            <a:ext cx="2100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설계</a:t>
            </a:r>
            <a:r>
              <a:rPr lang="en-US" altLang="ko-KR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Back</a:t>
            </a:r>
            <a:r>
              <a:rPr lang="en-US" altLang="ko-KR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End</a:t>
            </a:r>
            <a:endParaRPr lang="ko-KR" altLang="en-US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72000" y="1572127"/>
            <a:ext cx="6577263" cy="2037348"/>
          </a:xfrm>
          <a:prstGeom prst="roundRect">
            <a:avLst/>
          </a:prstGeom>
          <a:noFill/>
          <a:ln w="889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80021" y="4114800"/>
            <a:ext cx="6577263" cy="2037348"/>
          </a:xfrm>
          <a:prstGeom prst="roundRect">
            <a:avLst/>
          </a:prstGeom>
          <a:noFill/>
          <a:ln w="889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/>
          <p:nvPr/>
        </p:nvCxnSpPr>
        <p:spPr>
          <a:xfrm rot="10800000">
            <a:off x="3772040" y="2589675"/>
            <a:ext cx="639539" cy="185609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3747979" y="4971928"/>
            <a:ext cx="639539" cy="185609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411578" y="2598821"/>
            <a:ext cx="256674" cy="2566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403557" y="5061284"/>
            <a:ext cx="256674" cy="2566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개발배경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 descr="C:\Users\USER\Desktop\발표자료 준비\자료준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7" y="1381903"/>
            <a:ext cx="70881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644269" y="1447618"/>
            <a:ext cx="3547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성적확인 및 이의신청을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강의평가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649506" y="3067871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나만 볼 수 있는 평가 기록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678547" y="3725599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 평가점수 차이</a:t>
            </a:r>
            <a:endParaRPr lang="en-US" altLang="ko-KR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454189" y="1491916"/>
            <a:ext cx="176463" cy="192507"/>
            <a:chOff x="8518358" y="1524000"/>
            <a:chExt cx="176463" cy="19250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8478253" y="2430380"/>
            <a:ext cx="176463" cy="192507"/>
            <a:chOff x="8518358" y="1524000"/>
            <a:chExt cx="176463" cy="192507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470232" y="3160296"/>
            <a:ext cx="176463" cy="192507"/>
            <a:chOff x="8518358" y="1524000"/>
            <a:chExt cx="176463" cy="1925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8705655" y="232191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의미 없는 한 줄 세우기</a:t>
            </a:r>
            <a:endParaRPr lang="en-US" altLang="ko-KR" dirty="0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8478254" y="3793959"/>
            <a:ext cx="176463" cy="192507"/>
            <a:chOff x="8518358" y="1524000"/>
            <a:chExt cx="176463" cy="19250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68" r="-626" b="9162"/>
          <a:stretch/>
        </p:blipFill>
        <p:spPr>
          <a:xfrm>
            <a:off x="0" y="-38100"/>
            <a:ext cx="12306300" cy="392028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3908" y="2881083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45993" y="3702492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5744" y="3918475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Hansung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Lecture Evaluation Service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7408" y="2925735"/>
            <a:ext cx="5733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개발배경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경북대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그림 28" descr="art_1396177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1664" y="0"/>
            <a:ext cx="6451935" cy="69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개발배경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경북대</a:t>
            </a:r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9765" y="474746"/>
            <a:ext cx="8066171" cy="58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cfile4.uf.2467764E546EB5AF37DCE2-58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8106" y="1025449"/>
            <a:ext cx="8457200" cy="5832551"/>
          </a:xfrm>
          <a:prstGeom prst="rect">
            <a:avLst/>
          </a:prstGeom>
        </p:spPr>
      </p:pic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개발현실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5744" y="2795154"/>
            <a:ext cx="688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재학생 인증 </a:t>
            </a:r>
            <a:endParaRPr lang="en-US" altLang="ko-KR" dirty="0" smtClean="0"/>
          </a:p>
          <a:p>
            <a:r>
              <a:rPr lang="en-US" altLang="ko-KR" dirty="0" smtClean="0"/>
              <a:t>API </a:t>
            </a:r>
            <a:r>
              <a:rPr lang="ko-KR" altLang="en-US" dirty="0" smtClean="0"/>
              <a:t>제공해 줄 수 있나요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553254" y="3982271"/>
            <a:ext cx="3349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강의를 선 수강한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학생들의 강의 평가를 볼 수 있나요</a:t>
            </a:r>
            <a:r>
              <a:rPr lang="en-US" altLang="ko-KR" dirty="0" smtClean="0"/>
              <a:t>?</a:t>
            </a:r>
          </a:p>
        </p:txBody>
      </p:sp>
      <p:grpSp>
        <p:nvGrpSpPr>
          <p:cNvPr id="2" name="그룹 39"/>
          <p:cNvGrpSpPr/>
          <p:nvPr/>
        </p:nvGrpSpPr>
        <p:grpSpPr>
          <a:xfrm>
            <a:off x="1411705" y="2871538"/>
            <a:ext cx="176463" cy="192507"/>
            <a:chOff x="8518358" y="1524000"/>
            <a:chExt cx="176463" cy="19250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46"/>
          <p:cNvGrpSpPr/>
          <p:nvPr/>
        </p:nvGrpSpPr>
        <p:grpSpPr>
          <a:xfrm>
            <a:off x="1355558" y="4820653"/>
            <a:ext cx="176463" cy="192507"/>
            <a:chOff x="8518358" y="1524000"/>
            <a:chExt cx="176463" cy="192507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50"/>
          <p:cNvGrpSpPr/>
          <p:nvPr/>
        </p:nvGrpSpPr>
        <p:grpSpPr>
          <a:xfrm>
            <a:off x="8325853" y="4026570"/>
            <a:ext cx="176463" cy="192507"/>
            <a:chOff x="8518358" y="1524000"/>
            <a:chExt cx="176463" cy="1925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486707" y="4712187"/>
            <a:ext cx="397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학교 강의 평가 시스템을 개발하려고</a:t>
            </a:r>
            <a:endParaRPr lang="en-US" altLang="ko-KR" dirty="0" smtClean="0"/>
          </a:p>
          <a:p>
            <a:r>
              <a:rPr lang="ko-KR" altLang="en-US" dirty="0" smtClean="0"/>
              <a:t> 하는데 강의정보를 얻을 수 있나요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개발핵심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3" descr="C:\Users\USER\Desktop\발표자료 준비\정호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44" y="1008083"/>
            <a:ext cx="21197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77390" y="3433010"/>
            <a:ext cx="5573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장원급제 강의평가 시스템 구축에 필요한 데이터를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직접 한성대 종합정보 시스템에서 가져왔습니다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26" name="순서도: 병합 25"/>
          <p:cNvSpPr/>
          <p:nvPr/>
        </p:nvSpPr>
        <p:spPr>
          <a:xfrm>
            <a:off x="6047875" y="4507832"/>
            <a:ext cx="304800" cy="192505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95899" y="5025009"/>
            <a:ext cx="5254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u="sng" dirty="0" smtClean="0">
                <a:solidFill>
                  <a:srgbClr val="FF0000"/>
                </a:solidFill>
              </a:rPr>
              <a:t>2</a:t>
            </a:r>
            <a:r>
              <a:rPr lang="ko-KR" altLang="en-US" sz="3600" b="1" u="sng" dirty="0" smtClean="0">
                <a:solidFill>
                  <a:srgbClr val="FF0000"/>
                </a:solidFill>
              </a:rPr>
              <a:t>만 건 이상의 실 데이터</a:t>
            </a:r>
            <a:endParaRPr lang="ko-KR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개발핵심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0275" y="1187116"/>
            <a:ext cx="9172518" cy="26629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1470" y="3997934"/>
            <a:ext cx="9019855" cy="2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2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6695" y="2719545"/>
            <a:ext cx="11165305" cy="56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회원관리               강의평가 등록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검색               다양한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View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          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마이페이지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37347" y="3485743"/>
            <a:ext cx="7555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ko-KR" altLang="en-US" dirty="0" smtClean="0">
                <a:latin typeface="서울남산체 B" pitchFamily="18" charset="-127"/>
                <a:ea typeface="서울남산체 B" pitchFamily="18" charset="-127"/>
              </a:rPr>
              <a:t>한성대 재학생만이</a:t>
            </a:r>
            <a:endParaRPr lang="en-US" altLang="ko-KR" dirty="0" smtClean="0">
              <a:latin typeface="서울남산체 B" pitchFamily="18" charset="-127"/>
              <a:ea typeface="서울남산체 B" pitchFamily="18" charset="-127"/>
            </a:endParaRPr>
          </a:p>
          <a:p>
            <a:pPr marL="457200" indent="-457200">
              <a:lnSpc>
                <a:spcPct val="200000"/>
              </a:lnSpc>
            </a:pPr>
            <a:r>
              <a:rPr lang="ko-KR" altLang="en-US" dirty="0" smtClean="0">
                <a:latin typeface="서울남산체 B" pitchFamily="18" charset="-127"/>
                <a:ea typeface="서울남산체 B" pitchFamily="18" charset="-127"/>
              </a:rPr>
              <a:t>본인이 수강한 과목에 대해 강의 평가를 할 수 있고</a:t>
            </a:r>
            <a:endParaRPr lang="en-US" altLang="ko-KR" dirty="0" smtClean="0">
              <a:latin typeface="서울남산체 B" pitchFamily="18" charset="-127"/>
              <a:ea typeface="서울남산체 B" pitchFamily="18" charset="-127"/>
            </a:endParaRPr>
          </a:p>
          <a:p>
            <a:pPr marL="457200" indent="-457200">
              <a:lnSpc>
                <a:spcPct val="200000"/>
              </a:lnSpc>
            </a:pPr>
            <a:r>
              <a:rPr lang="ko-KR" altLang="en-US" dirty="0" smtClean="0">
                <a:latin typeface="서울남산체 B" pitchFamily="18" charset="-127"/>
                <a:ea typeface="서울남산체 B" pitchFamily="18" charset="-127"/>
              </a:rPr>
              <a:t>모든 재학생이 강의평가 결과를 볼 수 있다</a:t>
            </a:r>
            <a:r>
              <a:rPr lang="en-US" altLang="ko-KR" dirty="0" smtClean="0">
                <a:latin typeface="서울남산체 B" pitchFamily="18" charset="-127"/>
                <a:ea typeface="서울남산체 B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</a:pPr>
            <a:endParaRPr lang="en-US" altLang="ko-KR" b="1" dirty="0" smtClean="0"/>
          </a:p>
          <a:p>
            <a:pPr marL="457200" indent="-457200">
              <a:lnSpc>
                <a:spcPct val="200000"/>
              </a:lnSpc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43546" y="5375518"/>
            <a:ext cx="900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     </a:t>
            </a:r>
            <a:r>
              <a:rPr lang="ko-KR" altLang="en-US" sz="2400" b="1" dirty="0" smtClean="0">
                <a:solidFill>
                  <a:srgbClr val="C80064"/>
                </a:solidFill>
              </a:rPr>
              <a:t>한성대 </a:t>
            </a:r>
            <a:r>
              <a:rPr lang="ko-KR" altLang="en-US" sz="2400" dirty="0" smtClean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재학생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B" pitchFamily="18" charset="-127"/>
                <a:ea typeface="서울남산체 B" pitchFamily="18" charset="-127"/>
              </a:rPr>
              <a:t>들을 위한 </a:t>
            </a:r>
            <a:r>
              <a:rPr lang="ko-KR" altLang="en-US" sz="2600" dirty="0" smtClean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한성대 </a:t>
            </a:r>
            <a:r>
              <a:rPr lang="ko-KR" altLang="en-US" sz="2600" dirty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강의평가</a:t>
            </a:r>
            <a:r>
              <a:rPr lang="ko-KR" altLang="en-US" sz="2400" dirty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B" pitchFamily="18" charset="-127"/>
                <a:ea typeface="서울남산체 B" pitchFamily="18" charset="-127"/>
              </a:rPr>
              <a:t>시스템 도입</a:t>
            </a:r>
            <a:r>
              <a:rPr lang="ko-KR" altLang="en-US" sz="2400" dirty="0" smtClean="0">
                <a:solidFill>
                  <a:srgbClr val="C80064"/>
                </a:solidFill>
                <a:latin typeface="서울남산체 B" pitchFamily="18" charset="-127"/>
                <a:ea typeface="서울남산체 B" pitchFamily="18" charset="-127"/>
              </a:rPr>
              <a:t> </a:t>
            </a:r>
            <a:r>
              <a:rPr lang="ko-KR" altLang="en-US" sz="2800" u="sng" dirty="0" smtClean="0">
                <a:solidFill>
                  <a:srgbClr val="C80064"/>
                </a:solidFill>
                <a:latin typeface="서울남산체 B" pitchFamily="18" charset="-127"/>
                <a:ea typeface="서울남산체 B" pitchFamily="18" charset="-127"/>
              </a:rPr>
              <a:t>목적</a:t>
            </a:r>
            <a:endParaRPr lang="ko-KR" altLang="en-US" sz="2800" u="sng" dirty="0">
              <a:solidFill>
                <a:srgbClr val="C80064"/>
              </a:solidFill>
              <a:latin typeface="서울남산체 B" pitchFamily="18" charset="-127"/>
              <a:ea typeface="서울남산체 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5729" y="1216444"/>
            <a:ext cx="1864975" cy="167113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6475" y="1475873"/>
            <a:ext cx="1244767" cy="109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4893" y="1410703"/>
            <a:ext cx="1399423" cy="121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9604" y="1397670"/>
            <a:ext cx="151890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41331" y="1225467"/>
            <a:ext cx="1789196" cy="16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직선 연결선 20"/>
          <p:cNvCxnSpPr/>
          <p:nvPr/>
        </p:nvCxnSpPr>
        <p:spPr>
          <a:xfrm>
            <a:off x="1828800" y="3850105"/>
            <a:ext cx="0" cy="97856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80674" y="5486400"/>
            <a:ext cx="0" cy="770021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2098</Words>
  <Application>Microsoft Office PowerPoint</Application>
  <PresentationFormat>사용자 지정</PresentationFormat>
  <Paragraphs>283</Paragraphs>
  <Slides>30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mj kim</cp:lastModifiedBy>
  <cp:revision>182</cp:revision>
  <dcterms:created xsi:type="dcterms:W3CDTF">2013-10-16T11:46:29Z</dcterms:created>
  <dcterms:modified xsi:type="dcterms:W3CDTF">2015-10-06T06:19:37Z</dcterms:modified>
</cp:coreProperties>
</file>