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2" r:id="rId3"/>
    <p:sldId id="303" r:id="rId4"/>
    <p:sldId id="317" r:id="rId5"/>
    <p:sldId id="318" r:id="rId6"/>
    <p:sldId id="304" r:id="rId7"/>
    <p:sldId id="305" r:id="rId8"/>
    <p:sldId id="306" r:id="rId9"/>
    <p:sldId id="307" r:id="rId10"/>
    <p:sldId id="308" r:id="rId11"/>
    <p:sldId id="324" r:id="rId12"/>
    <p:sldId id="320" r:id="rId13"/>
    <p:sldId id="310" r:id="rId14"/>
    <p:sldId id="311" r:id="rId15"/>
    <p:sldId id="285" r:id="rId16"/>
    <p:sldId id="284" r:id="rId17"/>
    <p:sldId id="287" r:id="rId18"/>
    <p:sldId id="288" r:id="rId19"/>
    <p:sldId id="289" r:id="rId20"/>
    <p:sldId id="290" r:id="rId21"/>
    <p:sldId id="291" r:id="rId22"/>
    <p:sldId id="312" r:id="rId23"/>
    <p:sldId id="26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33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64"/>
    <a:srgbClr val="FF3399"/>
    <a:srgbClr val="CC0066"/>
    <a:srgbClr val="FF0066"/>
    <a:srgbClr val="33CCCC"/>
    <a:srgbClr val="60D0D0"/>
    <a:srgbClr val="AD4F0F"/>
    <a:srgbClr val="FEFFE7"/>
    <a:srgbClr val="FEFFD9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3" autoAdjust="0"/>
    <p:restoredTop sz="81884" autoAdjust="0"/>
  </p:normalViewPr>
  <p:slideViewPr>
    <p:cSldViewPr snapToGrid="0" showGuides="1">
      <p:cViewPr varScale="1">
        <p:scale>
          <a:sx n="95" d="100"/>
          <a:sy n="95" d="100"/>
        </p:scale>
        <p:origin x="1068" y="84"/>
      </p:cViewPr>
      <p:guideLst>
        <p:guide orient="horz" pos="3952"/>
        <p:guide pos="3840"/>
        <p:guide pos="393"/>
        <p:guide pos="7333"/>
        <p:guide orient="horz" pos="5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52F22-28B3-4203-923B-CE5F5108A1D4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2CE5D-D7B0-4FDC-8555-33D65E78C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9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naver.com/search.naver?where=nexearch&amp;query=template&amp;ie=utf8&amp;sm=tab_prc&amp;qdt=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naver.com/search.naver?where=nexearch&amp;query=template&amp;ie=utf8&amp;sm=tab_prc&amp;qdt=0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naver.com/search.naver?where=nexearch&amp;query=template&amp;ie=utf8&amp;sm=tab_prc&amp;qdt=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template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28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template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template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1" y="-1"/>
            <a:ext cx="1074739" cy="6858001"/>
            <a:chOff x="-1" y="-1"/>
            <a:chExt cx="1074739" cy="6858001"/>
          </a:xfrm>
        </p:grpSpPr>
        <p:pic>
          <p:nvPicPr>
            <p:cNvPr id="8" name="Picture 2" descr="C:\Users\YSB5882\Documents\학교\'15 4학년 1학기\설계 프로젝트\최종발표 자료\gate_b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7473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 rot="5400000">
              <a:off x="-777059" y="777057"/>
              <a:ext cx="2569780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3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Academy</a:t>
              </a:r>
            </a:p>
            <a:p>
              <a:r>
                <a:rPr lang="en-US" altLang="ko-KR" sz="30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Hansung</a:t>
              </a:r>
              <a:endPara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4666" y="4424640"/>
              <a:ext cx="369332" cy="24333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Sponsor /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롯데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산인공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한성대</a:t>
              </a:r>
              <a:endPara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255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1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76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1" y="-1"/>
            <a:ext cx="1074739" cy="6858001"/>
            <a:chOff x="-1" y="-1"/>
            <a:chExt cx="1074739" cy="6858001"/>
          </a:xfrm>
        </p:grpSpPr>
        <p:pic>
          <p:nvPicPr>
            <p:cNvPr id="8" name="Picture 2" descr="C:\Users\YSB5882\Documents\학교\'15 4학년 1학기\설계 프로젝트\최종발표 자료\gate_b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7473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 rot="5400000">
              <a:off x="-777059" y="777057"/>
              <a:ext cx="2569780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3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Academy</a:t>
              </a:r>
            </a:p>
            <a:p>
              <a:r>
                <a:rPr lang="en-US" altLang="ko-KR" sz="30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Hansung</a:t>
              </a:r>
              <a:endPara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4666" y="4424640"/>
              <a:ext cx="369332" cy="24333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Sponsor /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롯데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산인공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한성대</a:t>
              </a:r>
              <a:endPara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95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1" y="-1"/>
            <a:ext cx="1074739" cy="6858001"/>
            <a:chOff x="-1" y="-1"/>
            <a:chExt cx="1074739" cy="6858001"/>
          </a:xfrm>
        </p:grpSpPr>
        <p:pic>
          <p:nvPicPr>
            <p:cNvPr id="8" name="Picture 2" descr="C:\Users\YSB5882\Documents\학교\'15 4학년 1학기\설계 프로젝트\최종발표 자료\gate_b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7473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 rot="5400000">
              <a:off x="-777059" y="777057"/>
              <a:ext cx="2569780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3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Academy</a:t>
              </a:r>
            </a:p>
            <a:p>
              <a:r>
                <a:rPr lang="en-US" altLang="ko-KR" sz="30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Hansung</a:t>
              </a:r>
              <a:endPara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4666" y="4424640"/>
              <a:ext cx="369332" cy="24333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Sponsor /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롯데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산인공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한성대</a:t>
              </a:r>
              <a:endPara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037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-1" y="-1"/>
            <a:ext cx="1074739" cy="6858001"/>
            <a:chOff x="-1" y="-1"/>
            <a:chExt cx="1074739" cy="6858001"/>
          </a:xfrm>
        </p:grpSpPr>
        <p:pic>
          <p:nvPicPr>
            <p:cNvPr id="9" name="Picture 2" descr="C:\Users\YSB5882\Documents\학교\'15 4학년 1학기\설계 프로젝트\최종발표 자료\gate_b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7473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 rot="5400000">
              <a:off x="-777059" y="777057"/>
              <a:ext cx="2569780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3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Academy</a:t>
              </a:r>
            </a:p>
            <a:p>
              <a:r>
                <a:rPr lang="en-US" altLang="ko-KR" sz="30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Hansung</a:t>
              </a:r>
              <a:endPara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4666" y="4424640"/>
              <a:ext cx="369332" cy="24333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Sponsor /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롯데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산인공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한성대</a:t>
              </a:r>
              <a:endPara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1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95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6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1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87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4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D3A2-CC43-4E59-BD51-788B4B4D9C58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81C88-74A5-490E-AA7A-533AF1419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98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" b="7048"/>
          <a:stretch/>
        </p:blipFill>
        <p:spPr>
          <a:xfrm rot="10800000">
            <a:off x="0" y="0"/>
            <a:ext cx="12192000" cy="690880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8" name="직선 연결선 7"/>
          <p:cNvCxnSpPr/>
          <p:nvPr/>
        </p:nvCxnSpPr>
        <p:spPr>
          <a:xfrm>
            <a:off x="2926677" y="3368663"/>
            <a:ext cx="5733143" cy="0"/>
          </a:xfrm>
          <a:prstGeom prst="line">
            <a:avLst/>
          </a:prstGeom>
          <a:ln w="28575">
            <a:solidFill>
              <a:srgbClr val="FEFF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058930" y="2507113"/>
            <a:ext cx="5733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B" pitchFamily="18" charset="-127"/>
                <a:ea typeface="서울남산체 B" pitchFamily="18" charset="-127"/>
                <a:cs typeface="Arial" panose="020B0604020202020204" pitchFamily="34" charset="0"/>
              </a:rPr>
              <a:t>장원급제 강의평가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서울남산체 B" pitchFamily="18" charset="-127"/>
              <a:ea typeface="서울남산체 B" pitchFamily="18" charset="-127"/>
              <a:cs typeface="Arial" panose="020B0604020202020204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886572" y="2462284"/>
            <a:ext cx="5733143" cy="0"/>
          </a:xfrm>
          <a:prstGeom prst="line">
            <a:avLst/>
          </a:prstGeom>
          <a:ln w="28575">
            <a:solidFill>
              <a:srgbClr val="FEFF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95323" y="3421169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Hansung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Lecture Evaluation Service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8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3" y="368968"/>
            <a:ext cx="1957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설계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Picture 2" descr="C:\Users\USER\Desktop\발표자료 준비\모든강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39" y="1603375"/>
            <a:ext cx="50101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098799" y="1157733"/>
            <a:ext cx="1977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모든 강의정보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559799" y="1769366"/>
            <a:ext cx="1977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회원정보</a:t>
            </a:r>
            <a:endParaRPr lang="ko-KR" altLang="en-US" sz="1600" b="1" dirty="0"/>
          </a:p>
        </p:txBody>
      </p:sp>
      <p:pic>
        <p:nvPicPr>
          <p:cNvPr id="22" name="Picture 6" descr="C:\Users\USER\Desktop\발표자료 준비\강의평가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4410075"/>
            <a:ext cx="44672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Users\USER\Desktop\발표자료 준비\수강한 강의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025" y="5073650"/>
            <a:ext cx="31527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USER\Desktop\발표자료 준비\회원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2190750"/>
            <a:ext cx="42386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098796" y="4661902"/>
            <a:ext cx="1977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수강한 강의정보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344296" y="4008021"/>
            <a:ext cx="1977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강의평가 정보</a:t>
            </a:r>
            <a:endParaRPr lang="ko-KR" altLang="en-US" sz="1600" b="1" dirty="0"/>
          </a:p>
        </p:txBody>
      </p:sp>
      <p:cxnSp>
        <p:nvCxnSpPr>
          <p:cNvPr id="27" name="직선 화살표 연결선 26"/>
          <p:cNvCxnSpPr>
            <a:stCxn id="26" idx="0"/>
          </p:cNvCxnSpPr>
          <p:nvPr/>
        </p:nvCxnSpPr>
        <p:spPr>
          <a:xfrm flipH="1" flipV="1">
            <a:off x="9320212" y="2924175"/>
            <a:ext cx="12700" cy="1083846"/>
          </a:xfrm>
          <a:prstGeom prst="straightConnector1">
            <a:avLst/>
          </a:prstGeom>
          <a:ln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6" idx="0"/>
            <a:endCxn id="18" idx="3"/>
          </p:cNvCxnSpPr>
          <p:nvPr/>
        </p:nvCxnSpPr>
        <p:spPr>
          <a:xfrm flipH="1" flipV="1">
            <a:off x="6592489" y="2794000"/>
            <a:ext cx="2740423" cy="1214021"/>
          </a:xfrm>
          <a:prstGeom prst="straightConnector1">
            <a:avLst/>
          </a:prstGeom>
          <a:ln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5" idx="0"/>
            <a:endCxn id="18" idx="2"/>
          </p:cNvCxnSpPr>
          <p:nvPr/>
        </p:nvCxnSpPr>
        <p:spPr>
          <a:xfrm flipV="1">
            <a:off x="4087412" y="3984625"/>
            <a:ext cx="2" cy="677277"/>
          </a:xfrm>
          <a:prstGeom prst="straightConnector1">
            <a:avLst/>
          </a:prstGeom>
          <a:ln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2" idx="1"/>
            <a:endCxn id="18" idx="2"/>
          </p:cNvCxnSpPr>
          <p:nvPr/>
        </p:nvCxnSpPr>
        <p:spPr>
          <a:xfrm flipH="1" flipV="1">
            <a:off x="4087414" y="3984625"/>
            <a:ext cx="2986486" cy="1092200"/>
          </a:xfrm>
          <a:prstGeom prst="straightConnector1">
            <a:avLst/>
          </a:prstGeom>
          <a:ln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9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2" y="368968"/>
            <a:ext cx="3753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 다이어그램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5" name="그림 34" descr="KakaoTalk_20150924_1230196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864" y="1018674"/>
            <a:ext cx="2969590" cy="2829845"/>
          </a:xfrm>
          <a:prstGeom prst="rect">
            <a:avLst/>
          </a:prstGeom>
        </p:spPr>
      </p:pic>
      <p:pic>
        <p:nvPicPr>
          <p:cNvPr id="11" name="그림 10" descr="KakaoTalk_20150924_1230196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0131" y="3848519"/>
            <a:ext cx="2992885" cy="2852044"/>
          </a:xfrm>
          <a:prstGeom prst="rect">
            <a:avLst/>
          </a:prstGeom>
        </p:spPr>
      </p:pic>
      <p:pic>
        <p:nvPicPr>
          <p:cNvPr id="14" name="그림 13" descr="KakaoTalk_20150924_1230199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83016" y="1110161"/>
            <a:ext cx="3863937" cy="2491925"/>
          </a:xfrm>
          <a:prstGeom prst="rect">
            <a:avLst/>
          </a:prstGeom>
        </p:spPr>
      </p:pic>
      <p:pic>
        <p:nvPicPr>
          <p:cNvPr id="15" name="그림 14" descr="KakaoTalk_20150924_12302046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60454" y="4265477"/>
            <a:ext cx="4475288" cy="2115226"/>
          </a:xfrm>
          <a:prstGeom prst="rect">
            <a:avLst/>
          </a:prstGeom>
        </p:spPr>
      </p:pic>
      <p:pic>
        <p:nvPicPr>
          <p:cNvPr id="16" name="그림 15" descr="KakaoTalk_20150924_12302076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97188" y="4696013"/>
            <a:ext cx="3332022" cy="1614352"/>
          </a:xfrm>
          <a:prstGeom prst="rect">
            <a:avLst/>
          </a:prstGeom>
        </p:spPr>
      </p:pic>
      <p:pic>
        <p:nvPicPr>
          <p:cNvPr id="17" name="그림 16" descr="KakaoTalk_20150924_12302114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69515" y="472655"/>
            <a:ext cx="3945888" cy="397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4"/>
            <a:ext cx="603432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53150" y="0"/>
            <a:ext cx="539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10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2" y="368968"/>
            <a:ext cx="3753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흐름도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2571" y="1122881"/>
            <a:ext cx="1485956" cy="7674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55063" y="1161378"/>
            <a:ext cx="1513115" cy="6904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41455" y="2398887"/>
            <a:ext cx="1540330" cy="6432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84015" y="3602418"/>
            <a:ext cx="1455210" cy="6640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19800" y="4740310"/>
            <a:ext cx="1383640" cy="6313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Session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23095" y="4767893"/>
            <a:ext cx="1409700" cy="5762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1" idx="3"/>
            <a:endCxn id="14" idx="1"/>
          </p:cNvCxnSpPr>
          <p:nvPr/>
        </p:nvCxnSpPr>
        <p:spPr>
          <a:xfrm>
            <a:off x="4098527" y="1506603"/>
            <a:ext cx="1456536" cy="1"/>
          </a:xfrm>
          <a:prstGeom prst="straightConnector1">
            <a:avLst/>
          </a:prstGeom>
          <a:ln w="12700"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2"/>
            <a:endCxn id="16" idx="0"/>
          </p:cNvCxnSpPr>
          <p:nvPr/>
        </p:nvCxnSpPr>
        <p:spPr>
          <a:xfrm>
            <a:off x="6311620" y="3042149"/>
            <a:ext cx="0" cy="560269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6" idx="2"/>
            <a:endCxn id="17" idx="0"/>
          </p:cNvCxnSpPr>
          <p:nvPr/>
        </p:nvCxnSpPr>
        <p:spPr>
          <a:xfrm>
            <a:off x="6311620" y="4266446"/>
            <a:ext cx="0" cy="473864"/>
          </a:xfrm>
          <a:prstGeom prst="straightConnector1">
            <a:avLst/>
          </a:prstGeom>
          <a:ln w="12700"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7" idx="3"/>
            <a:endCxn id="18" idx="1"/>
          </p:cNvCxnSpPr>
          <p:nvPr/>
        </p:nvCxnSpPr>
        <p:spPr>
          <a:xfrm>
            <a:off x="7003440" y="5055995"/>
            <a:ext cx="1519655" cy="0"/>
          </a:xfrm>
          <a:prstGeom prst="straightConnector1">
            <a:avLst/>
          </a:prstGeom>
          <a:ln w="12700"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14" idx="2"/>
            <a:endCxn id="15" idx="0"/>
          </p:cNvCxnSpPr>
          <p:nvPr/>
        </p:nvCxnSpPr>
        <p:spPr>
          <a:xfrm rot="5400000">
            <a:off x="6038092" y="2125358"/>
            <a:ext cx="547058" cy="1"/>
          </a:xfrm>
          <a:prstGeom prst="bentConnector3">
            <a:avLst>
              <a:gd name="adj1" fmla="val 50000"/>
            </a:avLst>
          </a:prstGeom>
          <a:ln w="12700">
            <a:solidFill>
              <a:srgbClr val="C800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2" y="368968"/>
            <a:ext cx="3673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개발일정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052721"/>
              </p:ext>
            </p:extLst>
          </p:nvPr>
        </p:nvGraphicFramePr>
        <p:xfrm>
          <a:off x="1197812" y="1184886"/>
          <a:ext cx="9887284" cy="5559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538"/>
                <a:gridCol w="1716092"/>
                <a:gridCol w="1860884"/>
                <a:gridCol w="1828800"/>
                <a:gridCol w="1892970"/>
              </a:tblGrid>
              <a:tr h="75888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0" dirty="0" smtClean="0">
                        <a:solidFill>
                          <a:schemeClr val="tx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9/7~10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0" dirty="0" smtClean="0">
                        <a:solidFill>
                          <a:schemeClr val="tx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9/10~14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0" dirty="0" smtClean="0">
                        <a:solidFill>
                          <a:schemeClr val="tx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9/14~21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0" dirty="0" smtClean="0">
                        <a:solidFill>
                          <a:schemeClr val="tx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9/21~24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8881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서울남산체 B" pitchFamily="18" charset="-127"/>
                        <a:ea typeface="서울남산체 B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서울남산체 B" pitchFamily="18" charset="-127"/>
                          <a:ea typeface="서울남산체 B" pitchFamily="18" charset="-127"/>
                        </a:rPr>
                        <a:t>아이디어 회의</a:t>
                      </a:r>
                      <a:r>
                        <a:rPr lang="en-US" altLang="ko-KR" sz="2000" baseline="0" dirty="0" smtClean="0">
                          <a:latin typeface="서울남산체 B" pitchFamily="18" charset="-127"/>
                          <a:ea typeface="서울남산체 B" pitchFamily="18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서울남산체 B" pitchFamily="18" charset="-127"/>
                          <a:ea typeface="서울남산체 B" pitchFamily="18" charset="-127"/>
                        </a:rPr>
                        <a:t>및 </a:t>
                      </a:r>
                      <a:endParaRPr lang="en-US" altLang="ko-KR" sz="2000" dirty="0" smtClean="0">
                        <a:latin typeface="서울남산체 B" pitchFamily="18" charset="-127"/>
                        <a:ea typeface="서울남산체 B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서울남산체 B" pitchFamily="18" charset="-127"/>
                          <a:ea typeface="서울남산체 B" pitchFamily="18" charset="-127"/>
                        </a:rPr>
                        <a:t>기획</a:t>
                      </a:r>
                      <a:endParaRPr lang="ko-KR" altLang="en-US" sz="2000" dirty="0">
                        <a:latin typeface="서울남산체 B" pitchFamily="18" charset="-127"/>
                        <a:ea typeface="서울남산체 B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00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00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88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 smtClean="0">
                        <a:latin typeface="서울남산체 B" pitchFamily="18" charset="-127"/>
                        <a:ea typeface="서울남산체 B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서울남산체 B" pitchFamily="18" charset="-127"/>
                          <a:ea typeface="서울남산체 B" pitchFamily="18" charset="-127"/>
                        </a:rPr>
                        <a:t>UI</a:t>
                      </a:r>
                      <a:r>
                        <a:rPr lang="ko-KR" altLang="en-US" sz="2000" dirty="0" smtClean="0">
                          <a:latin typeface="서울남산체 B" pitchFamily="18" charset="-127"/>
                          <a:ea typeface="서울남산체 B" pitchFamily="18" charset="-127"/>
                        </a:rPr>
                        <a:t>설계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88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 smtClean="0">
                        <a:latin typeface="서울남산체 B" pitchFamily="18" charset="-127"/>
                        <a:ea typeface="서울남산체 B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서울남산체 B" pitchFamily="18" charset="-127"/>
                          <a:ea typeface="서울남산체 B" pitchFamily="18" charset="-127"/>
                        </a:rPr>
                        <a:t>DB</a:t>
                      </a:r>
                      <a:r>
                        <a:rPr lang="ko-KR" altLang="en-US" sz="2000" dirty="0" smtClean="0">
                          <a:latin typeface="서울남산체 B" pitchFamily="18" charset="-127"/>
                          <a:ea typeface="서울남산체 B" pitchFamily="18" charset="-127"/>
                        </a:rPr>
                        <a:t>설계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00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00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8881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>
                          <a:latin typeface="서울남산체 B" pitchFamily="18" charset="-127"/>
                          <a:ea typeface="서울남산체 B" pitchFamily="18" charset="-127"/>
                        </a:rPr>
                        <a:t>구현</a:t>
                      </a:r>
                      <a:endParaRPr lang="ko-KR" altLang="en-US" sz="2000" dirty="0">
                        <a:latin typeface="서울남산체 B" pitchFamily="18" charset="-127"/>
                        <a:ea typeface="서울남산체 B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5888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8881"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양쪽 모서리가 둥근 사각형 10"/>
          <p:cNvSpPr/>
          <p:nvPr/>
        </p:nvSpPr>
        <p:spPr>
          <a:xfrm rot="10800000">
            <a:off x="10299030" y="-4"/>
            <a:ext cx="603432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53150" y="0"/>
            <a:ext cx="539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2" y="368968"/>
            <a:ext cx="3673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개발환경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668379" y="1540042"/>
            <a:ext cx="0" cy="56147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668379" y="2470485"/>
            <a:ext cx="0" cy="593557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676400" y="3376864"/>
            <a:ext cx="0" cy="56147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76400" y="4307307"/>
            <a:ext cx="0" cy="593557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764630" y="1619797"/>
            <a:ext cx="1009048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운영체제</a:t>
            </a:r>
            <a:r>
              <a:rPr lang="en-US" altLang="ko-KR" sz="2000" dirty="0" smtClean="0"/>
              <a:t>(OS) : Windows 10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개발언어</a:t>
            </a:r>
            <a:r>
              <a:rPr lang="en-US" altLang="ko-KR" sz="2000" dirty="0" smtClean="0"/>
              <a:t>(Language) : JAVA, </a:t>
            </a:r>
            <a:r>
              <a:rPr lang="en-US" altLang="ko-KR" sz="2000" dirty="0" err="1" smtClean="0"/>
              <a:t>servlet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css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html,spring</a:t>
            </a:r>
            <a:r>
              <a:rPr lang="en-US" altLang="ko-KR" sz="2000" dirty="0" smtClean="0"/>
              <a:t> framework , </a:t>
            </a:r>
            <a:r>
              <a:rPr lang="en-US" altLang="ko-KR" sz="2000" dirty="0" err="1" smtClean="0"/>
              <a:t>javascript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jquery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개발툴</a:t>
            </a:r>
            <a:r>
              <a:rPr lang="en-US" altLang="ko-KR" sz="2000" dirty="0" smtClean="0"/>
              <a:t>(Tool) : Eclipse, </a:t>
            </a:r>
            <a:r>
              <a:rPr lang="en-US" altLang="ko-KR" sz="2000" dirty="0" err="1" smtClean="0"/>
              <a:t>OracleDB</a:t>
            </a:r>
            <a:r>
              <a:rPr lang="en-US" altLang="ko-KR" sz="2000" dirty="0" smtClean="0"/>
              <a:t>, Apache Tomcat 8.0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라이브러리 </a:t>
            </a:r>
            <a:r>
              <a:rPr lang="en-US" altLang="ko-KR" sz="2000" dirty="0" smtClean="0"/>
              <a:t>: Maven</a:t>
            </a:r>
            <a:endParaRPr lang="ko-KR" altLang="en-US" sz="2000" dirty="0"/>
          </a:p>
        </p:txBody>
      </p:sp>
      <p:sp>
        <p:nvSpPr>
          <p:cNvPr id="15" name="양쪽 모서리가 둥근 사각형 14"/>
          <p:cNvSpPr/>
          <p:nvPr/>
        </p:nvSpPr>
        <p:spPr>
          <a:xfrm rot="10800000">
            <a:off x="10299030" y="-4"/>
            <a:ext cx="603432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353150" y="0"/>
            <a:ext cx="539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발표자료 준비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85750"/>
            <a:ext cx="8605967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4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발표자료 준비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648" y="200025"/>
            <a:ext cx="8640000" cy="653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발표자료 준비\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92275"/>
            <a:ext cx="8574749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2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\Desktop\발표자료 준비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38" y="272962"/>
            <a:ext cx="8579124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SER\Desktop\발표자료 준비\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03" y="285750"/>
            <a:ext cx="8440993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6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5630779" y="1171074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120063" y="1163053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99747" y="577516"/>
            <a:ext cx="1957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4737" y="1604210"/>
            <a:ext cx="44021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서울남산체 M" pitchFamily="18" charset="-127"/>
                <a:ea typeface="서울남산체 M" pitchFamily="18" charset="-127"/>
              </a:rPr>
              <a:t>1.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개발 배경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        -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개발 현실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        -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개발 핵심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3200" b="1" dirty="0" smtClean="0">
                <a:latin typeface="서울남산체 M" pitchFamily="18" charset="-127"/>
                <a:ea typeface="서울남산체 M" pitchFamily="18" charset="-127"/>
              </a:rPr>
              <a:t>2.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주요기능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3200" b="1" dirty="0" smtClean="0">
                <a:latin typeface="서울남산체 M" pitchFamily="18" charset="-127"/>
                <a:ea typeface="서울남산체 M" pitchFamily="18" charset="-127"/>
              </a:rPr>
              <a:t>3.</a:t>
            </a:r>
            <a:r>
              <a:rPr lang="en-US" altLang="ko-KR" sz="3200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DB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설계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3200" b="1" dirty="0" smtClean="0">
                <a:latin typeface="서울남산체 M" pitchFamily="18" charset="-127"/>
                <a:ea typeface="서울남산체 M" pitchFamily="18" charset="-127"/>
              </a:rPr>
              <a:t>4.</a:t>
            </a:r>
            <a:r>
              <a:rPr lang="en-US" altLang="ko-KR" sz="2400" b="1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2000" dirty="0" smtClean="0">
                <a:latin typeface="서울남산체 M" pitchFamily="18" charset="-127"/>
                <a:ea typeface="서울남산체 M" pitchFamily="18" charset="-127"/>
              </a:rPr>
              <a:t>클래스 다이어그램</a:t>
            </a:r>
            <a:endParaRPr lang="en-US" altLang="ko-KR" sz="2000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3200" b="1" dirty="0" smtClean="0">
                <a:latin typeface="서울남산체 M" pitchFamily="18" charset="-127"/>
                <a:ea typeface="서울남산체 M" pitchFamily="18" charset="-127"/>
              </a:rPr>
              <a:t>5.</a:t>
            </a:r>
            <a:r>
              <a:rPr lang="en-US" altLang="ko-KR" sz="2400" b="1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개발일정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3200" b="1" dirty="0" smtClean="0">
                <a:latin typeface="서울남산체 M" pitchFamily="18" charset="-127"/>
                <a:ea typeface="서울남산체 M" pitchFamily="18" charset="-127"/>
              </a:rPr>
              <a:t>6.</a:t>
            </a:r>
            <a:r>
              <a:rPr lang="en-US" altLang="ko-KR" sz="2400" b="1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개발환경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USER\Desktop\발표자료 준비\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92275"/>
            <a:ext cx="8560755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2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USER\Desktop\발표자료 준비\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24" y="263700"/>
            <a:ext cx="8556401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0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" b="7048"/>
          <a:stretch/>
        </p:blipFill>
        <p:spPr>
          <a:xfrm rot="10800000">
            <a:off x="-1" y="-1"/>
            <a:ext cx="12192000" cy="380781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8" name="직선 연결선 7"/>
          <p:cNvCxnSpPr/>
          <p:nvPr/>
        </p:nvCxnSpPr>
        <p:spPr>
          <a:xfrm>
            <a:off x="3071056" y="3625337"/>
            <a:ext cx="5733143" cy="0"/>
          </a:xfrm>
          <a:prstGeom prst="line">
            <a:avLst/>
          </a:prstGeom>
          <a:ln w="28575">
            <a:solidFill>
              <a:srgbClr val="FEFF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139140" y="2795871"/>
            <a:ext cx="5733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B" pitchFamily="18" charset="-127"/>
                <a:ea typeface="서울남산체 B" pitchFamily="18" charset="-127"/>
                <a:cs typeface="Arial" panose="020B0604020202020204" pitchFamily="34" charset="0"/>
              </a:rPr>
              <a:t>Demonstration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서울남산체 B" pitchFamily="18" charset="-127"/>
              <a:ea typeface="서울남산체 B" pitchFamily="18" charset="-127"/>
              <a:cs typeface="Arial" panose="020B0604020202020204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11161" y="2799168"/>
            <a:ext cx="5733143" cy="0"/>
          </a:xfrm>
          <a:prstGeom prst="line">
            <a:avLst/>
          </a:prstGeom>
          <a:ln w="28575">
            <a:solidFill>
              <a:srgbClr val="FEFF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75533" y="3822221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Hansung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Lecture Evaluation Service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68" r="-626" b="9162"/>
          <a:stretch/>
        </p:blipFill>
        <p:spPr>
          <a:xfrm>
            <a:off x="0" y="-38100"/>
            <a:ext cx="12306300" cy="6896100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3213908" y="2881083"/>
            <a:ext cx="5733143" cy="0"/>
          </a:xfrm>
          <a:prstGeom prst="line">
            <a:avLst/>
          </a:prstGeom>
          <a:ln w="28575">
            <a:solidFill>
              <a:srgbClr val="FEFF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13908" y="3846871"/>
            <a:ext cx="5733143" cy="0"/>
          </a:xfrm>
          <a:prstGeom prst="line">
            <a:avLst/>
          </a:prstGeom>
          <a:ln w="28575">
            <a:solidFill>
              <a:srgbClr val="FEFF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55744" y="3918475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Hansung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Lecture Evaluation Service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77408" y="2925735"/>
            <a:ext cx="5733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감사합니</a:t>
            </a:r>
            <a:r>
              <a:rPr lang="ko-KR" altLang="en-US" sz="4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6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1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3" y="368968"/>
            <a:ext cx="1957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개발배경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2" descr="C:\Users\USER\Desktop\발표자료 준비\자료준비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7" y="1381903"/>
            <a:ext cx="708818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8644269" y="1447618"/>
            <a:ext cx="3547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성적확인 및 이의신청을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강의평가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8649506" y="3067871"/>
            <a:ext cx="298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나만 볼 수 있는 평가 기록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8678547" y="3725599"/>
            <a:ext cx="27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강사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 평가점수 차이</a:t>
            </a:r>
            <a:endParaRPr lang="en-US" altLang="ko-KR" dirty="0"/>
          </a:p>
        </p:txBody>
      </p:sp>
      <p:grpSp>
        <p:nvGrpSpPr>
          <p:cNvPr id="40" name="그룹 39"/>
          <p:cNvGrpSpPr/>
          <p:nvPr/>
        </p:nvGrpSpPr>
        <p:grpSpPr>
          <a:xfrm>
            <a:off x="8454189" y="1491916"/>
            <a:ext cx="176463" cy="192507"/>
            <a:chOff x="8518358" y="1524000"/>
            <a:chExt cx="176463" cy="19250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8518358" y="1540043"/>
              <a:ext cx="156402" cy="145094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8688135" y="1524000"/>
              <a:ext cx="0" cy="192507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8527645" y="1708665"/>
              <a:ext cx="167176" cy="0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8478253" y="2430380"/>
            <a:ext cx="176463" cy="192507"/>
            <a:chOff x="8518358" y="1524000"/>
            <a:chExt cx="176463" cy="192507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8518358" y="1540043"/>
              <a:ext cx="156402" cy="145094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8688135" y="1524000"/>
              <a:ext cx="0" cy="192507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8527645" y="1708665"/>
              <a:ext cx="167176" cy="0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8470232" y="3160296"/>
            <a:ext cx="176463" cy="192507"/>
            <a:chOff x="8518358" y="1524000"/>
            <a:chExt cx="176463" cy="192507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8518358" y="1540043"/>
              <a:ext cx="156402" cy="145094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688135" y="1524000"/>
              <a:ext cx="0" cy="192507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8527645" y="1708665"/>
              <a:ext cx="167176" cy="0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8705655" y="2321913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의미 없는 한 줄 세우기</a:t>
            </a:r>
            <a:endParaRPr lang="en-US" altLang="ko-KR" dirty="0" smtClean="0"/>
          </a:p>
        </p:txBody>
      </p:sp>
      <p:grpSp>
        <p:nvGrpSpPr>
          <p:cNvPr id="56" name="그룹 55"/>
          <p:cNvGrpSpPr/>
          <p:nvPr/>
        </p:nvGrpSpPr>
        <p:grpSpPr>
          <a:xfrm>
            <a:off x="8478254" y="3793959"/>
            <a:ext cx="176463" cy="192507"/>
            <a:chOff x="8518358" y="1524000"/>
            <a:chExt cx="176463" cy="192507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8518358" y="1540043"/>
              <a:ext cx="156402" cy="145094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8688135" y="1524000"/>
              <a:ext cx="0" cy="192507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8527645" y="1708665"/>
              <a:ext cx="167176" cy="0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2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3" y="368968"/>
            <a:ext cx="1957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개발배경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경북대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그림 28" descr="art_13961770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01664" y="0"/>
            <a:ext cx="6451935" cy="69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3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3" y="368968"/>
            <a:ext cx="1957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개발배경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sz="2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경북대</a:t>
            </a:r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9765" y="474746"/>
            <a:ext cx="8066171" cy="58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cfile4.uf.2467764E546EB5AF37DCE2-580x4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8106" y="1025449"/>
            <a:ext cx="8457200" cy="5832551"/>
          </a:xfrm>
          <a:prstGeom prst="rect">
            <a:avLst/>
          </a:prstGeom>
        </p:spPr>
      </p:pic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4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3" y="368968"/>
            <a:ext cx="1957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개발현실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85744" y="2795154"/>
            <a:ext cx="688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재학생 인증 </a:t>
            </a:r>
            <a:endParaRPr lang="en-US" altLang="ko-KR" dirty="0" smtClean="0"/>
          </a:p>
          <a:p>
            <a:r>
              <a:rPr lang="en-US" altLang="ko-KR" dirty="0" smtClean="0"/>
              <a:t>API </a:t>
            </a:r>
            <a:r>
              <a:rPr lang="ko-KR" altLang="en-US" dirty="0" smtClean="0"/>
              <a:t>제공해 줄 수 있나요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8553254" y="3982271"/>
            <a:ext cx="3349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 강의를 선 수강한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학생들의 강의 평가를 볼 수 있나요</a:t>
            </a:r>
            <a:r>
              <a:rPr lang="en-US" altLang="ko-KR" dirty="0" smtClean="0"/>
              <a:t>?</a:t>
            </a:r>
          </a:p>
        </p:txBody>
      </p:sp>
      <p:grpSp>
        <p:nvGrpSpPr>
          <p:cNvPr id="2" name="그룹 39"/>
          <p:cNvGrpSpPr/>
          <p:nvPr/>
        </p:nvGrpSpPr>
        <p:grpSpPr>
          <a:xfrm>
            <a:off x="1411705" y="2871538"/>
            <a:ext cx="176463" cy="192507"/>
            <a:chOff x="8518358" y="1524000"/>
            <a:chExt cx="176463" cy="19250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8518358" y="1540043"/>
              <a:ext cx="156402" cy="145094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8688135" y="1524000"/>
              <a:ext cx="0" cy="192507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8527645" y="1708665"/>
              <a:ext cx="167176" cy="0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46"/>
          <p:cNvGrpSpPr/>
          <p:nvPr/>
        </p:nvGrpSpPr>
        <p:grpSpPr>
          <a:xfrm>
            <a:off x="1355558" y="4820653"/>
            <a:ext cx="176463" cy="192507"/>
            <a:chOff x="8518358" y="1524000"/>
            <a:chExt cx="176463" cy="192507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8518358" y="1540043"/>
              <a:ext cx="156402" cy="145094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8688135" y="1524000"/>
              <a:ext cx="0" cy="192507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8527645" y="1708665"/>
              <a:ext cx="167176" cy="0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50"/>
          <p:cNvGrpSpPr/>
          <p:nvPr/>
        </p:nvGrpSpPr>
        <p:grpSpPr>
          <a:xfrm>
            <a:off x="8325853" y="4026570"/>
            <a:ext cx="176463" cy="192507"/>
            <a:chOff x="8518358" y="1524000"/>
            <a:chExt cx="176463" cy="192507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8518358" y="1540043"/>
              <a:ext cx="156402" cy="145094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688135" y="1524000"/>
              <a:ext cx="0" cy="192507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8527645" y="1708665"/>
              <a:ext cx="167176" cy="0"/>
            </a:xfrm>
            <a:prstGeom prst="line">
              <a:avLst/>
            </a:prstGeom>
            <a:ln w="25400">
              <a:solidFill>
                <a:srgbClr val="C80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486707" y="4712187"/>
            <a:ext cx="3974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학교 강의 평가 시스템을 개발하려고</a:t>
            </a:r>
            <a:endParaRPr lang="en-US" altLang="ko-KR" dirty="0" smtClean="0"/>
          </a:p>
          <a:p>
            <a:r>
              <a:rPr lang="ko-KR" altLang="en-US" dirty="0" smtClean="0"/>
              <a:t> 하는데 강의정보를 얻을 수 있나요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5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3" y="368968"/>
            <a:ext cx="1957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개발핵심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Picture 3" descr="C:\Users\USER\Desktop\발표자료 준비\정호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44" y="1008083"/>
            <a:ext cx="21197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577390" y="3433010"/>
            <a:ext cx="5573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장원급제 강의평가 시스템 구축에 필요한 데이터를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직접 한성대 종합정보 시스템에서 가져왔습니다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26" name="순서도: 병합 25"/>
          <p:cNvSpPr/>
          <p:nvPr/>
        </p:nvSpPr>
        <p:spPr>
          <a:xfrm>
            <a:off x="6047875" y="4507832"/>
            <a:ext cx="304800" cy="192505"/>
          </a:xfrm>
          <a:prstGeom prst="flowChartMerg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95899" y="5025009"/>
            <a:ext cx="5254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u="sng" dirty="0" smtClean="0">
                <a:solidFill>
                  <a:srgbClr val="FF0000"/>
                </a:solidFill>
              </a:rPr>
              <a:t>2</a:t>
            </a:r>
            <a:r>
              <a:rPr lang="ko-KR" altLang="en-US" sz="3600" b="1" u="sng" dirty="0" smtClean="0">
                <a:solidFill>
                  <a:srgbClr val="FF0000"/>
                </a:solidFill>
              </a:rPr>
              <a:t>만 건 이상의 실 데이터</a:t>
            </a:r>
            <a:endParaRPr lang="ko-KR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6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3" y="368968"/>
            <a:ext cx="1957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개발핵심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80275" y="1187116"/>
            <a:ext cx="9172518" cy="26629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1470" y="3997934"/>
            <a:ext cx="9019855" cy="26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0800000">
            <a:off x="10299030" y="-3"/>
            <a:ext cx="433138" cy="481263"/>
          </a:xfrm>
          <a:prstGeom prst="round2SameRect">
            <a:avLst/>
          </a:prstGeom>
          <a:solidFill>
            <a:srgbClr val="C80064"/>
          </a:solidFill>
          <a:ln>
            <a:solidFill>
              <a:srgbClr val="C8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3199" y="0"/>
            <a:ext cx="41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7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90863" y="1010653"/>
            <a:ext cx="46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48063" y="1002632"/>
            <a:ext cx="465221" cy="0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873" y="368968"/>
            <a:ext cx="1957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주요기능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6695" y="2719545"/>
            <a:ext cx="11165305" cy="562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회원관리               강의평가 등록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              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검색               다양한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View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          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마이페이지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37347" y="3485743"/>
            <a:ext cx="7555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ko-KR" altLang="en-US" dirty="0" smtClean="0">
                <a:latin typeface="서울남산체 B" pitchFamily="18" charset="-127"/>
                <a:ea typeface="서울남산체 B" pitchFamily="18" charset="-127"/>
              </a:rPr>
              <a:t>한성대 재학생만이</a:t>
            </a:r>
            <a:endParaRPr lang="en-US" altLang="ko-KR" dirty="0" smtClean="0">
              <a:latin typeface="서울남산체 B" pitchFamily="18" charset="-127"/>
              <a:ea typeface="서울남산체 B" pitchFamily="18" charset="-127"/>
            </a:endParaRPr>
          </a:p>
          <a:p>
            <a:pPr marL="457200" indent="-457200">
              <a:lnSpc>
                <a:spcPct val="200000"/>
              </a:lnSpc>
            </a:pPr>
            <a:r>
              <a:rPr lang="ko-KR" altLang="en-US" dirty="0" smtClean="0">
                <a:latin typeface="서울남산체 B" pitchFamily="18" charset="-127"/>
                <a:ea typeface="서울남산체 B" pitchFamily="18" charset="-127"/>
              </a:rPr>
              <a:t>본인이 수강한 과목에 대해 강의 평가를 할 수 있고</a:t>
            </a:r>
            <a:endParaRPr lang="en-US" altLang="ko-KR" dirty="0" smtClean="0">
              <a:latin typeface="서울남산체 B" pitchFamily="18" charset="-127"/>
              <a:ea typeface="서울남산체 B" pitchFamily="18" charset="-127"/>
            </a:endParaRPr>
          </a:p>
          <a:p>
            <a:pPr marL="457200" indent="-457200">
              <a:lnSpc>
                <a:spcPct val="200000"/>
              </a:lnSpc>
            </a:pPr>
            <a:r>
              <a:rPr lang="ko-KR" altLang="en-US" dirty="0" smtClean="0">
                <a:latin typeface="서울남산체 B" pitchFamily="18" charset="-127"/>
                <a:ea typeface="서울남산체 B" pitchFamily="18" charset="-127"/>
              </a:rPr>
              <a:t>모든 재학생이 강의평가 결과를 볼 수 있다</a:t>
            </a:r>
            <a:r>
              <a:rPr lang="en-US" altLang="ko-KR" dirty="0" smtClean="0">
                <a:latin typeface="서울남산체 B" pitchFamily="18" charset="-127"/>
                <a:ea typeface="서울남산체 B" pitchFamily="18" charset="-127"/>
              </a:rPr>
              <a:t>.</a:t>
            </a:r>
          </a:p>
          <a:p>
            <a:pPr marL="457200" indent="-457200">
              <a:lnSpc>
                <a:spcPct val="200000"/>
              </a:lnSpc>
            </a:pPr>
            <a:endParaRPr lang="en-US" altLang="ko-KR" b="1" dirty="0" smtClean="0"/>
          </a:p>
          <a:p>
            <a:pPr marL="457200" indent="-457200">
              <a:lnSpc>
                <a:spcPct val="200000"/>
              </a:lnSpc>
            </a:pP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43546" y="5375518"/>
            <a:ext cx="9700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</a:rPr>
              <a:t>     </a:t>
            </a:r>
            <a:r>
              <a:rPr lang="ko-KR" altLang="en-US" sz="2400" b="1" dirty="0" smtClean="0">
                <a:solidFill>
                  <a:srgbClr val="C80064"/>
                </a:solidFill>
              </a:rPr>
              <a:t>한성대 </a:t>
            </a:r>
            <a:r>
              <a:rPr lang="ko-KR" altLang="en-US" sz="2400" dirty="0" smtClean="0">
                <a:solidFill>
                  <a:srgbClr val="C80064"/>
                </a:solidFill>
                <a:latin typeface="+mj-lt"/>
                <a:ea typeface="서울남산체 B" pitchFamily="18" charset="-127"/>
              </a:rPr>
              <a:t>재학생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B" pitchFamily="18" charset="-127"/>
                <a:ea typeface="서울남산체 B" pitchFamily="18" charset="-127"/>
              </a:rPr>
              <a:t>들을 위한 </a:t>
            </a:r>
            <a:r>
              <a:rPr lang="ko-KR" altLang="en-US" sz="2600" dirty="0" smtClean="0">
                <a:solidFill>
                  <a:srgbClr val="C80064"/>
                </a:solidFill>
                <a:latin typeface="+mj-lt"/>
                <a:ea typeface="서울남산체 B" pitchFamily="18" charset="-127"/>
              </a:rPr>
              <a:t>한성대 </a:t>
            </a:r>
            <a:r>
              <a:rPr lang="ko-KR" altLang="en-US" sz="2600" dirty="0">
                <a:solidFill>
                  <a:srgbClr val="C80064"/>
                </a:solidFill>
                <a:latin typeface="+mj-lt"/>
                <a:ea typeface="서울남산체 B" pitchFamily="18" charset="-127"/>
              </a:rPr>
              <a:t>강의평가</a:t>
            </a:r>
            <a:r>
              <a:rPr lang="ko-KR" altLang="en-US" sz="2400" dirty="0">
                <a:solidFill>
                  <a:srgbClr val="C80064"/>
                </a:solidFill>
                <a:latin typeface="+mj-lt"/>
                <a:ea typeface="서울남산체 B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B" pitchFamily="18" charset="-127"/>
                <a:ea typeface="서울남산체 B" pitchFamily="18" charset="-127"/>
              </a:rPr>
              <a:t>시스템 도입</a:t>
            </a:r>
            <a:r>
              <a:rPr lang="ko-KR" altLang="en-US" sz="2400" dirty="0" smtClean="0">
                <a:solidFill>
                  <a:srgbClr val="C80064"/>
                </a:solidFill>
                <a:latin typeface="서울남산체 B" pitchFamily="18" charset="-127"/>
                <a:ea typeface="서울남산체 B" pitchFamily="18" charset="-127"/>
              </a:rPr>
              <a:t> </a:t>
            </a:r>
            <a:r>
              <a:rPr lang="ko-KR" altLang="en-US" sz="2800" u="sng" dirty="0" smtClean="0">
                <a:solidFill>
                  <a:srgbClr val="C80064"/>
                </a:solidFill>
                <a:latin typeface="서울남산체 B" pitchFamily="18" charset="-127"/>
                <a:ea typeface="서울남산체 B" pitchFamily="18" charset="-127"/>
              </a:rPr>
              <a:t>목적</a:t>
            </a:r>
            <a:endParaRPr lang="ko-KR" altLang="en-US" sz="2800" u="sng" dirty="0">
              <a:solidFill>
                <a:srgbClr val="C80064"/>
              </a:solidFill>
              <a:latin typeface="서울남산체 B" pitchFamily="18" charset="-127"/>
              <a:ea typeface="서울남산체 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5729" y="1216444"/>
            <a:ext cx="1864975" cy="167113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6475" y="1475873"/>
            <a:ext cx="1244767" cy="109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4893" y="1410703"/>
            <a:ext cx="1399423" cy="121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49604" y="1397670"/>
            <a:ext cx="151890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41331" y="1225467"/>
            <a:ext cx="1789196" cy="166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직선 연결선 20"/>
          <p:cNvCxnSpPr/>
          <p:nvPr/>
        </p:nvCxnSpPr>
        <p:spPr>
          <a:xfrm>
            <a:off x="1828800" y="3850105"/>
            <a:ext cx="0" cy="97856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80674" y="5486400"/>
            <a:ext cx="0" cy="770021"/>
          </a:xfrm>
          <a:prstGeom prst="line">
            <a:avLst/>
          </a:prstGeom>
          <a:ln w="25400">
            <a:solidFill>
              <a:srgbClr val="C80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268</Words>
  <Application>Microsoft Office PowerPoint</Application>
  <PresentationFormat>와이드스크린</PresentationFormat>
  <Paragraphs>116</Paragraphs>
  <Slides>23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서울남산체 B</vt:lpstr>
      <vt:lpstr>서울남산체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jungho lee</cp:lastModifiedBy>
  <cp:revision>183</cp:revision>
  <dcterms:created xsi:type="dcterms:W3CDTF">2013-10-16T11:46:29Z</dcterms:created>
  <dcterms:modified xsi:type="dcterms:W3CDTF">2015-09-25T06:30:42Z</dcterms:modified>
</cp:coreProperties>
</file>