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95" r:id="rId30"/>
    <p:sldId id="296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0" d="100"/>
          <a:sy n="100" d="100"/>
        </p:scale>
        <p:origin x="-7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2013-01-31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13 </a:t>
            </a:r>
            <a:r>
              <a:rPr lang="ko-KR" altLang="en-US" smtClean="0"/>
              <a:t>장 스레드와 멀티태스킹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4067204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Thread()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target)</a:t>
            </a:r>
          </a:p>
          <a:p>
            <a:pPr lvl="1"/>
            <a:r>
              <a:rPr lang="en-US" altLang="ko-KR" dirty="0" smtClean="0"/>
              <a:t>Thread(String name)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target, String name)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시작시키기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start()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run()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잠자기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 sleep(long mills)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죽이기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interrupt()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양보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yield()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스레드의</a:t>
            </a:r>
            <a:r>
              <a:rPr lang="ko-KR" altLang="en-US" dirty="0"/>
              <a:t> 실행을 중단하고 다른 </a:t>
            </a:r>
            <a:r>
              <a:rPr lang="ko-KR" altLang="en-US" dirty="0" err="1"/>
              <a:t>스레드가</a:t>
            </a:r>
            <a:r>
              <a:rPr lang="ko-KR" altLang="en-US" dirty="0"/>
              <a:t> 실행될 수 있도록 양보한다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72000" y="1589566"/>
            <a:ext cx="4159101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죽을 때까지 기다리기</a:t>
            </a:r>
            <a:endParaRPr lang="en-US" altLang="ko-KR" dirty="0"/>
          </a:p>
          <a:p>
            <a:pPr lvl="1"/>
            <a:r>
              <a:rPr lang="en-US" altLang="ko-KR" dirty="0"/>
              <a:t>void join()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스레드</a:t>
            </a:r>
            <a:r>
              <a:rPr lang="ko-KR" altLang="en-US" dirty="0"/>
              <a:t> 객체 알아내기</a:t>
            </a:r>
            <a:endParaRPr lang="en-US" altLang="ko-KR" dirty="0"/>
          </a:p>
          <a:p>
            <a:pPr lvl="1"/>
            <a:r>
              <a:rPr lang="en-US" altLang="ko-KR" dirty="0"/>
              <a:t>static Thread </a:t>
            </a:r>
            <a:r>
              <a:rPr lang="en-US" altLang="ko-KR" dirty="0" err="1"/>
              <a:t>currentThread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알아내기</a:t>
            </a:r>
            <a:endParaRPr lang="en-US" altLang="ko-KR" dirty="0"/>
          </a:p>
          <a:p>
            <a:pPr lvl="1"/>
            <a:r>
              <a:rPr lang="en-US" altLang="ko-KR" dirty="0"/>
              <a:t>long </a:t>
            </a:r>
            <a:r>
              <a:rPr lang="en-US" altLang="ko-KR" dirty="0" err="1"/>
              <a:t>getId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/>
              <a:t>이름 알아내기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 err="1"/>
              <a:t>우선순위값</a:t>
            </a:r>
            <a:r>
              <a:rPr lang="ko-KR" altLang="en-US" dirty="0"/>
              <a:t> 알아내기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getPriority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스레드의</a:t>
            </a:r>
            <a:r>
              <a:rPr lang="ko-KR" altLang="en-US" dirty="0"/>
              <a:t> 상태 알아내기</a:t>
            </a:r>
            <a:endParaRPr lang="en-US" altLang="ko-KR" dirty="0"/>
          </a:p>
          <a:p>
            <a:pPr lvl="1"/>
            <a:r>
              <a:rPr lang="en-US" altLang="ko-KR" dirty="0" err="1"/>
              <a:t>Thread.State</a:t>
            </a:r>
            <a:r>
              <a:rPr lang="en-US" altLang="ko-KR" dirty="0"/>
              <a:t> </a:t>
            </a:r>
            <a:r>
              <a:rPr lang="en-US" altLang="ko-KR" dirty="0" err="1"/>
              <a:t>getState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92606" cy="451940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 상속</a:t>
            </a:r>
            <a:r>
              <a:rPr lang="en-US" altLang="ko-KR" dirty="0" smtClean="0"/>
              <a:t>.</a:t>
            </a:r>
            <a:r>
              <a:rPr lang="ko-KR" altLang="en-US" dirty="0" smtClean="0"/>
              <a:t>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스레드로</a:t>
            </a:r>
            <a:r>
              <a:rPr lang="ko-KR" altLang="en-US" dirty="0" smtClean="0"/>
              <a:t> 작동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 의해 </a:t>
            </a:r>
            <a:r>
              <a:rPr lang="ko-KR" altLang="en-US" dirty="0" err="1" smtClean="0"/>
              <a:t>스케쥴되기</a:t>
            </a:r>
            <a:r>
              <a:rPr lang="ko-KR" altLang="en-US" dirty="0" smtClean="0"/>
              <a:t> 시작함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6888" y="1412776"/>
            <a:ext cx="36072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extends </a:t>
            </a:r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274915" y="3750866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4581128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00430" y="1571612"/>
            <a:ext cx="177448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3060337" y="3904754"/>
            <a:ext cx="221457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3077502" y="4735017"/>
            <a:ext cx="221457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3851920" y="2212995"/>
            <a:ext cx="1656184" cy="56793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931" y="620688"/>
            <a:ext cx="4572000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 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smtClean="0"/>
              <a:t>sleep(1000);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e){return;}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4931" y="3257694"/>
            <a:ext cx="4572000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TestThread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090727" y="3545726"/>
            <a:ext cx="144016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316441" y="3831478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723277" y="62068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클래스 정의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23277" y="133677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2069" y="2124704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245" y="1051027"/>
            <a:ext cx="4143404" cy="18019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57675" y="1041144"/>
            <a:ext cx="857256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</p:cNvCxnSpPr>
          <p:nvPr/>
        </p:nvCxnSpPr>
        <p:spPr>
          <a:xfrm>
            <a:off x="2257675" y="1541210"/>
            <a:ext cx="1071570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30887" y="3750158"/>
            <a:ext cx="928694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530887" y="3954589"/>
            <a:ext cx="928694" cy="8132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3410262" y="1340769"/>
            <a:ext cx="167395" cy="1440160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순서도: 처리 31"/>
          <p:cNvSpPr/>
          <p:nvPr/>
        </p:nvSpPr>
        <p:spPr>
          <a:xfrm>
            <a:off x="876126" y="1736813"/>
            <a:ext cx="1654761" cy="648072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endCxn id="31" idx="1"/>
          </p:cNvCxnSpPr>
          <p:nvPr/>
        </p:nvCxnSpPr>
        <p:spPr>
          <a:xfrm>
            <a:off x="2411760" y="2060849"/>
            <a:ext cx="998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763837" y="4932870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20" name="타원 19"/>
          <p:cNvSpPr/>
          <p:nvPr/>
        </p:nvSpPr>
        <p:spPr>
          <a:xfrm>
            <a:off x="3459581" y="5004878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2457" y="457568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1829" y="457283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31085" y="5153258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7" name="직선 화살표 연결선 26"/>
          <p:cNvCxnSpPr>
            <a:endCxn id="19" idx="2"/>
          </p:cNvCxnSpPr>
          <p:nvPr/>
        </p:nvCxnSpPr>
        <p:spPr>
          <a:xfrm>
            <a:off x="4323677" y="5292910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11509" y="5724958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811509" y="59409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9" name="대각선 방향의 모서리가 둥근 사각형 48"/>
          <p:cNvSpPr/>
          <p:nvPr/>
        </p:nvSpPr>
        <p:spPr>
          <a:xfrm>
            <a:off x="5835845" y="5824350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TimerThread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52" name="직선 연결선 51"/>
          <p:cNvCxnSpPr>
            <a:stCxn id="55" idx="0"/>
            <a:endCxn id="49" idx="2"/>
          </p:cNvCxnSpPr>
          <p:nvPr/>
        </p:nvCxnSpPr>
        <p:spPr>
          <a:xfrm>
            <a:off x="4971749" y="6026682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대각선 방향의 모서리가 둥근 사각형 54"/>
          <p:cNvSpPr/>
          <p:nvPr/>
        </p:nvSpPr>
        <p:spPr>
          <a:xfrm>
            <a:off x="3603597" y="5824350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70" name="자유형 69"/>
          <p:cNvSpPr/>
          <p:nvPr/>
        </p:nvSpPr>
        <p:spPr>
          <a:xfrm>
            <a:off x="5786002" y="5148894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82962" y="116632"/>
            <a:ext cx="786610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 Thread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TimerThread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: Thread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단위의 타이머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00562" y="1071546"/>
            <a:ext cx="446392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ThreadTimerEx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Font(“Gothic“,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399881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 {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n=0;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while(true) {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n++;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3" y="5427442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3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존재하게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 무한 루프가 실행되어야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생성하여 다시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등록하여야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30922" cy="52864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구현하는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7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 implements Runnable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/>
              <a:t>................................................................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975076" y="4015532"/>
            <a:ext cx="40614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Thread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	new Thread(new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());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04048" y="4855213"/>
            <a:ext cx="90685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th.start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00430" y="1571612"/>
            <a:ext cx="15367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3131840" y="4169420"/>
            <a:ext cx="184323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131840" y="5009102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275856" y="2212994"/>
            <a:ext cx="1944216" cy="42391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108" y="620688"/>
            <a:ext cx="5143536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err="1" smtClean="0"/>
              <a:t>Thread.sleep</a:t>
            </a:r>
            <a:r>
              <a:rPr lang="en-US" altLang="ko-KR" sz="1200" b="1" i="1" dirty="0" smtClean="0"/>
              <a:t>(1000);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 // 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i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 { return; 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95108" y="3223502"/>
            <a:ext cx="5143536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TestRunnable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Thread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Thread(new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22836" y="3493522"/>
            <a:ext cx="139684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083984" y="3779274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942912" y="620692"/>
            <a:ext cx="149659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 smtClean="0"/>
              <a:t>Runnable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클래스로 구현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55576" y="1072274"/>
            <a:ext cx="146410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57928" y="809328"/>
            <a:ext cx="720080" cy="158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85920" y="1167810"/>
            <a:ext cx="1051490" cy="10095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47318" y="3690897"/>
            <a:ext cx="977254" cy="4404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147318" y="3902385"/>
            <a:ext cx="990092" cy="7426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 중괄호 25"/>
          <p:cNvSpPr/>
          <p:nvPr/>
        </p:nvSpPr>
        <p:spPr>
          <a:xfrm>
            <a:off x="3094032" y="1323558"/>
            <a:ext cx="288032" cy="1297671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순서도: 처리 26"/>
          <p:cNvSpPr/>
          <p:nvPr/>
        </p:nvSpPr>
        <p:spPr>
          <a:xfrm>
            <a:off x="1002789" y="1540345"/>
            <a:ext cx="1647064" cy="864096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2649853" y="1972393"/>
            <a:ext cx="4441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57490" y="1029555"/>
            <a:ext cx="4714908" cy="18233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645316" y="464270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7564" y="4642700"/>
            <a:ext cx="1179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781220" y="5722820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781220" y="593884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5" name="대각선 방향의 모서리가 둥근 사각형 44"/>
          <p:cNvSpPr/>
          <p:nvPr/>
        </p:nvSpPr>
        <p:spPr>
          <a:xfrm>
            <a:off x="5805556" y="5822212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46" name="직선 연결선 45"/>
          <p:cNvCxnSpPr>
            <a:stCxn id="47" idx="0"/>
            <a:endCxn id="45" idx="2"/>
          </p:cNvCxnSpPr>
          <p:nvPr/>
        </p:nvCxnSpPr>
        <p:spPr>
          <a:xfrm>
            <a:off x="4941460" y="6024544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대각선 방향의 모서리가 둥근 사각형 46"/>
          <p:cNvSpPr/>
          <p:nvPr/>
        </p:nvSpPr>
        <p:spPr>
          <a:xfrm>
            <a:off x="3573308" y="5822212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49" name="타원 48"/>
          <p:cNvSpPr/>
          <p:nvPr/>
        </p:nvSpPr>
        <p:spPr>
          <a:xfrm>
            <a:off x="5733548" y="4930732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0" name="타원 49"/>
          <p:cNvSpPr/>
          <p:nvPr/>
        </p:nvSpPr>
        <p:spPr>
          <a:xfrm>
            <a:off x="3429292" y="5002740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00796" y="5151120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52" name="직선 화살표 연결선 51"/>
          <p:cNvCxnSpPr>
            <a:endCxn id="49" idx="2"/>
          </p:cNvCxnSpPr>
          <p:nvPr/>
        </p:nvCxnSpPr>
        <p:spPr>
          <a:xfrm>
            <a:off x="4293388" y="5290772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/>
          <p:cNvSpPr/>
          <p:nvPr/>
        </p:nvSpPr>
        <p:spPr>
          <a:xfrm>
            <a:off x="5755713" y="5146756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028996" y="123775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Runnable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인터페이스를 상속받아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 sz="1200" smtClean="0"/>
              <a:pPr/>
              <a:t>16</a:t>
            </a:fld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172400" y="2098015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13-2 : </a:t>
            </a:r>
            <a:r>
              <a:rPr lang="en-US" altLang="ko-KR" dirty="0" err="1" smtClean="0"/>
              <a:t>Runnable</a:t>
            </a:r>
            <a:r>
              <a:rPr lang="ko-KR" altLang="en-US" dirty="0" smtClean="0"/>
              <a:t>인터페이스를 구현하여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타이머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9464" y="1219755"/>
            <a:ext cx="482453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RunnableTimerEx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”);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Font(“Gothic“,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runnable = new </a:t>
            </a:r>
            <a:r>
              <a:rPr lang="en-US" altLang="ko-KR" sz="1200" b="1" dirty="0" err="1" smtClean="0"/>
              <a:t>imerRunnable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Thread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Thread(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1214422"/>
            <a:ext cx="378279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TimerRunnable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n=0; 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n++;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 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74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</a:t>
            </a:r>
            <a:r>
              <a:rPr lang="ko-KR" altLang="en-US" dirty="0" err="1" smtClean="0"/>
              <a:t>문자열을가진</a:t>
            </a:r>
            <a:r>
              <a:rPr lang="ko-KR" altLang="en-US" dirty="0" smtClean="0"/>
              <a:t> 레이블 컴포넌트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282" y="1268760"/>
            <a:ext cx="4000528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</a:t>
            </a:r>
            <a:r>
              <a:rPr lang="en-US" altLang="ko-KR" sz="1100" dirty="0" smtClean="0"/>
              <a:t>(String text)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super(text); //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생성자</a:t>
            </a:r>
            <a:r>
              <a:rPr lang="ko-KR" altLang="en-US" sz="1100" b="1" dirty="0" smtClean="0"/>
              <a:t> 호출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setOpaque</a:t>
            </a:r>
            <a:r>
              <a:rPr lang="en-US" altLang="ko-KR" sz="1100" dirty="0" smtClean="0"/>
              <a:t>(true); // </a:t>
            </a:r>
            <a:r>
              <a:rPr lang="ko-KR" altLang="en-US" sz="1100" dirty="0" smtClean="0"/>
              <a:t>배경색 변경이 가능하도록 설정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Thread 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Thread(this);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while(true)</a:t>
            </a:r>
            <a:r>
              <a:rPr lang="en-US" altLang="ko-KR" sz="1100" dirty="0" smtClean="0"/>
              <a:t>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if(n == 0)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Color.YELLOW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Color.GREEN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	if(n == 0) n = 1;</a:t>
            </a:r>
          </a:p>
          <a:p>
            <a:pPr defTabSz="180000"/>
            <a:r>
              <a:rPr lang="en-US" altLang="ko-KR" sz="1100" dirty="0" smtClean="0"/>
              <a:t>			else n = 0;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(500); // 0.5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return;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357686" y="1268760"/>
            <a:ext cx="45720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FlickeringLabelEx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”);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fLabel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smtClean="0"/>
              <a:t>깜박</a:t>
            </a:r>
            <a:r>
              <a:rPr lang="en-US" altLang="ko-KR" sz="1100" b="1" dirty="0" smtClean="0"/>
              <a:t>”);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깜박이지 않는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label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err="1" smtClean="0"/>
              <a:t>안깜박</a:t>
            </a:r>
            <a:r>
              <a:rPr lang="ko-KR" altLang="en-US" sz="1100" b="1" dirty="0" smtClean="0"/>
              <a:t>“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fLabel2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(“</a:t>
            </a:r>
            <a:r>
              <a:rPr lang="ko-KR" altLang="en-US" sz="1100" b="1" dirty="0" smtClean="0"/>
              <a:t>여기도 깜박</a:t>
            </a:r>
            <a:r>
              <a:rPr lang="en-US" altLang="ko-KR" sz="1100" b="1" dirty="0" smtClean="0"/>
              <a:t>”);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fLabel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(label);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(fLabel2);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레이블 만들기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07167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22" y="207054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멀티태스킹</a:t>
            </a:r>
            <a:r>
              <a:rPr lang="en-US" altLang="ko-KR" smtClean="0"/>
              <a:t>(multi-tasking)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5178666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다림질하면서 이어폰으로</a:t>
            </a:r>
            <a:endParaRPr lang="en-US" altLang="ko-KR" sz="1400" dirty="0" smtClean="0"/>
          </a:p>
          <a:p>
            <a:r>
              <a:rPr lang="ko-KR" altLang="en-US" sz="1400" dirty="0" smtClean="0"/>
              <a:t> 전화하는 주부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1495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운전하면서</a:t>
            </a:r>
            <a:endParaRPr lang="en-US" altLang="ko-KR" sz="1400" dirty="0" smtClean="0"/>
          </a:p>
          <a:p>
            <a:r>
              <a:rPr lang="ko-KR" altLang="en-US" sz="1400" dirty="0" smtClean="0"/>
              <a:t>화장하는 운전자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17866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제품의 판독과 포장 작업의</a:t>
            </a:r>
            <a:endParaRPr lang="en-US" altLang="ko-KR" sz="1400" dirty="0" smtClean="0"/>
          </a:p>
          <a:p>
            <a:r>
              <a:rPr lang="ko-KR" altLang="en-US" sz="1400" dirty="0" smtClean="0"/>
              <a:t> 두 기능을 갖춘 기계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9276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87770"/>
              </p:ext>
            </p:extLst>
          </p:nvPr>
        </p:nvGraphicFramePr>
        <p:xfrm>
          <a:off x="714348" y="1428736"/>
          <a:ext cx="7358114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01468"/>
                <a:gridCol w="1008112"/>
                <a:gridCol w="41485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필드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스트링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스레드의</a:t>
                      </a:r>
                      <a:r>
                        <a:rPr kumimoji="0" lang="ko-KR" altLang="en-US" sz="1200" kern="1200" baseline="0" dirty="0" smtClean="0"/>
                        <a:t> 이름으로서 사용자가 지정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</a:t>
                      </a:r>
                      <a:r>
                        <a:rPr kumimoji="0" lang="en-US" altLang="ko-KR" sz="1200" kern="1200" baseline="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고유의 </a:t>
                      </a:r>
                      <a:r>
                        <a:rPr kumimoji="0" lang="ko-KR" altLang="en-US" sz="1200" kern="1200" baseline="0" dirty="0" err="1" smtClean="0"/>
                        <a:t>식별자</a:t>
                      </a:r>
                      <a:r>
                        <a:rPr kumimoji="0" lang="ko-KR" altLang="en-US" sz="1200" kern="1200" baseline="0" dirty="0" smtClean="0"/>
                        <a:t> 번호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스레드의</a:t>
                      </a:r>
                      <a:r>
                        <a:rPr kumimoji="0" lang="ko-KR" altLang="en-US" sz="1200" kern="1200" baseline="0" dirty="0" smtClean="0"/>
                        <a:t> </a:t>
                      </a:r>
                      <a:r>
                        <a:rPr kumimoji="0" lang="en-US" altLang="ko-KR" sz="1200" kern="1200" baseline="0" dirty="0" smtClean="0"/>
                        <a:t>PC(Program Count)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현재 실행 중인 </a:t>
                      </a:r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코드의 주소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25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상태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kern="1200" baseline="0" dirty="0" smtClean="0"/>
                        <a:t>NEW, RUNNABLE, WAITING, TIMED_WAITING, BLOCK,</a:t>
                      </a:r>
                    </a:p>
                    <a:p>
                      <a:r>
                        <a:rPr kumimoji="0" lang="en-US" altLang="ko-KR" sz="1200" kern="1200" baseline="0" dirty="0" smtClean="0"/>
                        <a:t>TERMINATED </a:t>
                      </a:r>
                      <a:r>
                        <a:rPr kumimoji="0" lang="ko-KR" altLang="en-US" sz="1200" kern="1200" baseline="0" dirty="0" smtClean="0"/>
                        <a:t>등 </a:t>
                      </a:r>
                      <a:r>
                        <a:rPr kumimoji="0" lang="en-US" altLang="ko-KR" sz="1200" kern="1200" baseline="0" dirty="0" smtClean="0"/>
                        <a:t>6</a:t>
                      </a:r>
                      <a:r>
                        <a:rPr kumimoji="0" lang="ko-KR" altLang="en-US" sz="1200" kern="1200" baseline="0" dirty="0" smtClean="0"/>
                        <a:t>개 상태 중 하나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우선순위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스케줄링 시 사용되는 우선순위 값으로서</a:t>
                      </a:r>
                    </a:p>
                    <a:p>
                      <a:r>
                        <a:rPr kumimoji="0" lang="en-US" altLang="ko-KR" sz="1200" kern="1200" baseline="0" dirty="0" smtClean="0"/>
                        <a:t>1~10 </a:t>
                      </a:r>
                      <a:r>
                        <a:rPr kumimoji="0" lang="ko-KR" altLang="en-US" sz="1200" kern="1200" baseline="0" dirty="0" smtClean="0"/>
                        <a:t>사이의 값이며 </a:t>
                      </a:r>
                      <a:r>
                        <a:rPr kumimoji="0" lang="en-US" altLang="ko-KR" sz="1200" kern="1200" baseline="0" dirty="0" smtClean="0"/>
                        <a:t>10</a:t>
                      </a:r>
                      <a:r>
                        <a:rPr kumimoji="0" lang="ko-KR" altLang="en-US" sz="1200" kern="1200" baseline="0" dirty="0" smtClean="0"/>
                        <a:t>이 최상위 우선순위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587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그룹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정수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200" kern="1200" baseline="0" dirty="0" smtClean="0"/>
                        <a:t>여러 개의 자바 </a:t>
                      </a:r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하나의 그룹을 형성할 수</a:t>
                      </a:r>
                    </a:p>
                    <a:p>
                      <a:r>
                        <a:rPr kumimoji="0" lang="ko-KR" altLang="en-US" sz="1200" kern="1200" baseline="0" dirty="0" smtClean="0"/>
                        <a:t>있으며 이 경우 </a:t>
                      </a:r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속한 그룹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</a:t>
                      </a:r>
                      <a:r>
                        <a:rPr kumimoji="0" lang="ko-KR" altLang="en-US" sz="1200" kern="1200" baseline="0" dirty="0" smtClean="0"/>
                        <a:t> 레지스터 </a:t>
                      </a:r>
                      <a:r>
                        <a:rPr kumimoji="0" lang="ko-KR" altLang="en-US" sz="1200" kern="1200" baseline="0" dirty="0" err="1" smtClean="0"/>
                        <a:t>스택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smtClean="0"/>
                        <a:t>메모리 블록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kern="1200" baseline="0" dirty="0" err="1" smtClean="0"/>
                        <a:t>스레드가</a:t>
                      </a:r>
                      <a:r>
                        <a:rPr kumimoji="0" lang="ko-KR" altLang="en-US" sz="1200" kern="1200" baseline="0" dirty="0" smtClean="0"/>
                        <a:t> 실행되는 동안 레지스터들의 값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실행되고 있거나 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ko-KR" altLang="en-US" dirty="0" smtClean="0"/>
              <a:t>어떤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객체에서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sleep(n)</a:t>
            </a:r>
            <a:r>
              <a:rPr lang="ko-KR" altLang="en-US" dirty="0" smtClean="0"/>
              <a:t> 호출로 인해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이 스레드를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종료한 상태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8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1785918" y="5429264"/>
            <a:ext cx="857256" cy="923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1785918" y="1285860"/>
            <a:ext cx="7072362" cy="47149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700070"/>
          </a:xfrm>
        </p:spPr>
        <p:txBody>
          <a:bodyPr/>
          <a:lstStyle/>
          <a:p>
            <a:r>
              <a:rPr lang="ko-KR" altLang="en-US" smtClean="0"/>
              <a:t>스레드 상태와 생명 주기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29190" y="1357298"/>
            <a:ext cx="1071570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NEW(</a:t>
            </a:r>
            <a:r>
              <a:rPr lang="ko-KR" altLang="en-US" sz="1200" dirty="0" smtClean="0"/>
              <a:t>탄생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29190" y="2071678"/>
            <a:ext cx="1071570" cy="500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RUNNABLE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준비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52" y="3071810"/>
            <a:ext cx="1357322" cy="500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RUNNABLE</a:t>
            </a:r>
          </a:p>
          <a:p>
            <a:pPr algn="ctr"/>
            <a:r>
              <a:rPr lang="en-US" altLang="ko-KR" sz="1200" dirty="0" smtClean="0"/>
              <a:t>(running,</a:t>
            </a:r>
            <a:r>
              <a:rPr lang="ko-KR" altLang="en-US" sz="1200" dirty="0" err="1" smtClean="0"/>
              <a:t>실행중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rot="5400000">
            <a:off x="5243993" y="1850695"/>
            <a:ext cx="441965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5358611" y="2856703"/>
            <a:ext cx="571506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 rot="5400000">
            <a:off x="5265188" y="1157509"/>
            <a:ext cx="399577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57620" y="5000636"/>
            <a:ext cx="1500198" cy="4710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TIMED_WAITING</a:t>
            </a:r>
          </a:p>
          <a:p>
            <a:pPr algn="ctr"/>
            <a:r>
              <a:rPr lang="en-US" altLang="ko-KR" sz="1200" smtClean="0"/>
              <a:t>(</a:t>
            </a:r>
            <a:r>
              <a:rPr lang="ko-KR" altLang="en-US" sz="1200" smtClean="0"/>
              <a:t>시간 대기</a:t>
            </a:r>
            <a:r>
              <a:rPr lang="en-US" altLang="ko-KR" sz="1200" smtClean="0"/>
              <a:t>)</a:t>
            </a:r>
            <a:endParaRPr lang="ko-KR" altLang="en-US" sz="1200" dirty="0" smtClean="0"/>
          </a:p>
        </p:txBody>
      </p:sp>
      <p:sp>
        <p:nvSpPr>
          <p:cNvPr id="20" name="자유형 19"/>
          <p:cNvSpPr/>
          <p:nvPr/>
        </p:nvSpPr>
        <p:spPr>
          <a:xfrm>
            <a:off x="4572000" y="3571876"/>
            <a:ext cx="785818" cy="1428760"/>
          </a:xfrm>
          <a:custGeom>
            <a:avLst/>
            <a:gdLst>
              <a:gd name="connsiteX0" fmla="*/ 719847 w 719847"/>
              <a:gd name="connsiteY0" fmla="*/ 0 h 787940"/>
              <a:gd name="connsiteX1" fmla="*/ 680936 w 719847"/>
              <a:gd name="connsiteY1" fmla="*/ 136187 h 787940"/>
              <a:gd name="connsiteX2" fmla="*/ 496111 w 719847"/>
              <a:gd name="connsiteY2" fmla="*/ 350195 h 787940"/>
              <a:gd name="connsiteX3" fmla="*/ 155643 w 719847"/>
              <a:gd name="connsiteY3" fmla="*/ 496110 h 787940"/>
              <a:gd name="connsiteX4" fmla="*/ 0 w 719847"/>
              <a:gd name="connsiteY4" fmla="*/ 78794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47" h="787940">
                <a:moveTo>
                  <a:pt x="719847" y="0"/>
                </a:moveTo>
                <a:cubicBezTo>
                  <a:pt x="719036" y="38910"/>
                  <a:pt x="718225" y="77821"/>
                  <a:pt x="680936" y="136187"/>
                </a:cubicBezTo>
                <a:cubicBezTo>
                  <a:pt x="643647" y="194553"/>
                  <a:pt x="583660" y="290208"/>
                  <a:pt x="496111" y="350195"/>
                </a:cubicBezTo>
                <a:cubicBezTo>
                  <a:pt x="408562" y="410182"/>
                  <a:pt x="238328" y="423153"/>
                  <a:pt x="155643" y="496110"/>
                </a:cubicBezTo>
                <a:cubicBezTo>
                  <a:pt x="72958" y="569067"/>
                  <a:pt x="36479" y="678503"/>
                  <a:pt x="0" y="787940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86578" y="4386745"/>
            <a:ext cx="1071570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BLOCK(</a:t>
            </a:r>
            <a:r>
              <a:rPr lang="ko-KR" altLang="en-US" sz="1200" dirty="0" smtClean="0"/>
              <a:t>봉쇄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24" name="자유형 23"/>
          <p:cNvSpPr/>
          <p:nvPr/>
        </p:nvSpPr>
        <p:spPr>
          <a:xfrm>
            <a:off x="5540521" y="3608524"/>
            <a:ext cx="1741251" cy="758758"/>
          </a:xfrm>
          <a:custGeom>
            <a:avLst/>
            <a:gdLst>
              <a:gd name="connsiteX0" fmla="*/ 0 w 1741251"/>
              <a:gd name="connsiteY0" fmla="*/ 0 h 758758"/>
              <a:gd name="connsiteX1" fmla="*/ 262647 w 1741251"/>
              <a:gd name="connsiteY1" fmla="*/ 155643 h 758758"/>
              <a:gd name="connsiteX2" fmla="*/ 972766 w 1741251"/>
              <a:gd name="connsiteY2" fmla="*/ 291830 h 758758"/>
              <a:gd name="connsiteX3" fmla="*/ 1566153 w 1741251"/>
              <a:gd name="connsiteY3" fmla="*/ 486383 h 758758"/>
              <a:gd name="connsiteX4" fmla="*/ 1741251 w 1741251"/>
              <a:gd name="connsiteY4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251" h="758758">
                <a:moveTo>
                  <a:pt x="0" y="0"/>
                </a:moveTo>
                <a:cubicBezTo>
                  <a:pt x="50259" y="53502"/>
                  <a:pt x="100519" y="107005"/>
                  <a:pt x="262647" y="155643"/>
                </a:cubicBezTo>
                <a:cubicBezTo>
                  <a:pt x="424775" y="204281"/>
                  <a:pt x="755515" y="236707"/>
                  <a:pt x="972766" y="291830"/>
                </a:cubicBezTo>
                <a:cubicBezTo>
                  <a:pt x="1190017" y="346953"/>
                  <a:pt x="1438072" y="408562"/>
                  <a:pt x="1566153" y="486383"/>
                </a:cubicBezTo>
                <a:cubicBezTo>
                  <a:pt x="1694234" y="564204"/>
                  <a:pt x="1717742" y="661481"/>
                  <a:pt x="1741251" y="758758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자유형 24"/>
          <p:cNvSpPr/>
          <p:nvPr/>
        </p:nvSpPr>
        <p:spPr>
          <a:xfrm>
            <a:off x="6000759" y="2214554"/>
            <a:ext cx="2305659" cy="2347281"/>
          </a:xfrm>
          <a:custGeom>
            <a:avLst/>
            <a:gdLst>
              <a:gd name="connsiteX0" fmla="*/ 1857983 w 2318426"/>
              <a:gd name="connsiteY0" fmla="*/ 2039566 h 2039566"/>
              <a:gd name="connsiteX1" fmla="*/ 2110903 w 2318426"/>
              <a:gd name="connsiteY1" fmla="*/ 1864468 h 2039566"/>
              <a:gd name="connsiteX2" fmla="*/ 2266545 w 2318426"/>
              <a:gd name="connsiteY2" fmla="*/ 1066800 h 2039566"/>
              <a:gd name="connsiteX3" fmla="*/ 1799617 w 2318426"/>
              <a:gd name="connsiteY3" fmla="*/ 171855 h 2039566"/>
              <a:gd name="connsiteX4" fmla="*/ 0 w 2318426"/>
              <a:gd name="connsiteY4" fmla="*/ 35668 h 203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8426" h="2039566">
                <a:moveTo>
                  <a:pt x="1857983" y="2039566"/>
                </a:moveTo>
                <a:cubicBezTo>
                  <a:pt x="1950396" y="2033081"/>
                  <a:pt x="2042809" y="2026596"/>
                  <a:pt x="2110903" y="1864468"/>
                </a:cubicBezTo>
                <a:cubicBezTo>
                  <a:pt x="2178997" y="1702340"/>
                  <a:pt x="2318426" y="1348902"/>
                  <a:pt x="2266545" y="1066800"/>
                </a:cubicBezTo>
                <a:cubicBezTo>
                  <a:pt x="2214664" y="784698"/>
                  <a:pt x="2177374" y="343710"/>
                  <a:pt x="1799617" y="171855"/>
                </a:cubicBezTo>
                <a:cubicBezTo>
                  <a:pt x="1421860" y="0"/>
                  <a:pt x="710930" y="17834"/>
                  <a:pt x="0" y="35668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71802" y="4029555"/>
            <a:ext cx="1214446" cy="3281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WAITING(</a:t>
            </a:r>
            <a:r>
              <a:rPr lang="ko-KR" altLang="en-US" sz="1200" smtClean="0"/>
              <a:t>대기</a:t>
            </a:r>
            <a:r>
              <a:rPr lang="en-US" altLang="ko-KR" sz="1200" smtClean="0"/>
              <a:t>)</a:t>
            </a:r>
            <a:endParaRPr lang="ko-KR" altLang="en-US" sz="12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43570" y="5000636"/>
            <a:ext cx="1143008" cy="399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TERMINATED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</p:txBody>
      </p:sp>
      <p:sp>
        <p:nvSpPr>
          <p:cNvPr id="29" name="자유형 28"/>
          <p:cNvSpPr/>
          <p:nvPr/>
        </p:nvSpPr>
        <p:spPr>
          <a:xfrm>
            <a:off x="5410819" y="3608524"/>
            <a:ext cx="732817" cy="1392112"/>
          </a:xfrm>
          <a:custGeom>
            <a:avLst/>
            <a:gdLst>
              <a:gd name="connsiteX0" fmla="*/ 32426 w 684179"/>
              <a:gd name="connsiteY0" fmla="*/ 0 h 943583"/>
              <a:gd name="connsiteX1" fmla="*/ 81064 w 684179"/>
              <a:gd name="connsiteY1" fmla="*/ 272375 h 943583"/>
              <a:gd name="connsiteX2" fmla="*/ 518808 w 684179"/>
              <a:gd name="connsiteY2" fmla="*/ 496111 h 943583"/>
              <a:gd name="connsiteX3" fmla="*/ 684179 w 684179"/>
              <a:gd name="connsiteY3" fmla="*/ 943583 h 94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179" h="943583">
                <a:moveTo>
                  <a:pt x="32426" y="0"/>
                </a:moveTo>
                <a:cubicBezTo>
                  <a:pt x="16213" y="94845"/>
                  <a:pt x="0" y="189690"/>
                  <a:pt x="81064" y="272375"/>
                </a:cubicBezTo>
                <a:cubicBezTo>
                  <a:pt x="162128" y="355060"/>
                  <a:pt x="418289" y="384243"/>
                  <a:pt x="518808" y="496111"/>
                </a:cubicBezTo>
                <a:cubicBezTo>
                  <a:pt x="619327" y="607979"/>
                  <a:pt x="651753" y="775781"/>
                  <a:pt x="684179" y="943583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479089" y="642918"/>
            <a:ext cx="1863459" cy="2769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threadA = new Thread()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1571604" y="5000636"/>
            <a:ext cx="7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threadB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57422" y="5429264"/>
            <a:ext cx="137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Object.notify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err="1" smtClean="0"/>
              <a:t>Object.notifyAll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643438" y="450057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sleep()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6182" y="350043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Object.wait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0826" y="364331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I/O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작업 요청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72264" y="1928802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I/O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작업  완료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0694" y="171448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start()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43570" y="2626664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run()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또는 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JVM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에 의해 스케쥴링될 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5400000" flipH="1" flipV="1">
            <a:off x="4964115" y="2821777"/>
            <a:ext cx="500860" cy="79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00562" y="271462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yield()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158" y="1428736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가지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TERMINATED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3240" y="20716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타임아웃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2888" y="6237312"/>
            <a:ext cx="333879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** wait(), notify(), </a:t>
            </a:r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endParaRPr lang="en-US" altLang="ko-KR" sz="1200" dirty="0" smtClean="0"/>
          </a:p>
          <a:p>
            <a:r>
              <a:rPr lang="en-US" altLang="ko-KR" sz="1200" dirty="0" smtClean="0"/>
              <a:t>Thread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아니며 </a:t>
            </a:r>
            <a:r>
              <a:rPr lang="en-US" altLang="ko-KR" sz="1200" dirty="0" smtClean="0"/>
              <a:t>Object</a:t>
            </a:r>
            <a:r>
              <a:rPr lang="ko-KR" altLang="en-US" sz="1200" dirty="0" smtClean="0"/>
              <a:t>의 메소드임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929322" y="41433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스레드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종료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3775934" y="3560781"/>
            <a:ext cx="1432560" cy="494852"/>
          </a:xfrm>
          <a:custGeom>
            <a:avLst/>
            <a:gdLst>
              <a:gd name="connsiteX0" fmla="*/ 1430767 w 1432560"/>
              <a:gd name="connsiteY0" fmla="*/ 0 h 494852"/>
              <a:gd name="connsiteX1" fmla="*/ 1376979 w 1432560"/>
              <a:gd name="connsiteY1" fmla="*/ 172123 h 494852"/>
              <a:gd name="connsiteX2" fmla="*/ 1097280 w 1432560"/>
              <a:gd name="connsiteY2" fmla="*/ 268941 h 494852"/>
              <a:gd name="connsiteX3" fmla="*/ 365760 w 1432560"/>
              <a:gd name="connsiteY3" fmla="*/ 301214 h 494852"/>
              <a:gd name="connsiteX4" fmla="*/ 0 w 1432560"/>
              <a:gd name="connsiteY4" fmla="*/ 494852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560" h="494852">
                <a:moveTo>
                  <a:pt x="1430767" y="0"/>
                </a:moveTo>
                <a:cubicBezTo>
                  <a:pt x="1431663" y="63650"/>
                  <a:pt x="1432560" y="127300"/>
                  <a:pt x="1376979" y="172123"/>
                </a:cubicBezTo>
                <a:cubicBezTo>
                  <a:pt x="1321398" y="216947"/>
                  <a:pt x="1265817" y="247426"/>
                  <a:pt x="1097280" y="268941"/>
                </a:cubicBezTo>
                <a:cubicBezTo>
                  <a:pt x="928744" y="290456"/>
                  <a:pt x="548640" y="263562"/>
                  <a:pt x="365760" y="301214"/>
                </a:cubicBezTo>
                <a:cubicBezTo>
                  <a:pt x="182880" y="338866"/>
                  <a:pt x="91440" y="416859"/>
                  <a:pt x="0" y="49485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자유형 59"/>
          <p:cNvSpPr/>
          <p:nvPr/>
        </p:nvSpPr>
        <p:spPr>
          <a:xfrm>
            <a:off x="3322320" y="2285992"/>
            <a:ext cx="1606870" cy="1758883"/>
          </a:xfrm>
          <a:custGeom>
            <a:avLst/>
            <a:gdLst>
              <a:gd name="connsiteX0" fmla="*/ 292249 w 1572409"/>
              <a:gd name="connsiteY0" fmla="*/ 1775011 h 1775011"/>
              <a:gd name="connsiteX1" fmla="*/ 66339 w 1572409"/>
              <a:gd name="connsiteY1" fmla="*/ 1409251 h 1775011"/>
              <a:gd name="connsiteX2" fmla="*/ 34066 w 1572409"/>
              <a:gd name="connsiteY2" fmla="*/ 774550 h 1775011"/>
              <a:gd name="connsiteX3" fmla="*/ 270734 w 1572409"/>
              <a:gd name="connsiteY3" fmla="*/ 301214 h 1775011"/>
              <a:gd name="connsiteX4" fmla="*/ 797859 w 1572409"/>
              <a:gd name="connsiteY4" fmla="*/ 86061 h 1775011"/>
              <a:gd name="connsiteX5" fmla="*/ 1572409 w 1572409"/>
              <a:gd name="connsiteY5" fmla="*/ 0 h 177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2409" h="1775011">
                <a:moveTo>
                  <a:pt x="292249" y="1775011"/>
                </a:moveTo>
                <a:cubicBezTo>
                  <a:pt x="200809" y="1675502"/>
                  <a:pt x="109369" y="1575994"/>
                  <a:pt x="66339" y="1409251"/>
                </a:cubicBezTo>
                <a:cubicBezTo>
                  <a:pt x="23309" y="1242508"/>
                  <a:pt x="0" y="959223"/>
                  <a:pt x="34066" y="774550"/>
                </a:cubicBezTo>
                <a:cubicBezTo>
                  <a:pt x="68132" y="589877"/>
                  <a:pt x="143435" y="415962"/>
                  <a:pt x="270734" y="301214"/>
                </a:cubicBezTo>
                <a:cubicBezTo>
                  <a:pt x="398033" y="186466"/>
                  <a:pt x="580913" y="136263"/>
                  <a:pt x="797859" y="86061"/>
                </a:cubicBezTo>
                <a:cubicBezTo>
                  <a:pt x="1014805" y="35859"/>
                  <a:pt x="1293607" y="17929"/>
                  <a:pt x="1572409" y="0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자유형 60"/>
          <p:cNvSpPr/>
          <p:nvPr/>
        </p:nvSpPr>
        <p:spPr>
          <a:xfrm>
            <a:off x="2495774" y="2253728"/>
            <a:ext cx="2431228" cy="2889784"/>
          </a:xfrm>
          <a:custGeom>
            <a:avLst/>
            <a:gdLst>
              <a:gd name="connsiteX0" fmla="*/ 1215614 w 2431228"/>
              <a:gd name="connsiteY0" fmla="*/ 2705547 h 2705547"/>
              <a:gd name="connsiteX1" fmla="*/ 656217 w 2431228"/>
              <a:gd name="connsiteY1" fmla="*/ 2576456 h 2705547"/>
              <a:gd name="connsiteX2" fmla="*/ 193638 w 2431228"/>
              <a:gd name="connsiteY2" fmla="*/ 2017058 h 2705547"/>
              <a:gd name="connsiteX3" fmla="*/ 32273 w 2431228"/>
              <a:gd name="connsiteY3" fmla="*/ 1059627 h 2705547"/>
              <a:gd name="connsiteX4" fmla="*/ 387275 w 2431228"/>
              <a:gd name="connsiteY4" fmla="*/ 360380 h 2705547"/>
              <a:gd name="connsiteX5" fmla="*/ 925158 w 2431228"/>
              <a:gd name="connsiteY5" fmla="*/ 112954 h 2705547"/>
              <a:gd name="connsiteX6" fmla="*/ 1538344 w 2431228"/>
              <a:gd name="connsiteY6" fmla="*/ 16136 h 2705547"/>
              <a:gd name="connsiteX7" fmla="*/ 2431228 w 2431228"/>
              <a:gd name="connsiteY7" fmla="*/ 16136 h 270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1228" h="2705547">
                <a:moveTo>
                  <a:pt x="1215614" y="2705547"/>
                </a:moveTo>
                <a:cubicBezTo>
                  <a:pt x="1021080" y="2698375"/>
                  <a:pt x="826546" y="2691204"/>
                  <a:pt x="656217" y="2576456"/>
                </a:cubicBezTo>
                <a:cubicBezTo>
                  <a:pt x="485888" y="2461708"/>
                  <a:pt x="297629" y="2269863"/>
                  <a:pt x="193638" y="2017058"/>
                </a:cubicBezTo>
                <a:cubicBezTo>
                  <a:pt x="89647" y="1764253"/>
                  <a:pt x="0" y="1335740"/>
                  <a:pt x="32273" y="1059627"/>
                </a:cubicBezTo>
                <a:cubicBezTo>
                  <a:pt x="64546" y="783514"/>
                  <a:pt x="238461" y="518159"/>
                  <a:pt x="387275" y="360380"/>
                </a:cubicBezTo>
                <a:cubicBezTo>
                  <a:pt x="536089" y="202601"/>
                  <a:pt x="733313" y="170328"/>
                  <a:pt x="925158" y="112954"/>
                </a:cubicBezTo>
                <a:cubicBezTo>
                  <a:pt x="1117003" y="55580"/>
                  <a:pt x="1287332" y="32272"/>
                  <a:pt x="1538344" y="16136"/>
                </a:cubicBezTo>
                <a:cubicBezTo>
                  <a:pt x="1789356" y="0"/>
                  <a:pt x="2110292" y="8068"/>
                  <a:pt x="2431228" y="16136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자유형 61"/>
          <p:cNvSpPr/>
          <p:nvPr/>
        </p:nvSpPr>
        <p:spPr>
          <a:xfrm>
            <a:off x="2237591" y="4367605"/>
            <a:ext cx="1237129" cy="1323190"/>
          </a:xfrm>
          <a:custGeom>
            <a:avLst/>
            <a:gdLst>
              <a:gd name="connsiteX0" fmla="*/ 0 w 1237129"/>
              <a:gd name="connsiteY0" fmla="*/ 1323190 h 1323190"/>
              <a:gd name="connsiteX1" fmla="*/ 376517 w 1237129"/>
              <a:gd name="connsiteY1" fmla="*/ 1118795 h 1323190"/>
              <a:gd name="connsiteX2" fmla="*/ 806823 w 1237129"/>
              <a:gd name="connsiteY2" fmla="*/ 828339 h 1323190"/>
              <a:gd name="connsiteX3" fmla="*/ 1108037 w 1237129"/>
              <a:gd name="connsiteY3" fmla="*/ 430306 h 1323190"/>
              <a:gd name="connsiteX4" fmla="*/ 1237129 w 1237129"/>
              <a:gd name="connsiteY4" fmla="*/ 0 h 13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129" h="1323190">
                <a:moveTo>
                  <a:pt x="0" y="1323190"/>
                </a:moveTo>
                <a:cubicBezTo>
                  <a:pt x="121023" y="1262230"/>
                  <a:pt x="242046" y="1201270"/>
                  <a:pt x="376517" y="1118795"/>
                </a:cubicBezTo>
                <a:cubicBezTo>
                  <a:pt x="510988" y="1036320"/>
                  <a:pt x="684903" y="943087"/>
                  <a:pt x="806823" y="828339"/>
                </a:cubicBezTo>
                <a:cubicBezTo>
                  <a:pt x="928743" y="713591"/>
                  <a:pt x="1036319" y="568363"/>
                  <a:pt x="1108037" y="430306"/>
                </a:cubicBezTo>
                <a:cubicBezTo>
                  <a:pt x="1179755" y="292249"/>
                  <a:pt x="1208442" y="146124"/>
                  <a:pt x="1237129" y="0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 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 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 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 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 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 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 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자바의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 의해 자동으로 스레드화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2780928"/>
            <a:ext cx="582084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ThreadMainEx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long id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().</a:t>
            </a:r>
            <a:r>
              <a:rPr lang="en-US" altLang="ko-KR" sz="1200" b="1" dirty="0" err="1" smtClean="0"/>
              <a:t>getId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getName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priority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getPriority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Thread.State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getState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이름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name);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= " + id);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우선순위 값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priority);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s);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7865" y="5445224"/>
            <a:ext cx="583264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종료와 타 스레드 강제 종료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469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스스로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02990" y="2150854"/>
            <a:ext cx="4157442" cy="28623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 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i="1" dirty="0" smtClean="0"/>
              <a:t>				sleep(1000);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e){</a:t>
            </a:r>
          </a:p>
          <a:p>
            <a:pPr defTabSz="180000"/>
            <a:r>
              <a:rPr lang="en-US" altLang="ko-KR" sz="1200" b="1" dirty="0" smtClean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 smtClean="0"/>
              <a:t>외를 받고 스스로 </a:t>
            </a:r>
            <a:r>
              <a:rPr lang="ko-KR" altLang="en-US" sz="1200" b="1" dirty="0" err="1" smtClean="0"/>
              <a:t>리턴하여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293" y="3812847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th.interrupt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6165304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143504" y="5519716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</a:t>
            </a:r>
          </a:p>
          <a:p>
            <a:pPr algn="ctr"/>
            <a:r>
              <a:rPr lang="en-US" altLang="ko-KR" sz="1200" dirty="0" smtClean="0"/>
              <a:t>{return;}</a:t>
            </a:r>
            <a:endParaRPr lang="ko-KR" altLang="en-US" sz="1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smtClean="0"/>
              <a:t>    th</a:t>
            </a:r>
          </a:p>
          <a:p>
            <a:pPr defTabSz="180000"/>
            <a:endParaRPr lang="en-US" altLang="ko-KR" sz="1200" smtClean="0"/>
          </a:p>
          <a:p>
            <a:pPr defTabSz="180000"/>
            <a:r>
              <a:rPr lang="en-US" altLang="ko-KR" sz="1200" smtClean="0"/>
              <a:t>th.interrupt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04" y="507207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07207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27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67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153299" y="4435160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100074" y="6303803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main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문 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0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53400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13-4 : </a:t>
            </a:r>
            <a:r>
              <a:rPr lang="ko-KR" altLang="en-US" dirty="0" smtClean="0"/>
              <a:t>타이머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 강제 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23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ThreadInterruptEx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Thread </a:t>
            </a:r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예제“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Font(“Gothic“, </a:t>
            </a:r>
            <a:r>
              <a:rPr lang="en-US" altLang="ko-KR" sz="1100" dirty="0" err="1" smtClean="0"/>
              <a:t>Font.ITALIC</a:t>
            </a:r>
            <a:r>
              <a:rPr lang="en-US" altLang="ko-KR" sz="1100" dirty="0" smtClean="0"/>
              <a:t>, 80));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버튼을 생성하고 </a:t>
            </a:r>
            <a:r>
              <a:rPr lang="en-US" altLang="ko-KR" sz="1100" dirty="0" smtClean="0"/>
              <a:t>Action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등록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=new 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(“kill Timer“);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th.interrupt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smtClean="0"/>
              <a:t>타이머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강제 종료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btn</a:t>
            </a:r>
            <a:r>
              <a:rPr lang="en-US" altLang="ko-KR" sz="1100" b="1" dirty="0" smtClean="0"/>
              <a:t> = (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)</a:t>
            </a:r>
            <a:r>
              <a:rPr lang="en-US" altLang="ko-KR" sz="1100" b="1" dirty="0" err="1" smtClean="0"/>
              <a:t>e.getSource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btn.setEnabled</a:t>
            </a:r>
            <a:r>
              <a:rPr lang="en-US" altLang="ko-KR" sz="1100" b="1" dirty="0" smtClean="0"/>
              <a:t>(false); // </a:t>
            </a:r>
            <a:r>
              <a:rPr lang="ko-KR" altLang="en-US" sz="1100" b="1" dirty="0" smtClean="0"/>
              <a:t>버튼 비활성화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b="1" dirty="0" smtClean="0"/>
              <a:t>		});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동작시킴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 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1428736"/>
            <a:ext cx="3744416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TimerRunnable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while(true)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(n));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n++;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try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(1000); // 1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return; // </a:t>
            </a:r>
            <a:r>
              <a:rPr lang="ko-KR" altLang="en-US" sz="1100" b="1" dirty="0" smtClean="0"/>
              <a:t>예외가 발생하면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종료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1</a:t>
            </a:r>
            <a:r>
              <a:rPr lang="ko-KR" altLang="en-US" smtClean="0"/>
              <a:t>초씩 작동하는 타이머 스레드 강제 종료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24190" y="3258311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Kill Timer </a:t>
            </a:r>
            <a:r>
              <a:rPr lang="ko-KR" altLang="en-US" sz="1400" dirty="0" smtClean="0"/>
              <a:t>버튼을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타이머가 멈춘다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버튼은 비활성화된다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802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7395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15812" y="3266706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타이머는 정상 작동한다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6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flag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로 만들면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스스로 종료하는 방식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7014" y="1197685"/>
            <a:ext cx="4140706" cy="360098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flag = false; // false</a:t>
            </a:r>
            <a:r>
              <a:rPr lang="ko-KR" altLang="en-US" sz="1200" b="1" dirty="0" smtClean="0"/>
              <a:t>로 초기화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public void finish() { flag = true; }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dirty="0" smtClean="0"/>
              <a:t>			try {</a:t>
            </a:r>
          </a:p>
          <a:p>
            <a:pPr defTabSz="180000"/>
            <a:r>
              <a:rPr lang="en-US" altLang="ko-KR" sz="1200" dirty="0" smtClean="0"/>
              <a:t>				sleep(1000);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if(flag == true)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return; // </a:t>
            </a:r>
            <a:r>
              <a:rPr lang="ko-KR" altLang="en-US" sz="1200" b="1" dirty="0" err="1" smtClean="0"/>
              <a:t>스레드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</a:t>
            </a:r>
          </a:p>
          <a:p>
            <a:pPr defTabSz="180000"/>
            <a:r>
              <a:rPr lang="en-US" altLang="ko-KR" sz="1200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716" y="3583087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th.finish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4873" y="602680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 </a:t>
            </a:r>
            <a:r>
              <a:rPr lang="ko-KR" altLang="en-US" sz="1200" dirty="0" smtClean="0"/>
              <a:t>멤버를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변</a:t>
            </a:r>
            <a:r>
              <a:rPr lang="ko-KR" altLang="en-US" sz="1200" dirty="0"/>
              <a:t>경</a:t>
            </a:r>
          </a:p>
        </p:txBody>
      </p:sp>
      <p:sp>
        <p:nvSpPr>
          <p:cNvPr id="8" name="타원 7"/>
          <p:cNvSpPr/>
          <p:nvPr/>
        </p:nvSpPr>
        <p:spPr>
          <a:xfrm>
            <a:off x="5143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" name="타원 8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th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th.finish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1604" y="507207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941168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11760" y="5661248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67744" y="5661248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3407" y="545074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37463" y="5450741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32453" y="5348247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6527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56656" y="5910789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return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72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5461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예제 </a:t>
            </a:r>
            <a:r>
              <a:rPr lang="en-US" altLang="ko-KR" sz="1600" dirty="0" smtClean="0"/>
              <a:t>13-5 </a:t>
            </a:r>
            <a:br>
              <a:rPr lang="en-US" altLang="ko-KR" sz="1600" dirty="0" smtClean="0"/>
            </a:br>
            <a:r>
              <a:rPr lang="en-US" altLang="ko-KR" sz="1600" dirty="0" smtClean="0"/>
              <a:t>flag</a:t>
            </a:r>
            <a:r>
              <a:rPr lang="ko-KR" altLang="en-US" sz="1600" dirty="0" smtClean="0"/>
              <a:t>를 이용한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강제 종료</a:t>
            </a:r>
            <a:endParaRPr lang="ko-KR" altLang="en-US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5449"/>
            <a:ext cx="4392488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			// </a:t>
            </a:r>
            <a:r>
              <a:rPr lang="en-US" altLang="ko-KR" sz="1000" dirty="0"/>
              <a:t>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</a:t>
            </a:r>
            <a:r>
              <a:rPr lang="en-US" altLang="ko-KR" sz="1000" dirty="0" smtClean="0"/>
              <a:t>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 smtClean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364088" y="172204"/>
            <a:ext cx="3672408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</a:t>
            </a:r>
            <a:r>
              <a:rPr lang="en-US" altLang="ko-KR" sz="1000" b="1" dirty="0" smtClean="0"/>
              <a:t>{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8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5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B0F0"/>
                </a:solidFill>
              </a:rPr>
              <a:t>스레드</a:t>
            </a:r>
            <a:r>
              <a:rPr lang="ko-KR" altLang="en-US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</a:rPr>
              <a:t>B </a:t>
            </a:r>
            <a:r>
              <a:rPr lang="ko-KR" altLang="en-US" sz="1400" dirty="0" smtClean="0">
                <a:solidFill>
                  <a:srgbClr val="00B0F0"/>
                </a:solidFill>
              </a:rPr>
              <a:t>생성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75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마치 바늘이 하나의 실</a:t>
            </a:r>
            <a:r>
              <a:rPr lang="en-US" altLang="ko-KR" sz="1400" dirty="0" smtClean="0"/>
              <a:t>(thread)</a:t>
            </a:r>
            <a:r>
              <a:rPr lang="ko-KR" altLang="en-US" sz="1400" dirty="0" smtClean="0"/>
              <a:t>을  가지고 바느질하는 것과 자바의 </a:t>
            </a:r>
            <a:r>
              <a:rPr lang="ko-KR" altLang="en-US" sz="1400" dirty="0" err="1" smtClean="0"/>
              <a:t>스레드는</a:t>
            </a:r>
            <a:r>
              <a:rPr lang="ko-KR" altLang="en-US" sz="1400" dirty="0" smtClean="0"/>
              <a:t> 일맥 상통함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2050" name="_x172703904" descr="EMB000004944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71844624" descr="EMB0000049446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8462" y="3799590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작동함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505822" y="390436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89248" y="3888107"/>
            <a:ext cx="1616574" cy="324036"/>
          </a:xfrm>
          <a:prstGeom prst="wedgeRoundRectCallout">
            <a:avLst>
              <a:gd name="adj1" fmla="val -68340"/>
              <a:gd name="adj2" fmla="val -25796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컨텐트팬에</a:t>
            </a:r>
            <a:r>
              <a:rPr lang="ko-KR" altLang="en-US" sz="1000" dirty="0" smtClean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3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공유데이타를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접근하고하</a:t>
            </a:r>
            <a:r>
              <a:rPr lang="ko-KR" altLang="en-US" dirty="0" smtClean="0"/>
              <a:t> 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접근하지 못하도록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프린터에 동시 쓰기 수행 시</a:t>
            </a:r>
            <a:endParaRPr lang="ko-KR" altLang="en-US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 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r>
              <a:rPr lang="ko-KR" altLang="en-US" sz="1200" dirty="0" smtClean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857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5911463" y="1660912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507206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프린터 사용을 끝낼때까지 기다린다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39337" y="597038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동시에 프린터에 쓰는 경우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문제 발생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32106" y="5970387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순서를 지켜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프린터에 쓰는 경우 정상 출력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집계판을</a:t>
            </a:r>
            <a:r>
              <a:rPr lang="ko-KR" altLang="en-US" dirty="0" smtClean="0"/>
              <a:t> 동시 접근하는 경우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2071678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-857288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타원형 설명선 5"/>
          <p:cNvSpPr/>
          <p:nvPr/>
        </p:nvSpPr>
        <p:spPr>
          <a:xfrm>
            <a:off x="2428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50+10=60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14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50+10=60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16" y="428625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886" y="428625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15716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는 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</a:t>
            </a:r>
            <a:endParaRPr lang="en-US" altLang="ko-KR" sz="1200" dirty="0" smtClean="0"/>
          </a:p>
          <a:p>
            <a:r>
              <a:rPr lang="ko-KR" altLang="en-US" sz="1200" dirty="0" smtClean="0"/>
              <a:t>계수를 끝낸 후 계수를 시작함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421636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92906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2462" y="350043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43834" y="1643050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는 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을 기록하고 나감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497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학생이 동시에 방에 들어와서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집계판을</a:t>
            </a:r>
            <a:r>
              <a:rPr lang="ko-KR" altLang="en-US" sz="1400" dirty="0" smtClean="0"/>
              <a:t> 수정하는 경우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집계판의</a:t>
            </a:r>
            <a:r>
              <a:rPr lang="ko-KR" altLang="en-US" sz="1400" dirty="0" smtClean="0"/>
              <a:t> 결과가 잘못됨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2900" y="5429264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방에 먼저 들어간 학생이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집계를 끝내기를 기다리는 경우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정상 처리</a:t>
            </a:r>
            <a:endParaRPr lang="ko-KR" altLang="en-US" sz="14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1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7587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스레드만이</a:t>
            </a:r>
            <a:r>
              <a:rPr lang="ko-KR" altLang="en-US" dirty="0" smtClean="0"/>
              <a:t> 독점적으로 실행되어야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ciritical</a:t>
            </a:r>
            <a:r>
              <a:rPr lang="en-US" altLang="ko-KR" dirty="0" smtClean="0"/>
              <a:t> section)</a:t>
            </a:r>
            <a:r>
              <a:rPr lang="ko-KR" altLang="en-US" dirty="0" smtClean="0"/>
              <a:t> 표기키워드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키워드 사용 가능한 부분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부분이 실행될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3041" y="5152623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200" dirty="0" smtClean="0"/>
              <a:t>void add()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n+=10;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24688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void execute()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코드들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n+=10;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 코드들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76707" y="6187716"/>
            <a:ext cx="17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synchoronized </a:t>
            </a:r>
            <a:r>
              <a:rPr lang="ko-KR" altLang="en-US" sz="1200" smtClean="0"/>
              <a:t>메소드 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602139" y="6187716"/>
            <a:ext cx="19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synchoronized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코드블럭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집계판</a:t>
            </a:r>
            <a:r>
              <a:rPr lang="ko-KR" altLang="en-US" dirty="0" smtClean="0"/>
              <a:t> 사례를 코딩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8094" y="1124744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</a:t>
            </a:r>
            <a:r>
              <a:rPr lang="en-US" altLang="ko-KR" sz="1000" i="1" dirty="0" err="1" smtClean="0"/>
              <a:t>currentThread</a:t>
            </a:r>
            <a:r>
              <a:rPr lang="en-US" altLang="ko-KR" sz="1000" i="1" dirty="0" smtClean="0"/>
              <a:t>().yield();</a:t>
            </a:r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</a:t>
            </a:r>
            <a:r>
              <a:rPr lang="en-US" altLang="ko-KR" sz="1000" b="1" i="1" dirty="0" err="1" smtClean="0"/>
              <a:t>Thread.currntThread</a:t>
            </a:r>
            <a:r>
              <a:rPr lang="en-US" altLang="ko-KR" sz="1000" b="1" i="1" dirty="0" smtClean="0"/>
              <a:t>().</a:t>
            </a:r>
            <a:r>
              <a:rPr lang="en-US" altLang="ko-KR" sz="1000" b="1" i="1" dirty="0" err="1" smtClean="0"/>
              <a:t>getName</a:t>
            </a:r>
            <a:r>
              <a:rPr lang="en-US" altLang="ko-KR" sz="1000" b="1" i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17319" y="5943010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호출하였으며</a:t>
            </a:r>
            <a:endParaRPr lang="en-US" altLang="ko-KR" sz="1200" dirty="0" smtClean="0"/>
          </a:p>
          <a:p>
            <a:r>
              <a:rPr lang="ko-KR" altLang="en-US" sz="1200" dirty="0" smtClean="0"/>
              <a:t>동기화가 잘 이루어져서 최종 누적 점수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이 됨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7889" y="2143116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2046" y="1340768"/>
            <a:ext cx="23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집계판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SyncObject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 학생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WorkerThread</a:t>
            </a:r>
            <a:endParaRPr lang="en-US" altLang="ko-KR" sz="12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SyncObject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 접근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49544" y="1697532"/>
            <a:ext cx="3714776" cy="20173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smtClean="0"/>
              <a:t>synchronized</a:t>
            </a:r>
            <a:r>
              <a:rPr lang="en-US" sz="1200" dirty="0" smtClean="0"/>
              <a:t> void add() 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n = sum;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Thread.currentThread</a:t>
            </a:r>
            <a:r>
              <a:rPr lang="en-US" sz="1200" dirty="0" smtClean="0"/>
              <a:t>().yield();</a:t>
            </a:r>
          </a:p>
          <a:p>
            <a:pPr defTabSz="180000"/>
            <a:r>
              <a:rPr lang="en-US" sz="1200" dirty="0" smtClean="0"/>
              <a:t>	n += 10;</a:t>
            </a:r>
          </a:p>
          <a:p>
            <a:pPr defTabSz="180000"/>
            <a:r>
              <a:rPr lang="en-US" sz="1200" dirty="0" smtClean="0"/>
              <a:t>	sum = </a:t>
            </a:r>
            <a:r>
              <a:rPr lang="en-US" sz="1200" smtClean="0"/>
              <a:t>n;</a:t>
            </a:r>
          </a:p>
          <a:p>
            <a:pPr defTabSz="180000"/>
            <a:r>
              <a:rPr lang="en-US" altLang="ko-KR" sz="1200" b="1" smtClean="0"/>
              <a:t>	System.</a:t>
            </a:r>
            <a:r>
              <a:rPr lang="en-US" altLang="ko-KR" sz="1200" b="1" i="1" smtClean="0"/>
              <a:t>out.println(Thread.currntThread().</a:t>
            </a:r>
          </a:p>
          <a:p>
            <a:pPr defTabSz="180000"/>
            <a:r>
              <a:rPr lang="en-US" altLang="ko-KR" sz="1200" b="1" i="1" smtClean="0"/>
              <a:t>							getName() + " : " + sum);</a:t>
            </a:r>
            <a:endParaRPr lang="en-US" sz="1200" dirty="0" smtClean="0"/>
          </a:p>
          <a:p>
            <a:pPr defTabSz="180000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36742" y="4214962"/>
            <a:ext cx="2592858" cy="165903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err="1" smtClean="0"/>
              <a:t>SyncObject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sObj</a:t>
            </a:r>
            <a:r>
              <a:rPr lang="en-US" sz="1200" b="1" dirty="0" smtClean="0"/>
              <a:t>;</a:t>
            </a:r>
          </a:p>
          <a:p>
            <a:pPr defTabSz="180000"/>
            <a:r>
              <a:rPr lang="en-US" sz="1200" dirty="0" smtClean="0"/>
              <a:t>public void </a:t>
            </a:r>
            <a:r>
              <a:rPr lang="en-US" sz="1200" b="1" dirty="0" smtClean="0"/>
              <a:t>run() </a:t>
            </a:r>
            <a:r>
              <a:rPr lang="en-US" sz="1200" dirty="0" smtClean="0"/>
              <a:t>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</a:t>
            </a:r>
          </a:p>
          <a:p>
            <a:pPr defTabSz="180000"/>
            <a:r>
              <a:rPr lang="en-US" sz="1200" dirty="0" smtClean="0"/>
              <a:t>	while(</a:t>
            </a:r>
            <a:r>
              <a:rPr lang="en-US" sz="1200" dirty="0" err="1" smtClean="0"/>
              <a:t>i</a:t>
            </a:r>
            <a:r>
              <a:rPr lang="en-US" sz="1200" dirty="0" smtClean="0"/>
              <a:t>&lt;10) {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b="1" dirty="0" err="1" smtClean="0"/>
              <a:t>sObj.add</a:t>
            </a:r>
            <a:r>
              <a:rPr lang="en-US" sz="1200" b="1" dirty="0" smtClean="0"/>
              <a:t>();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dirty="0" err="1" smtClean="0"/>
              <a:t>i</a:t>
            </a:r>
            <a:r>
              <a:rPr lang="en-US" sz="1200" dirty="0" smtClean="0"/>
              <a:t>++;</a:t>
            </a:r>
          </a:p>
          <a:p>
            <a:pPr defTabSz="180000"/>
            <a:r>
              <a:rPr lang="en-US" sz="1200" dirty="0" smtClean="0"/>
              <a:t>	}</a:t>
            </a:r>
          </a:p>
          <a:p>
            <a:pPr defTabSz="180000"/>
            <a:r>
              <a:rPr lang="en-US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13776" y="4221839"/>
            <a:ext cx="2739671" cy="16521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defTabSz="180000"/>
            <a:r>
              <a:rPr lang="en-US" sz="1200" b="1" dirty="0" err="1" smtClean="0"/>
              <a:t>SyncObject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sObj</a:t>
            </a:r>
            <a:r>
              <a:rPr lang="en-US" sz="1200" b="1" dirty="0" smtClean="0"/>
              <a:t>;</a:t>
            </a:r>
          </a:p>
          <a:p>
            <a:pPr defTabSz="180000"/>
            <a:r>
              <a:rPr lang="en-US" sz="1200" dirty="0" smtClean="0"/>
              <a:t>public void </a:t>
            </a:r>
            <a:r>
              <a:rPr lang="en-US" sz="1200" b="1" dirty="0" smtClean="0"/>
              <a:t>run() </a:t>
            </a:r>
            <a:r>
              <a:rPr lang="en-US" sz="1200" dirty="0" smtClean="0"/>
              <a:t>{</a:t>
            </a:r>
          </a:p>
          <a:p>
            <a:pPr defTabSz="180000"/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</a:t>
            </a:r>
          </a:p>
          <a:p>
            <a:pPr defTabSz="180000"/>
            <a:r>
              <a:rPr lang="en-US" sz="1200" dirty="0" smtClean="0"/>
              <a:t>	while(</a:t>
            </a:r>
            <a:r>
              <a:rPr lang="en-US" sz="1200" dirty="0" err="1" smtClean="0"/>
              <a:t>i</a:t>
            </a:r>
            <a:r>
              <a:rPr lang="en-US" sz="1200" dirty="0" smtClean="0"/>
              <a:t>&lt;10) {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b="1" dirty="0" err="1" smtClean="0"/>
              <a:t>sObj.add</a:t>
            </a:r>
            <a:r>
              <a:rPr lang="en-US" sz="1200" b="1" dirty="0" smtClean="0"/>
              <a:t>();</a:t>
            </a:r>
          </a:p>
          <a:p>
            <a:pPr defTabSz="180000"/>
            <a:r>
              <a:rPr lang="en-US" sz="1200" dirty="0" smtClean="0"/>
              <a:t>		</a:t>
            </a:r>
            <a:r>
              <a:rPr lang="en-US" sz="1200" dirty="0" err="1" smtClean="0"/>
              <a:t>i</a:t>
            </a:r>
            <a:r>
              <a:rPr lang="en-US" sz="1200" dirty="0" smtClean="0"/>
              <a:t>++;</a:t>
            </a:r>
          </a:p>
          <a:p>
            <a:pPr defTabSz="180000"/>
            <a:r>
              <a:rPr lang="en-US" sz="1200" dirty="0" smtClean="0"/>
              <a:t>	}</a:t>
            </a:r>
          </a:p>
          <a:p>
            <a:pPr defTabSz="180000"/>
            <a:r>
              <a:rPr lang="en-US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7951" y="1420533"/>
            <a:ext cx="195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sObj</a:t>
            </a:r>
            <a:r>
              <a:rPr lang="en-US" sz="1200" dirty="0" smtClean="0"/>
              <a:t> = new </a:t>
            </a:r>
            <a:r>
              <a:rPr lang="en-US" sz="1200" dirty="0" err="1" smtClean="0"/>
              <a:t>SyncObject</a:t>
            </a:r>
            <a:r>
              <a:rPr lang="en-US" sz="1200" dirty="0" smtClean="0"/>
              <a:t>();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41765" y="5888305"/>
            <a:ext cx="982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th1  </a:t>
            </a:r>
            <a:r>
              <a:rPr lang="ko-KR" altLang="en-US" sz="1200" dirty="0" err="1" smtClean="0"/>
              <a:t>스레드</a:t>
            </a:r>
            <a:endParaRPr 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21888" y="588830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th2 </a:t>
            </a:r>
            <a:r>
              <a:rPr lang="ko-KR" altLang="en-US" sz="1200" dirty="0" err="1" smtClean="0"/>
              <a:t>스레드</a:t>
            </a:r>
            <a:endParaRPr lang="en-US" sz="1200" dirty="0"/>
          </a:p>
        </p:txBody>
      </p:sp>
      <p:sp>
        <p:nvSpPr>
          <p:cNvPr id="26" name="자유형 25"/>
          <p:cNvSpPr/>
          <p:nvPr/>
        </p:nvSpPr>
        <p:spPr>
          <a:xfrm>
            <a:off x="2161448" y="1985565"/>
            <a:ext cx="690440" cy="3240360"/>
          </a:xfrm>
          <a:custGeom>
            <a:avLst/>
            <a:gdLst>
              <a:gd name="connsiteX0" fmla="*/ 0 w 1095154"/>
              <a:gd name="connsiteY0" fmla="*/ 3115339 h 3115339"/>
              <a:gd name="connsiteX1" fmla="*/ 265814 w 1095154"/>
              <a:gd name="connsiteY1" fmla="*/ 2849525 h 3115339"/>
              <a:gd name="connsiteX2" fmla="*/ 308344 w 1095154"/>
              <a:gd name="connsiteY2" fmla="*/ 2317897 h 3115339"/>
              <a:gd name="connsiteX3" fmla="*/ 318977 w 1095154"/>
              <a:gd name="connsiteY3" fmla="*/ 776177 h 3115339"/>
              <a:gd name="connsiteX4" fmla="*/ 499730 w 1095154"/>
              <a:gd name="connsiteY4" fmla="*/ 148856 h 3115339"/>
              <a:gd name="connsiteX5" fmla="*/ 1095154 w 1095154"/>
              <a:gd name="connsiteY5" fmla="*/ 0 h 311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154" h="3115339">
                <a:moveTo>
                  <a:pt x="0" y="3115339"/>
                </a:moveTo>
                <a:cubicBezTo>
                  <a:pt x="107211" y="3048885"/>
                  <a:pt x="214423" y="2982432"/>
                  <a:pt x="265814" y="2849525"/>
                </a:cubicBezTo>
                <a:cubicBezTo>
                  <a:pt x="317205" y="2716618"/>
                  <a:pt x="299484" y="2663455"/>
                  <a:pt x="308344" y="2317897"/>
                </a:cubicBezTo>
                <a:cubicBezTo>
                  <a:pt x="317204" y="1972339"/>
                  <a:pt x="287079" y="1137684"/>
                  <a:pt x="318977" y="776177"/>
                </a:cubicBezTo>
                <a:cubicBezTo>
                  <a:pt x="350875" y="414670"/>
                  <a:pt x="370367" y="278219"/>
                  <a:pt x="499730" y="148856"/>
                </a:cubicBezTo>
                <a:cubicBezTo>
                  <a:pt x="629093" y="19493"/>
                  <a:pt x="862123" y="9746"/>
                  <a:pt x="1095154" y="0"/>
                </a:cubicBezTo>
              </a:path>
            </a:pathLst>
          </a:cu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865304" y="3929210"/>
            <a:ext cx="1165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WorkerThread</a:t>
            </a:r>
            <a:endParaRPr 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113776" y="3921030"/>
            <a:ext cx="1165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WorkerThread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69960" y="30656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add() </a:t>
            </a:r>
            <a:r>
              <a:rPr lang="ko-KR" altLang="en-US" sz="1200" dirty="0" smtClean="0"/>
              <a:t>실행 중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9720" y="284966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add() </a:t>
            </a:r>
            <a:r>
              <a:rPr lang="ko-KR" altLang="en-US" sz="1200" dirty="0" smtClean="0"/>
              <a:t>대기 중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600403" y="2774039"/>
            <a:ext cx="1241565" cy="2379877"/>
          </a:xfrm>
          <a:custGeom>
            <a:avLst/>
            <a:gdLst>
              <a:gd name="connsiteX0" fmla="*/ 821266 w 1327855"/>
              <a:gd name="connsiteY0" fmla="*/ 2895600 h 2895600"/>
              <a:gd name="connsiteX1" fmla="*/ 1253066 w 1327855"/>
              <a:gd name="connsiteY1" fmla="*/ 2218266 h 2895600"/>
              <a:gd name="connsiteX2" fmla="*/ 1270000 w 1327855"/>
              <a:gd name="connsiteY2" fmla="*/ 651933 h 2895600"/>
              <a:gd name="connsiteX3" fmla="*/ 931333 w 1327855"/>
              <a:gd name="connsiteY3" fmla="*/ 169333 h 2895600"/>
              <a:gd name="connsiteX4" fmla="*/ 0 w 1327855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855" h="2895600">
                <a:moveTo>
                  <a:pt x="821266" y="2895600"/>
                </a:moveTo>
                <a:cubicBezTo>
                  <a:pt x="999771" y="2743905"/>
                  <a:pt x="1178277" y="2592210"/>
                  <a:pt x="1253066" y="2218266"/>
                </a:cubicBezTo>
                <a:cubicBezTo>
                  <a:pt x="1327855" y="1844322"/>
                  <a:pt x="1323622" y="993422"/>
                  <a:pt x="1270000" y="651933"/>
                </a:cubicBezTo>
                <a:cubicBezTo>
                  <a:pt x="1216378" y="310444"/>
                  <a:pt x="1143000" y="277988"/>
                  <a:pt x="931333" y="169333"/>
                </a:cubicBezTo>
                <a:cubicBezTo>
                  <a:pt x="719666" y="60678"/>
                  <a:pt x="0" y="0"/>
                  <a:pt x="0" y="0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65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집계판</a:t>
            </a:r>
            <a:r>
              <a:rPr lang="ko-KR" altLang="en-US" dirty="0" smtClean="0"/>
              <a:t> 예에서 </a:t>
            </a:r>
            <a:r>
              <a:rPr lang="en-US" altLang="ko-KR" dirty="0" smtClean="0"/>
              <a:t>synchronized </a:t>
            </a:r>
            <a:r>
              <a:rPr lang="ko-KR" altLang="en-US" dirty="0" smtClean="0"/>
              <a:t>사용하지 않을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4229" y="5207184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호출하였지만 동기화가 이루어지지 않아 공유 변수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에 대한 접근에 충돌이 있었고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수를 많이 잃어버리게 되어 누적 점수가 </a:t>
            </a:r>
            <a:r>
              <a:rPr lang="en-US" altLang="ko-KR" sz="1200" dirty="0" smtClean="0"/>
              <a:t>150 </a:t>
            </a:r>
            <a:r>
              <a:rPr lang="ko-KR" altLang="en-US" sz="1200" dirty="0" smtClean="0"/>
              <a:t>밖에 되지 못함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134809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6404657" y="215022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188634" y="2196386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6432472" y="24567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16449" y="250296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18975" y="282897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6202952" y="287514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6458365" y="356453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6242342" y="361070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404657" y="1548314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6188634" y="1594477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164747" y="1121836"/>
            <a:ext cx="478976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strike="sngStrike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</a:t>
            </a:r>
            <a:r>
              <a:rPr lang="en-US" altLang="ko-KR" sz="1000" i="1" dirty="0" err="1" smtClean="0"/>
              <a:t>currentThread</a:t>
            </a:r>
            <a:r>
              <a:rPr lang="en-US" altLang="ko-KR" sz="1000" i="1" dirty="0" smtClean="0"/>
              <a:t>().yield();</a:t>
            </a:r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</a:t>
            </a:r>
            <a:r>
              <a:rPr lang="en-US" altLang="ko-KR" sz="1000" b="1" i="1" dirty="0" err="1" smtClean="0"/>
              <a:t>Thread.currntThread</a:t>
            </a:r>
            <a:r>
              <a:rPr lang="en-US" altLang="ko-KR" sz="1000" b="1" i="1" dirty="0" smtClean="0"/>
              <a:t>().</a:t>
            </a:r>
            <a:r>
              <a:rPr lang="en-US" altLang="ko-KR" sz="1000" b="1" i="1" dirty="0" err="1" smtClean="0"/>
              <a:t>getName</a:t>
            </a:r>
            <a:r>
              <a:rPr lang="en-US" altLang="ko-KR" sz="1000" b="1" i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238875" y="4810125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0719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사이에 동기화 작업에 사용되는 객체</a:t>
            </a:r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내에서만 사용되어야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호출로 인해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개의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깨워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호출로 인해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이들을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메소드이다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9997" y="3214686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notify()</a:t>
            </a:r>
          </a:p>
          <a:p>
            <a:pPr algn="ctr"/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37187" y="2857496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22873" y="4000504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7" name="타원 6"/>
          <p:cNvSpPr/>
          <p:nvPr/>
        </p:nvSpPr>
        <p:spPr>
          <a:xfrm>
            <a:off x="2079799" y="3164888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cxnSp>
        <p:nvCxnSpPr>
          <p:cNvPr id="8" name="직선 화살표 연결선 7"/>
          <p:cNvCxnSpPr>
            <a:stCxn id="7" idx="6"/>
          </p:cNvCxnSpPr>
          <p:nvPr/>
        </p:nvCxnSpPr>
        <p:spPr>
          <a:xfrm>
            <a:off x="3222807" y="3359645"/>
            <a:ext cx="785818" cy="4265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08823" y="2450508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580129" y="2645265"/>
            <a:ext cx="928694" cy="783735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508823" y="295057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ThreadC</a:t>
            </a:r>
            <a:endParaRPr lang="ko-KR" altLang="en-US" sz="1200" dirty="0" smtClean="0"/>
          </a:p>
        </p:txBody>
      </p:sp>
      <p:sp>
        <p:nvSpPr>
          <p:cNvPr id="12" name="타원 11"/>
          <p:cNvSpPr/>
          <p:nvPr/>
        </p:nvSpPr>
        <p:spPr>
          <a:xfrm>
            <a:off x="5508823" y="3450640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ThreadD</a:t>
            </a:r>
            <a:endParaRPr lang="ko-KR" altLang="en-US" sz="1200" dirty="0" smtClean="0"/>
          </a:p>
        </p:txBody>
      </p:sp>
      <p:sp>
        <p:nvSpPr>
          <p:cNvPr id="13" name="타원 12"/>
          <p:cNvSpPr/>
          <p:nvPr/>
        </p:nvSpPr>
        <p:spPr>
          <a:xfrm>
            <a:off x="5508823" y="3950706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ThreadE</a:t>
            </a:r>
            <a:endParaRPr lang="ko-KR" altLang="en-US" sz="1200" dirty="0" smtClean="0"/>
          </a:p>
        </p:txBody>
      </p:sp>
      <p:cxnSp>
        <p:nvCxnSpPr>
          <p:cNvPr id="14" name="직선 화살표 연결선 13"/>
          <p:cNvCxnSpPr>
            <a:stCxn id="11" idx="2"/>
          </p:cNvCxnSpPr>
          <p:nvPr/>
        </p:nvCxnSpPr>
        <p:spPr>
          <a:xfrm flipH="1">
            <a:off x="4651567" y="3145331"/>
            <a:ext cx="857256" cy="283669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</p:cNvCxnSpPr>
          <p:nvPr/>
        </p:nvCxnSpPr>
        <p:spPr>
          <a:xfrm flipH="1" flipV="1">
            <a:off x="4651567" y="3429001"/>
            <a:ext cx="857256" cy="21639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2"/>
          </p:cNvCxnSpPr>
          <p:nvPr/>
        </p:nvCxnSpPr>
        <p:spPr>
          <a:xfrm flipH="1" flipV="1">
            <a:off x="4651567" y="3429001"/>
            <a:ext cx="857256" cy="71646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75835" y="3260200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잠자는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모두 깨운다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00298" y="5500702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/>
              <a:t>notify()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notifyAll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5143512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643174" y="6286520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21" name="타원 20"/>
          <p:cNvSpPr/>
          <p:nvPr/>
        </p:nvSpPr>
        <p:spPr>
          <a:xfrm>
            <a:off x="1000100" y="545090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cxnSp>
        <p:nvCxnSpPr>
          <p:cNvPr id="22" name="직선 화살표 연결선 21"/>
          <p:cNvCxnSpPr>
            <a:stCxn id="21" idx="6"/>
          </p:cNvCxnSpPr>
          <p:nvPr/>
        </p:nvCxnSpPr>
        <p:spPr>
          <a:xfrm>
            <a:off x="2143108" y="5645661"/>
            <a:ext cx="857256" cy="2836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429124" y="473652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 flipH="1">
            <a:off x="3500430" y="4931281"/>
            <a:ext cx="928694" cy="783735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9124" y="5236590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ThreadC</a:t>
            </a:r>
            <a:endParaRPr lang="ko-KR" altLang="en-US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4429124" y="5736656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ThreadD</a:t>
            </a:r>
            <a:endParaRPr lang="ko-KR" altLang="en-US" sz="1200" dirty="0" smtClean="0"/>
          </a:p>
        </p:txBody>
      </p:sp>
      <p:sp>
        <p:nvSpPr>
          <p:cNvPr id="27" name="타원 26"/>
          <p:cNvSpPr/>
          <p:nvPr/>
        </p:nvSpPr>
        <p:spPr>
          <a:xfrm>
            <a:off x="4429124" y="6236722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ThreadE</a:t>
            </a:r>
            <a:endParaRPr lang="ko-KR" altLang="en-US" sz="1200" dirty="0" smtClean="0"/>
          </a:p>
        </p:txBody>
      </p:sp>
      <p:cxnSp>
        <p:nvCxnSpPr>
          <p:cNvPr id="28" name="직선 화살표 연결선 27"/>
          <p:cNvCxnSpPr>
            <a:stCxn id="25" idx="2"/>
          </p:cNvCxnSpPr>
          <p:nvPr/>
        </p:nvCxnSpPr>
        <p:spPr>
          <a:xfrm flipH="1">
            <a:off x="3571868" y="5431347"/>
            <a:ext cx="857256" cy="283669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2"/>
          </p:cNvCxnSpPr>
          <p:nvPr/>
        </p:nvCxnSpPr>
        <p:spPr>
          <a:xfrm flipH="1" flipV="1">
            <a:off x="3571868" y="5715017"/>
            <a:ext cx="857256" cy="21639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2"/>
          </p:cNvCxnSpPr>
          <p:nvPr/>
        </p:nvCxnSpPr>
        <p:spPr>
          <a:xfrm flipH="1" flipV="1">
            <a:off x="3571868" y="5715017"/>
            <a:ext cx="857256" cy="71646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4128" y="5954601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잠자는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중 하나만 깨운다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선택받지</a:t>
            </a:r>
            <a:r>
              <a:rPr lang="ko-KR" altLang="en-US" sz="1200" dirty="0" smtClean="0"/>
              <a:t> 못한 </a:t>
            </a:r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스레드는</a:t>
            </a:r>
            <a:endParaRPr lang="en-US" altLang="ko-KR" sz="1200" dirty="0" smtClean="0"/>
          </a:p>
          <a:p>
            <a:r>
              <a:rPr lang="ko-KR" altLang="en-US" sz="1200" dirty="0" smtClean="0"/>
              <a:t> 계속 잠을 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079699" y="235743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자며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4572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자며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0298" y="928670"/>
            <a:ext cx="1571636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wait()</a:t>
            </a:r>
          </a:p>
          <a:p>
            <a:pPr algn="ctr"/>
            <a:r>
              <a:rPr lang="en-US" altLang="ko-KR" sz="1200" dirty="0" smtClean="0"/>
              <a:t>notify()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notifyAll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000100" y="878872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ThreadA</a:t>
            </a:r>
            <a:endParaRPr lang="ko-KR" altLang="en-US" sz="1200" dirty="0" smtClean="0"/>
          </a:p>
        </p:txBody>
      </p:sp>
      <p:sp>
        <p:nvSpPr>
          <p:cNvPr id="37" name="타원 36"/>
          <p:cNvSpPr/>
          <p:nvPr/>
        </p:nvSpPr>
        <p:spPr>
          <a:xfrm>
            <a:off x="4429124" y="807434"/>
            <a:ext cx="1143008" cy="3895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 smtClean="0"/>
              <a:t>ThreadB</a:t>
            </a:r>
            <a:endParaRPr lang="ko-KR" altLang="en-US" sz="1200" dirty="0" smtClean="0"/>
          </a:p>
        </p:txBody>
      </p:sp>
      <p:cxnSp>
        <p:nvCxnSpPr>
          <p:cNvPr id="38" name="직선 화살표 연결선 37"/>
          <p:cNvCxnSpPr>
            <a:stCxn id="36" idx="6"/>
          </p:cNvCxnSpPr>
          <p:nvPr/>
        </p:nvCxnSpPr>
        <p:spPr>
          <a:xfrm>
            <a:off x="2143108" y="1073629"/>
            <a:ext cx="857256" cy="2836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7488" y="57148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ObjectS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>
            <a:stCxn id="37" idx="2"/>
          </p:cNvCxnSpPr>
          <p:nvPr/>
        </p:nvCxnSpPr>
        <p:spPr>
          <a:xfrm flipH="1">
            <a:off x="3500430" y="1002191"/>
            <a:ext cx="928694" cy="140793"/>
          </a:xfrm>
          <a:prstGeom prst="straightConnector1">
            <a:avLst/>
          </a:prstGeom>
          <a:ln>
            <a:solidFill>
              <a:srgbClr val="43D94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643174" y="1714488"/>
            <a:ext cx="1357322" cy="285752"/>
          </a:xfrm>
          <a:prstGeom prst="rect">
            <a:avLst/>
          </a:prstGeom>
          <a:solidFill>
            <a:srgbClr val="43D94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430642" y="1230312"/>
            <a:ext cx="2863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ThreadA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ObjectS.notify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호출하여</a:t>
            </a:r>
            <a:endParaRPr lang="en-US" altLang="ko-KR" sz="1200" dirty="0" smtClean="0"/>
          </a:p>
          <a:p>
            <a:r>
              <a:rPr lang="ko-KR" altLang="en-US" sz="1200" dirty="0" smtClean="0"/>
              <a:t>잠자는 </a:t>
            </a:r>
            <a:r>
              <a:rPr lang="en-US" altLang="ko-KR" sz="1200" dirty="0" err="1" smtClean="0"/>
              <a:t>ThreadB</a:t>
            </a:r>
            <a:r>
              <a:rPr lang="ko-KR" altLang="en-US" sz="1200" dirty="0" smtClean="0"/>
              <a:t>를 깨운다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55" y="281351"/>
            <a:ext cx="4250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하나의 </a:t>
            </a:r>
            <a:r>
              <a:rPr lang="en-US" altLang="ko-KR" sz="1200" dirty="0" smtClean="0">
                <a:solidFill>
                  <a:srgbClr val="0070C0"/>
                </a:solidFill>
              </a:rPr>
              <a:t>Thread</a:t>
            </a:r>
            <a:r>
              <a:rPr lang="ko-KR" altLang="en-US" sz="1200" dirty="0" smtClean="0">
                <a:solidFill>
                  <a:srgbClr val="0070C0"/>
                </a:solidFill>
              </a:rPr>
              <a:t>가</a:t>
            </a:r>
            <a:r>
              <a:rPr lang="en-US" altLang="ko-KR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잠을 자는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71934" y="71435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2285984" y="114298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7319" y="2643182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080195" y="2928934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080195" y="3286124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151633" y="3714752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3365683" y="3500438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57620" y="4929198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00496" y="5214950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000496" y="5572140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071934" y="6000768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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2285984" y="5715016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 2"/>
              </a:rPr>
              <a:t></a:t>
            </a:r>
            <a:endParaRPr lang="ko-KR" altLang="en-US" sz="1200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590925" y="1114425"/>
            <a:ext cx="962025" cy="231774"/>
          </a:xfrm>
          <a:custGeom>
            <a:avLst/>
            <a:gdLst>
              <a:gd name="connsiteX0" fmla="*/ 0 w 962025"/>
              <a:gd name="connsiteY0" fmla="*/ 228600 h 231774"/>
              <a:gd name="connsiteX1" fmla="*/ 514350 w 962025"/>
              <a:gd name="connsiteY1" fmla="*/ 200025 h 231774"/>
              <a:gd name="connsiteX2" fmla="*/ 962025 w 962025"/>
              <a:gd name="connsiteY2" fmla="*/ 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231774">
                <a:moveTo>
                  <a:pt x="0" y="228600"/>
                </a:moveTo>
                <a:cubicBezTo>
                  <a:pt x="177006" y="233362"/>
                  <a:pt x="354013" y="238125"/>
                  <a:pt x="514350" y="200025"/>
                </a:cubicBezTo>
                <a:cubicBezTo>
                  <a:pt x="674688" y="161925"/>
                  <a:pt x="818356" y="80962"/>
                  <a:pt x="96202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584899" y="2638425"/>
            <a:ext cx="895350" cy="685800"/>
          </a:xfrm>
          <a:custGeom>
            <a:avLst/>
            <a:gdLst>
              <a:gd name="connsiteX0" fmla="*/ 0 w 895350"/>
              <a:gd name="connsiteY0" fmla="*/ 685800 h 685800"/>
              <a:gd name="connsiteX1" fmla="*/ 895350 w 895350"/>
              <a:gd name="connsiteY1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685800">
                <a:moveTo>
                  <a:pt x="0" y="685800"/>
                </a:moveTo>
                <a:lnTo>
                  <a:pt x="89535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4651574" y="3114675"/>
            <a:ext cx="838200" cy="266700"/>
          </a:xfrm>
          <a:custGeom>
            <a:avLst/>
            <a:gdLst>
              <a:gd name="connsiteX0" fmla="*/ 0 w 838200"/>
              <a:gd name="connsiteY0" fmla="*/ 266700 h 266700"/>
              <a:gd name="connsiteX1" fmla="*/ 838200 w 838200"/>
              <a:gd name="connsiteY1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66700">
                <a:moveTo>
                  <a:pt x="0" y="266700"/>
                </a:moveTo>
                <a:lnTo>
                  <a:pt x="83820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4670624" y="3486150"/>
            <a:ext cx="838200" cy="219075"/>
          </a:xfrm>
          <a:custGeom>
            <a:avLst/>
            <a:gdLst>
              <a:gd name="connsiteX0" fmla="*/ 0 w 838200"/>
              <a:gd name="connsiteY0" fmla="*/ 0 h 219075"/>
              <a:gd name="connsiteX1" fmla="*/ 838200 w 838200"/>
              <a:gd name="connsiteY1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19075">
                <a:moveTo>
                  <a:pt x="0" y="0"/>
                </a:moveTo>
                <a:cubicBezTo>
                  <a:pt x="342106" y="94456"/>
                  <a:pt x="684212" y="188912"/>
                  <a:pt x="838200" y="2190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727774" y="3533775"/>
            <a:ext cx="819150" cy="695325"/>
          </a:xfrm>
          <a:custGeom>
            <a:avLst/>
            <a:gdLst>
              <a:gd name="connsiteX0" fmla="*/ 0 w 819150"/>
              <a:gd name="connsiteY0" fmla="*/ 0 h 695325"/>
              <a:gd name="connsiteX1" fmla="*/ 819150 w 819150"/>
              <a:gd name="connsiteY1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695325">
                <a:moveTo>
                  <a:pt x="0" y="0"/>
                </a:moveTo>
                <a:lnTo>
                  <a:pt x="819150" y="69532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3619500" y="5905500"/>
            <a:ext cx="857250" cy="640584"/>
          </a:xfrm>
          <a:custGeom>
            <a:avLst/>
            <a:gdLst>
              <a:gd name="connsiteX0" fmla="*/ 0 w 857250"/>
              <a:gd name="connsiteY0" fmla="*/ 0 h 640584"/>
              <a:gd name="connsiteX1" fmla="*/ 276225 w 857250"/>
              <a:gd name="connsiteY1" fmla="*/ 571500 h 640584"/>
              <a:gd name="connsiteX2" fmla="*/ 857250 w 857250"/>
              <a:gd name="connsiteY2" fmla="*/ 609600 h 64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0" h="640584">
                <a:moveTo>
                  <a:pt x="0" y="0"/>
                </a:moveTo>
                <a:cubicBezTo>
                  <a:pt x="66675" y="234950"/>
                  <a:pt x="133350" y="469900"/>
                  <a:pt x="276225" y="571500"/>
                </a:cubicBezTo>
                <a:cubicBezTo>
                  <a:pt x="419100" y="673100"/>
                  <a:pt x="638175" y="641350"/>
                  <a:pt x="857250" y="609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5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코드를 이동하면서 실행하는 하나의 제어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/>
              <a:t>자바에 프로세스 </a:t>
            </a:r>
            <a:r>
              <a:rPr lang="ko-KR" altLang="en-US" dirty="0" smtClean="0"/>
              <a:t>개념은 존재하지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개념만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실행 단위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통신에 따른 오버헤드가 크지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13-6 : wait(), notify()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이용한 바 채우기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6176" y="1124744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  extends </a:t>
            </a:r>
            <a:r>
              <a:rPr lang="en-US" altLang="ko-KR" sz="1000" dirty="0" err="1"/>
              <a:t>JFrame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 smtClean="0"/>
              <a:t>this.setDefaultCloseOperation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c.addKeyListener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KeyAdapter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bar.fill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ConsumerThread</a:t>
            </a:r>
            <a:r>
              <a:rPr lang="en-US" altLang="ko-KR" sz="1000" dirty="0" smtClean="0"/>
              <a:t>(bar</a:t>
            </a:r>
            <a:r>
              <a:rPr lang="en-US" altLang="ko-KR" sz="1000" dirty="0"/>
              <a:t>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 smtClean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)((</a:t>
            </a:r>
            <a:r>
              <a:rPr lang="en-US" altLang="ko-KR" sz="1000" dirty="0"/>
              <a:t>double)(</a:t>
            </a:r>
            <a:r>
              <a:rPr lang="en-US" altLang="ko-KR" sz="1000" dirty="0" err="1"/>
              <a:t>this.getWidth</a:t>
            </a:r>
            <a:r>
              <a:rPr lang="en-US" altLang="ko-KR" sz="1000" dirty="0" smtClean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synchronized void fill()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synchronized void consume()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extends Thread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bar.consume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074" name="_x172707184" descr="EMB000004944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4" y="1784917"/>
            <a:ext cx="3184976" cy="18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71844144" descr="EMB000004944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205146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79988" y="3586767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3728" y="3613666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웹 서버</a:t>
            </a:r>
            <a:endParaRPr lang="en-US" altLang="ko-KR" sz="1200" smtClean="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각 클라이언트 당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웹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JVM</a:t>
            </a:r>
            <a:r>
              <a:rPr lang="ko-KR" altLang="en-US" dirty="0" smtClean="0"/>
              <a:t>과 자바 응용프로그램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7704" y="5976679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두 개의 자바 응용프로그램이 동시에 실행시키고자 하면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두 개의 </a:t>
            </a:r>
            <a:r>
              <a:rPr lang="en-US" altLang="ko-KR" sz="1200" dirty="0" smtClean="0"/>
              <a:t>JVM</a:t>
            </a:r>
            <a:r>
              <a:rPr lang="ko-KR" altLang="en-US" sz="1200" dirty="0" smtClean="0"/>
              <a:t>을 이용하고 응용프로그램은 서로 소켓 등을 이용하여 통신</a:t>
            </a:r>
            <a:endParaRPr lang="ko-KR" altLang="en-US" sz="12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29" y="1303665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91" y="4005065"/>
            <a:ext cx="4377491" cy="94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62" y="5013176"/>
            <a:ext cx="4294038" cy="96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3748390"/>
            <a:ext cx="2528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이 스레드를 관리함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우선순의는</a:t>
            </a:r>
            <a:r>
              <a:rPr lang="ko-KR" altLang="en-US" sz="1200" dirty="0" smtClean="0">
                <a:solidFill>
                  <a:srgbClr val="0070C0"/>
                </a:solidFill>
              </a:rPr>
              <a:t> 얼마인지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등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2601" y="2301591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코드는 응용프로그램 내에 존재함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5594556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 중이며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가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실행되고 있음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에게 스레드를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요청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2494</TotalTime>
  <Words>2310</Words>
  <Application>Microsoft Office PowerPoint</Application>
  <PresentationFormat>화면 슬라이드 쇼(4:3)</PresentationFormat>
  <Paragraphs>1160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제 13 장 스레드와 멀티태스킹</vt:lpstr>
      <vt:lpstr>멀티태스킹(multi-tasking) 개념</vt:lpstr>
      <vt:lpstr>스레드(thread) 개념과 실(thread)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스레드 만들기</vt:lpstr>
      <vt:lpstr>Thread 클래스의 메소드</vt:lpstr>
      <vt:lpstr>Thread 클래스를 이용한 스레드 생성</vt:lpstr>
      <vt:lpstr>PowerPoint 프레젠테이션</vt:lpstr>
      <vt:lpstr>예제 13-1 : Thread를 상속받아 1초 단위의 타이머 만들기</vt:lpstr>
      <vt:lpstr>스레드 주의 사항</vt:lpstr>
      <vt:lpstr>Runnable 인터페이스로 스레드 만들기</vt:lpstr>
      <vt:lpstr>PowerPoint 프레젠테이션</vt:lpstr>
      <vt:lpstr>예제 13-2 : Runnable인터페이스를 구현하여 1초 단위 타이머 만들기</vt:lpstr>
      <vt:lpstr>예제 13-3 : 깜박이는 문자열을가진 레이블 컴포넌트 만들기</vt:lpstr>
      <vt:lpstr>예제 실행 : 깜박이는 레이블 만들기</vt:lpstr>
      <vt:lpstr>스레드 정보</vt:lpstr>
      <vt:lpstr>스레드 상태</vt:lpstr>
      <vt:lpstr>스레드 상태와 생명 주기</vt:lpstr>
      <vt:lpstr>스레드 우선 순위와 스케쥴링</vt:lpstr>
      <vt:lpstr>main()은 자바의 main 스레드</vt:lpstr>
      <vt:lpstr>스레드 종료와 타 스레드 강제 종료</vt:lpstr>
      <vt:lpstr>예제 13-4 : 타이머 스레드  강제 종료</vt:lpstr>
      <vt:lpstr>예제 실행 : 1초씩 작동하는 타이머 스레드 강제 종료</vt:lpstr>
      <vt:lpstr>flag를 이용한 종료</vt:lpstr>
      <vt:lpstr>예제 13-5  flag를 이용한 스레드  강제 종료</vt:lpstr>
      <vt:lpstr>예제 실행 결과</vt:lpstr>
      <vt:lpstr>스레드 동기화(Thread Synchronization)</vt:lpstr>
      <vt:lpstr>두 스레드가 프린터에 동시 쓰기 수행 시</vt:lpstr>
      <vt:lpstr>공유 집계판을 동시 접근하는 경우</vt:lpstr>
      <vt:lpstr>synchronized 키워드</vt:lpstr>
      <vt:lpstr>synchronized 사용 예 : 집계판 사례를 코딩</vt:lpstr>
      <vt:lpstr>SyncObject 객체에 대한 스레드의 동시 접근</vt:lpstr>
      <vt:lpstr>집계판 예에서 synchronized 사용하지 않을 경우</vt:lpstr>
      <vt:lpstr>wait(), notify(), notifyAll()</vt:lpstr>
      <vt:lpstr>PowerPoint 프레젠테이션</vt:lpstr>
      <vt:lpstr>예제 13-6 : wait(), notify()를  이용한 바 채우기</vt:lpstr>
      <vt:lpstr>실행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133</cp:revision>
  <dcterms:created xsi:type="dcterms:W3CDTF">2011-08-27T14:53:28Z</dcterms:created>
  <dcterms:modified xsi:type="dcterms:W3CDTF">2013-01-31T08:39:24Z</dcterms:modified>
</cp:coreProperties>
</file>