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0" d="100"/>
          <a:sy n="100" d="100"/>
        </p:scale>
        <p:origin x="-4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2013-02-05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1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2013-02-05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2013-02-05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2013-02-05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2013-02-05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14 </a:t>
            </a:r>
            <a:r>
              <a:rPr lang="ko-KR" altLang="en-US" smtClean="0"/>
              <a:t>장 고급 스윙 컴포넌트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87" y="4736579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9614" y="116632"/>
            <a:ext cx="3081334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14-3 :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만들기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71934" y="275069"/>
            <a:ext cx="4964562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ToolBarEx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ToolBarEx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err="1" smtClean="0"/>
              <a:t>툴바</a:t>
            </a:r>
            <a:r>
              <a:rPr lang="ko-KR" altLang="en-US" sz="1100" dirty="0" smtClean="0"/>
              <a:t> 만들기  예제</a:t>
            </a:r>
            <a:r>
              <a:rPr lang="en-US" altLang="ko-KR" sz="1100" dirty="0" smtClean="0"/>
              <a:t>");	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createToolBar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(400,200);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void </a:t>
            </a:r>
            <a:r>
              <a:rPr lang="en-US" altLang="ko-KR" sz="1100" b="1" dirty="0" err="1" smtClean="0"/>
              <a:t>createToolBar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JToolBar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toolBar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JToolBar</a:t>
            </a:r>
            <a:r>
              <a:rPr lang="en-US" altLang="ko-KR" sz="1100" b="1" dirty="0" smtClean="0"/>
              <a:t>("</a:t>
            </a:r>
            <a:r>
              <a:rPr lang="en-US" altLang="ko-KR" sz="1100" b="1" dirty="0" err="1" smtClean="0"/>
              <a:t>Kitae</a:t>
            </a:r>
            <a:r>
              <a:rPr lang="en-US" altLang="ko-KR" sz="1100" b="1" dirty="0" smtClean="0"/>
              <a:t> Menu");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bar.setBackground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LIGHT_GRAY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</a:t>
            </a:r>
            <a:r>
              <a:rPr lang="en-US" altLang="ko-KR" sz="1100" b="1" dirty="0" err="1" smtClean="0"/>
              <a:t>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("New"));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ImageIcon</a:t>
            </a:r>
            <a:r>
              <a:rPr lang="en-US" altLang="ko-KR" sz="1100" b="1" dirty="0" smtClean="0"/>
              <a:t>("images/open.jpg")));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</a:t>
            </a:r>
            <a:r>
              <a:rPr lang="en-US" altLang="ko-KR" sz="1100" b="1" dirty="0" err="1" smtClean="0"/>
              <a:t>.addSeparator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ImageIcon</a:t>
            </a:r>
            <a:r>
              <a:rPr lang="en-US" altLang="ko-KR" sz="1100" b="1" dirty="0" smtClean="0"/>
              <a:t>("images/save.jpg")));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("search")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JTextField</a:t>
            </a:r>
            <a:r>
              <a:rPr lang="en-US" altLang="ko-KR" sz="1100" b="1" dirty="0" smtClean="0"/>
              <a:t>("text field"));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JComboBox</a:t>
            </a:r>
            <a:r>
              <a:rPr lang="en-US" altLang="ko-KR" sz="1100" dirty="0" smtClean="0"/>
              <a:t> combo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JComboBox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("Java");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("C#");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("C");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("C++");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toolBaradd</a:t>
            </a:r>
            <a:r>
              <a:rPr lang="en-US" altLang="ko-KR" sz="1100" dirty="0" smtClean="0"/>
              <a:t>(combo);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</a:t>
            </a:r>
            <a:r>
              <a:rPr lang="en-US" altLang="ko-KR" sz="1100" b="1" dirty="0" err="1" smtClean="0"/>
              <a:t>add</a:t>
            </a:r>
            <a:r>
              <a:rPr lang="en-US" altLang="ko-KR" sz="1100" b="1" dirty="0" smtClean="0"/>
              <a:t>(</a:t>
            </a:r>
            <a:r>
              <a:rPr lang="en-US" altLang="ko-KR" sz="1100" dirty="0" err="1" smtClean="0"/>
              <a:t>toolBar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BorderLayout.</a:t>
            </a:r>
            <a:r>
              <a:rPr lang="en-US" altLang="ko-KR" sz="1100" b="1" i="1" dirty="0" err="1" smtClean="0"/>
              <a:t>NORTH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ToolBarEx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50857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툴바의</a:t>
            </a:r>
            <a:r>
              <a:rPr lang="ko-KR" altLang="en-US" sz="1200" dirty="0" smtClean="0"/>
              <a:t> 이름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15820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30" y="2814461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954" y="2458894"/>
            <a:ext cx="292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 </a:t>
            </a:r>
            <a:r>
              <a:rPr lang="ko-KR" altLang="en-US" sz="1200" dirty="0" err="1" smtClean="0"/>
              <a:t>컨텐트팬의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NORTH</a:t>
            </a:r>
            <a:r>
              <a:rPr lang="ko-KR" altLang="en-US" sz="1200" dirty="0" smtClean="0"/>
              <a:t>에 부착된 </a:t>
            </a:r>
            <a:r>
              <a:rPr lang="ko-KR" altLang="en-US" sz="1200" dirty="0" err="1" smtClean="0"/>
              <a:t>툴바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7001" y="4251409"/>
            <a:ext cx="2544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핸들을 드래그하여 </a:t>
            </a:r>
            <a:r>
              <a:rPr lang="en-US" altLang="ko-KR" sz="1200" dirty="0" smtClean="0"/>
              <a:t>SOUTH</a:t>
            </a:r>
            <a:r>
              <a:rPr lang="ko-KR" altLang="en-US" sz="1200" dirty="0" smtClean="0"/>
              <a:t>로 이동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856841" y="5268686"/>
            <a:ext cx="853440" cy="145306"/>
          </a:xfrm>
          <a:custGeom>
            <a:avLst/>
            <a:gdLst>
              <a:gd name="connsiteX0" fmla="*/ 0 w 853440"/>
              <a:gd name="connsiteY0" fmla="*/ 0 h 145306"/>
              <a:gd name="connsiteX1" fmla="*/ 296092 w 853440"/>
              <a:gd name="connsiteY1" fmla="*/ 52251 h 145306"/>
              <a:gd name="connsiteX2" fmla="*/ 461555 w 853440"/>
              <a:gd name="connsiteY2" fmla="*/ 139337 h 145306"/>
              <a:gd name="connsiteX3" fmla="*/ 853440 w 853440"/>
              <a:gd name="connsiteY3" fmla="*/ 130628 h 1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" h="145306">
                <a:moveTo>
                  <a:pt x="0" y="0"/>
                </a:moveTo>
                <a:cubicBezTo>
                  <a:pt x="109583" y="14514"/>
                  <a:pt x="219166" y="29028"/>
                  <a:pt x="296092" y="52251"/>
                </a:cubicBezTo>
                <a:cubicBezTo>
                  <a:pt x="373018" y="75474"/>
                  <a:pt x="368664" y="126274"/>
                  <a:pt x="461555" y="139337"/>
                </a:cubicBezTo>
                <a:cubicBezTo>
                  <a:pt x="554446" y="152400"/>
                  <a:pt x="703943" y="141514"/>
                  <a:pt x="853440" y="13062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1067987" y="6173527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핸들을 드래그하여 임의의 위치로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380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19" y="2927185"/>
            <a:ext cx="38100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툴팁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0851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툴팁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컴포넌트를 설명하는 팁 문구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팁 문구는 문자열만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위에 마우스를 올리면 잠깐 나타났다가 사라짐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툴팁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ko-KR" dirty="0" err="1" smtClean="0"/>
              <a:t>JToolTip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복잡하므로 권하지 않음</a:t>
            </a:r>
            <a:r>
              <a:rPr lang="en-US" altLang="ko-KR" dirty="0" smtClean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ko-KR" dirty="0" err="1" smtClean="0"/>
              <a:t>JComponent.setToolTipText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1672" y="39054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툴팁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2349522" y="3703900"/>
            <a:ext cx="1166948" cy="376653"/>
          </a:xfrm>
          <a:custGeom>
            <a:avLst/>
            <a:gdLst>
              <a:gd name="connsiteX0" fmla="*/ 0 w 1166948"/>
              <a:gd name="connsiteY0" fmla="*/ 365760 h 376653"/>
              <a:gd name="connsiteX1" fmla="*/ 583474 w 1166948"/>
              <a:gd name="connsiteY1" fmla="*/ 365760 h 376653"/>
              <a:gd name="connsiteX2" fmla="*/ 1027611 w 1166948"/>
              <a:gd name="connsiteY2" fmla="*/ 252549 h 376653"/>
              <a:gd name="connsiteX3" fmla="*/ 1166948 w 1166948"/>
              <a:gd name="connsiteY3" fmla="*/ 0 h 3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948" h="376653">
                <a:moveTo>
                  <a:pt x="0" y="365760"/>
                </a:moveTo>
                <a:cubicBezTo>
                  <a:pt x="206103" y="375194"/>
                  <a:pt x="412206" y="384629"/>
                  <a:pt x="583474" y="365760"/>
                </a:cubicBezTo>
                <a:cubicBezTo>
                  <a:pt x="754743" y="346891"/>
                  <a:pt x="930366" y="313509"/>
                  <a:pt x="1027611" y="252549"/>
                </a:cubicBezTo>
                <a:cubicBezTo>
                  <a:pt x="1124856" y="191589"/>
                  <a:pt x="1145902" y="95794"/>
                  <a:pt x="116694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49869" y="5733256"/>
            <a:ext cx="475252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버튼에 </a:t>
            </a:r>
            <a:r>
              <a:rPr lang="ko-KR" altLang="en-US" sz="1400" dirty="0" err="1" smtClean="0"/>
              <a:t>툴팁을</a:t>
            </a:r>
            <a:r>
              <a:rPr lang="ko-KR" altLang="en-US" sz="1400" dirty="0" smtClean="0"/>
              <a:t> 다는 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("open");</a:t>
            </a:r>
          </a:p>
          <a:p>
            <a:pPr marL="0" lvl="3"/>
            <a:r>
              <a:rPr lang="en-US" altLang="ko-KR" sz="1400" dirty="0" err="1" smtClean="0"/>
              <a:t>b.setToolTipText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클릭하면 파일을 엽니다</a:t>
            </a:r>
            <a:r>
              <a:rPr lang="en-US" altLang="ko-KR" sz="1400" dirty="0" smtClean="0"/>
              <a:t>");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6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48471"/>
            <a:ext cx="4229472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14-4 : </a:t>
            </a:r>
            <a:r>
              <a:rPr lang="ko-KR" altLang="en-US" dirty="0" err="1" smtClean="0"/>
              <a:t>툴팁</a:t>
            </a:r>
            <a:r>
              <a:rPr lang="ko-KR" altLang="en-US" dirty="0" smtClean="0"/>
              <a:t> 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14810" y="127139"/>
            <a:ext cx="4821686" cy="67095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ToolTipEx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</a:t>
            </a:r>
            <a:endParaRPr lang="en-US" altLang="ko-KR" sz="1000" b="1" dirty="0" smtClean="0"/>
          </a:p>
          <a:p>
            <a:pPr defTabSz="180000"/>
            <a:r>
              <a:rPr lang="en-US" altLang="ko-KR" sz="1000" dirty="0" smtClean="0"/>
              <a:t>	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ToolTipEx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("</a:t>
            </a:r>
            <a:r>
              <a:rPr lang="ko-KR" altLang="en-US" sz="1000" dirty="0" err="1" smtClean="0"/>
              <a:t>툴팁</a:t>
            </a:r>
            <a:r>
              <a:rPr lang="ko-KR" altLang="en-US" sz="1000" dirty="0" smtClean="0"/>
              <a:t>  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i="1" dirty="0" smtClean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createToolBar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setSize</a:t>
            </a:r>
            <a:r>
              <a:rPr lang="en-US" altLang="ko-KR" sz="1000" dirty="0" smtClean="0"/>
              <a:t>(400,200);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setVisible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true);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	void </a:t>
            </a:r>
            <a:r>
              <a:rPr lang="en-US" altLang="ko-KR" sz="1000" b="1" dirty="0" err="1" smtClean="0"/>
              <a:t>createToolBar</a:t>
            </a:r>
            <a:r>
              <a:rPr lang="en-US" altLang="ko-KR" sz="1000" b="1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JToolBar</a:t>
            </a:r>
            <a:r>
              <a:rPr lang="en-US" altLang="ko-KR" sz="1000" dirty="0" smtClean="0"/>
              <a:t> bar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JToolBar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Kitae</a:t>
            </a:r>
            <a:r>
              <a:rPr lang="en-US" altLang="ko-KR" sz="1000" b="1" dirty="0" smtClean="0"/>
              <a:t> Menu");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bar.setBackground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</a:t>
            </a:r>
            <a:r>
              <a:rPr lang="en-US" altLang="ko-KR" sz="1000" i="1" dirty="0" err="1" smtClean="0"/>
              <a:t>LIGHT_GRAY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newBtn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("New");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newBtn.setToolTipText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생성합니다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newBtn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openBtn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("images/open.jpg"));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openBtn.setToolTipText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엽니다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openBtn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bar.addSeparator</a:t>
            </a:r>
            <a:r>
              <a:rPr lang="en-US" altLang="ko-KR" sz="1000" dirty="0" smtClean="0"/>
              <a:t>();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("images/save.jpg"));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saveBtn.setToolTipText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저장합니다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saveBtn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("search"));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JTextField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JTextField</a:t>
            </a:r>
            <a:r>
              <a:rPr lang="en-US" altLang="ko-KR" sz="1000" b="1" dirty="0" smtClean="0"/>
              <a:t>("text field");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tf.setToolTipText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err="1" smtClean="0"/>
              <a:t>찾고자하는</a:t>
            </a:r>
            <a:r>
              <a:rPr lang="ko-KR" altLang="en-US" sz="1000" b="1" dirty="0" smtClean="0"/>
              <a:t> 문자열을 입력하세요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(bar, </a:t>
            </a:r>
            <a:r>
              <a:rPr lang="en-US" altLang="ko-KR" sz="1000" dirty="0" err="1" smtClean="0"/>
              <a:t>BorderLayout.</a:t>
            </a:r>
            <a:r>
              <a:rPr lang="en-US" altLang="ko-KR" sz="1000" i="1" dirty="0" err="1" smtClean="0"/>
              <a:t>NORTH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ToolTipEx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62878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17440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46190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77280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8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툴팁</a:t>
            </a:r>
            <a:r>
              <a:rPr lang="ko-KR" altLang="en-US" dirty="0" smtClean="0"/>
              <a:t> 활성화 및 </a:t>
            </a:r>
            <a:r>
              <a:rPr lang="ko-KR" altLang="en-US" dirty="0" err="1" smtClean="0"/>
              <a:t>툴팁</a:t>
            </a:r>
            <a:r>
              <a:rPr lang="ko-KR" altLang="en-US" dirty="0" smtClean="0"/>
              <a:t> 지연 시간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752528"/>
          </a:xfrm>
        </p:spPr>
        <p:txBody>
          <a:bodyPr/>
          <a:lstStyle/>
          <a:p>
            <a:pPr lvl="1"/>
            <a:r>
              <a:rPr lang="en-US" altLang="ko-KR" dirty="0" err="1" smtClean="0"/>
              <a:t>ToolTipManager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이용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툴팁</a:t>
            </a:r>
            <a:r>
              <a:rPr lang="ko-KR" altLang="en-US" dirty="0" smtClean="0"/>
              <a:t> 제어 기능은 모든 </a:t>
            </a:r>
            <a:r>
              <a:rPr lang="ko-KR" altLang="en-US" dirty="0" err="1" smtClean="0"/>
              <a:t>툴팁에</a:t>
            </a:r>
            <a:r>
              <a:rPr lang="ko-KR" altLang="en-US" dirty="0" smtClean="0"/>
              <a:t> 일괄 적용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툴팁</a:t>
            </a:r>
            <a:r>
              <a:rPr lang="ko-KR" altLang="en-US" dirty="0" smtClean="0"/>
              <a:t> 매니저 객체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툴팁</a:t>
            </a:r>
            <a:r>
              <a:rPr lang="ko-KR" altLang="en-US" dirty="0" smtClean="0"/>
              <a:t> </a:t>
            </a:r>
            <a:r>
              <a:rPr lang="ko-KR" altLang="en-US" dirty="0" smtClean="0"/>
              <a:t>활성화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비활성화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툴팁이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나타나는 최초 지연시간 제어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툴팁이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켜져 있는 지연 시간 제어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2646784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ToolTipManager</a:t>
            </a:r>
            <a:r>
              <a:rPr lang="en-US" altLang="ko-KR" sz="1400" dirty="0" smtClean="0"/>
              <a:t> m = </a:t>
            </a:r>
            <a:r>
              <a:rPr lang="en-US" altLang="ko-KR" sz="1400" dirty="0" err="1" smtClean="0"/>
              <a:t>ToolTipManager.sharedInstance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19782" y="3717032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m.setEnabled</a:t>
            </a:r>
            <a:r>
              <a:rPr lang="en-US" altLang="ko-KR" sz="1400" dirty="0" smtClean="0"/>
              <a:t>(false); // </a:t>
            </a:r>
            <a:r>
              <a:rPr lang="ko-KR" altLang="en-US" sz="1400" dirty="0" err="1" smtClean="0"/>
              <a:t>툴팁이</a:t>
            </a:r>
            <a:r>
              <a:rPr lang="ko-KR" altLang="en-US" sz="1400" dirty="0" smtClean="0"/>
              <a:t> 보이지 않게 함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432992" y="4869160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m.setInitialDelay</a:t>
            </a:r>
            <a:r>
              <a:rPr lang="en-US" altLang="ko-KR" sz="1400" dirty="0" smtClean="0"/>
              <a:t>(1000)  // </a:t>
            </a:r>
            <a:r>
              <a:rPr lang="ko-KR" altLang="en-US" sz="1400" dirty="0" smtClean="0"/>
              <a:t>마우스가 올라온 후 </a:t>
            </a:r>
            <a:r>
              <a:rPr lang="en-US" altLang="ko-KR" sz="1400" dirty="0" smtClean="0"/>
              <a:t>1000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ms </a:t>
            </a:r>
            <a:r>
              <a:rPr lang="ko-KR" altLang="en-US" sz="1400" dirty="0" smtClean="0"/>
              <a:t>후에 </a:t>
            </a:r>
            <a:r>
              <a:rPr lang="ko-KR" altLang="en-US" sz="1400" dirty="0" err="1" smtClean="0"/>
              <a:t>툴팁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377727" y="5949280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m.setDismissDelay</a:t>
            </a:r>
            <a:r>
              <a:rPr lang="en-US" altLang="ko-KR" sz="1400" dirty="0" smtClean="0"/>
              <a:t>(1000) // </a:t>
            </a:r>
            <a:r>
              <a:rPr lang="ko-KR" altLang="en-US" sz="1400" dirty="0" err="1" smtClean="0"/>
              <a:t>툴팁이</a:t>
            </a:r>
            <a:r>
              <a:rPr lang="ko-KR" altLang="en-US" sz="1400" dirty="0" smtClean="0"/>
              <a:t> 켜져 있는 지속 시간을 </a:t>
            </a:r>
            <a:r>
              <a:rPr lang="en-US" altLang="ko-KR" sz="1400" dirty="0" smtClean="0"/>
              <a:t>1000ms</a:t>
            </a:r>
            <a:r>
              <a:rPr lang="ko-KR" altLang="en-US" sz="1400" dirty="0" smtClean="0"/>
              <a:t>로 설정</a:t>
            </a:r>
            <a:endParaRPr lang="en-US" altLang="ko-KR" sz="14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2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14-5 : </a:t>
            </a:r>
            <a:r>
              <a:rPr lang="ko-KR" altLang="en-US" dirty="0" err="1" smtClean="0"/>
              <a:t>툴팁</a:t>
            </a:r>
            <a:r>
              <a:rPr lang="ko-KR" altLang="en-US" dirty="0" smtClean="0"/>
              <a:t> 지연 시간 제어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8992" y="928670"/>
            <a:ext cx="5535496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ToolTipDelayEx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ToolTipDelayEx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err="1" smtClean="0"/>
              <a:t>툴팁</a:t>
            </a:r>
            <a:r>
              <a:rPr lang="ko-KR" altLang="en-US" sz="1200" dirty="0" smtClean="0"/>
              <a:t>  지연 시간 제어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cherryLabel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	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("images/cherry.jpg"));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cherryLabel.setToolTipText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체리 이미지 어때요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appleLabel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("images/apple.jpg"));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appleLabel.setToolTipText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사과 이미지 어때요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cherryLabel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appleLabel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ToolTipManager</a:t>
            </a:r>
            <a:r>
              <a:rPr lang="en-US" altLang="ko-KR" sz="1200" b="1" dirty="0" smtClean="0"/>
              <a:t> m = </a:t>
            </a:r>
            <a:r>
              <a:rPr lang="en-US" altLang="ko-KR" sz="1200" b="1" dirty="0" err="1" smtClean="0"/>
              <a:t>ToolTipManager.</a:t>
            </a:r>
            <a:r>
              <a:rPr lang="en-US" altLang="ko-KR" sz="1200" b="1" i="1" dirty="0" err="1" smtClean="0"/>
              <a:t>sharedInstance</a:t>
            </a:r>
            <a:r>
              <a:rPr lang="en-US" altLang="ko-KR" sz="1200" b="1" i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m.setInitialDelay</a:t>
            </a:r>
            <a:r>
              <a:rPr lang="en-US" altLang="ko-KR" sz="1200" b="1" dirty="0" smtClean="0"/>
              <a:t>(0);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m.setDismissDelay</a:t>
            </a:r>
            <a:r>
              <a:rPr lang="en-US" altLang="ko-KR" sz="1200" b="1" dirty="0" smtClean="0"/>
              <a:t>(10000);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(400,200);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ToolTipDelayEx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3108" y="1504268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마우스를 </a:t>
            </a:r>
            <a:r>
              <a:rPr lang="ko-KR" altLang="en-US" sz="1400" dirty="0" smtClean="0"/>
              <a:t>올리자마자 </a:t>
            </a:r>
            <a:r>
              <a:rPr lang="ko-KR" altLang="en-US" sz="1400" dirty="0" err="1" smtClean="0"/>
              <a:t>툴팁이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나타나고</a:t>
            </a:r>
            <a:r>
              <a:rPr lang="en-US" altLang="ko-KR" sz="1400" dirty="0" smtClean="0"/>
              <a:t>, 10</a:t>
            </a:r>
            <a:r>
              <a:rPr lang="ko-KR" altLang="en-US" sz="1400" dirty="0" smtClean="0"/>
              <a:t>초간 지속된다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8" y="4381500"/>
            <a:ext cx="2991544" cy="1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8" y="2420888"/>
            <a:ext cx="2991544" cy="1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97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다이얼로그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다이얼로그란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사용자로부터 입력을 받기 위한 대화 상자</a:t>
            </a:r>
            <a:endParaRPr lang="en-US" altLang="ko-KR" dirty="0" smtClean="0"/>
          </a:p>
          <a:p>
            <a:r>
              <a:rPr lang="en-US" altLang="ko-KR" dirty="0" err="1" smtClean="0"/>
              <a:t>JDialog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스윙에서 다이얼로그를 만들기 위해 지원하는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최상위 컨테이너</a:t>
            </a:r>
            <a:r>
              <a:rPr lang="en-US" altLang="ko-KR" dirty="0" smtClean="0"/>
              <a:t>(top-level container)</a:t>
            </a:r>
          </a:p>
          <a:p>
            <a:pPr lvl="2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컨테이너에 속할 필요 없이 화면에 출력 가능한 컨테이너</a:t>
            </a:r>
            <a:endParaRPr lang="en-US" altLang="ko-KR" dirty="0" smtClean="0"/>
          </a:p>
          <a:p>
            <a:r>
              <a:rPr lang="en-US" altLang="ko-KR" dirty="0" smtClean="0"/>
              <a:t>300x300 </a:t>
            </a:r>
            <a:r>
              <a:rPr lang="ko-KR" altLang="en-US" dirty="0" smtClean="0"/>
              <a:t>크기의 다이얼로그를 만드는 간단한 코드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4653136"/>
            <a:ext cx="324036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JDialog</a:t>
            </a:r>
            <a:r>
              <a:rPr lang="en-US" altLang="ko-KR" sz="1600" dirty="0" smtClean="0"/>
              <a:t> dialog = new </a:t>
            </a:r>
            <a:r>
              <a:rPr lang="en-US" altLang="ko-KR" sz="1600" dirty="0" err="1" smtClean="0"/>
              <a:t>JDialog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err="1" smtClean="0"/>
              <a:t>dialog.setTitle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나의 다이얼로그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err="1" smtClean="0"/>
              <a:t>dialog.add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("click!"));</a:t>
            </a:r>
          </a:p>
          <a:p>
            <a:r>
              <a:rPr lang="en-US" altLang="ko-KR" sz="1600" dirty="0" err="1" smtClean="0"/>
              <a:t>dialog.setSize</a:t>
            </a:r>
            <a:r>
              <a:rPr lang="en-US" altLang="ko-KR" sz="1600" dirty="0" smtClean="0"/>
              <a:t>(200,200);</a:t>
            </a:r>
          </a:p>
          <a:p>
            <a:r>
              <a:rPr lang="en-US" altLang="ko-KR" sz="1600" dirty="0" err="1" smtClean="0"/>
              <a:t>dialog.setVisible</a:t>
            </a:r>
            <a:r>
              <a:rPr lang="en-US" altLang="ko-KR" sz="1600" dirty="0" smtClean="0"/>
              <a:t>(true);</a:t>
            </a:r>
            <a:endParaRPr lang="en-US" altLang="ko-K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815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4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052736"/>
            <a:ext cx="417646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java.awt.event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MyDialog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JDialog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JTextField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JTextField</a:t>
            </a:r>
            <a:r>
              <a:rPr lang="en-US" altLang="ko-KR" sz="1200" b="1" dirty="0" smtClean="0"/>
              <a:t>(10);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("OK");</a:t>
            </a:r>
          </a:p>
          <a:p>
            <a:pPr defTabSz="180000"/>
            <a:r>
              <a:rPr lang="nn-NO" altLang="ko-KR" sz="1200" b="1" dirty="0" smtClean="0"/>
              <a:t>	public MyDialog(JFrame frame, String title) {</a:t>
            </a:r>
          </a:p>
          <a:p>
            <a:pPr defTabSz="180000"/>
            <a:r>
              <a:rPr lang="en-US" altLang="ko-KR" sz="1200" b="1" dirty="0" smtClean="0"/>
              <a:t>		super(</a:t>
            </a:r>
            <a:r>
              <a:rPr lang="en-US" altLang="ko-KR" sz="1200" b="1" dirty="0" err="1" smtClean="0"/>
              <a:t>frame,title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 100);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okButton.addActionListener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false);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726" y="432605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7" y="5683233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228600"/>
            <a:ext cx="896448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14-6 : </a:t>
            </a:r>
            <a:r>
              <a:rPr lang="en-US" altLang="ko-KR" dirty="0" err="1" smtClean="0"/>
              <a:t>JDialog</a:t>
            </a:r>
            <a:r>
              <a:rPr lang="ko-KR" altLang="en-US" dirty="0" smtClean="0"/>
              <a:t>를 상속받아 다이얼로그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052736"/>
            <a:ext cx="446449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b="1" dirty="0" smtClean="0"/>
          </a:p>
          <a:p>
            <a:pPr defTabSz="180000"/>
            <a:r>
              <a:rPr lang="nn-NO" altLang="ko-KR" sz="1200" dirty="0" smtClean="0"/>
              <a:t>	MyDialog dialog = </a:t>
            </a:r>
            <a:r>
              <a:rPr lang="nn-NO" altLang="ko-KR" sz="1200" b="1" dirty="0" smtClean="0"/>
              <a:t>new MyDialog(this, "Test Dialog");</a:t>
            </a:r>
          </a:p>
          <a:p>
            <a:pPr defTabSz="180000"/>
            <a:r>
              <a:rPr lang="en-US" altLang="ko-KR" sz="1200" b="1" dirty="0" smtClean="0"/>
              <a:t>	public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super("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예제 프레임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("Show Dialog");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dialog.setVisible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().add(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public static void main(String[]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2198" y="628652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MyDialog</a:t>
            </a:r>
            <a:r>
              <a:rPr lang="ko-KR" altLang="en-US" sz="1200" dirty="0" smtClean="0"/>
              <a:t>로 만든 다이얼로그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5715008" y="6425020"/>
            <a:ext cx="357190" cy="450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2198" y="5786454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다이얼로그의 타이틀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9124" y="500063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선택하면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“Test Dialog” </a:t>
            </a:r>
          </a:p>
          <a:p>
            <a:r>
              <a:rPr lang="ko-KR" altLang="en-US" sz="1200" dirty="0" smtClean="0"/>
              <a:t>다이얼로그가 생성된다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3935570" y="5188979"/>
            <a:ext cx="580159" cy="488372"/>
          </a:xfrm>
          <a:custGeom>
            <a:avLst/>
            <a:gdLst>
              <a:gd name="connsiteX0" fmla="*/ 0 w 580159"/>
              <a:gd name="connsiteY0" fmla="*/ 0 h 488372"/>
              <a:gd name="connsiteX1" fmla="*/ 332509 w 580159"/>
              <a:gd name="connsiteY1" fmla="*/ 62345 h 488372"/>
              <a:gd name="connsiteX2" fmla="*/ 540327 w 580159"/>
              <a:gd name="connsiteY2" fmla="*/ 280554 h 488372"/>
              <a:gd name="connsiteX3" fmla="*/ 571500 w 580159"/>
              <a:gd name="connsiteY3" fmla="*/ 488372 h 48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159" h="488372">
                <a:moveTo>
                  <a:pt x="0" y="0"/>
                </a:moveTo>
                <a:cubicBezTo>
                  <a:pt x="121227" y="7793"/>
                  <a:pt x="242455" y="15586"/>
                  <a:pt x="332509" y="62345"/>
                </a:cubicBezTo>
                <a:cubicBezTo>
                  <a:pt x="422564" y="109104"/>
                  <a:pt x="500495" y="209550"/>
                  <a:pt x="540327" y="280554"/>
                </a:cubicBezTo>
                <a:cubicBezTo>
                  <a:pt x="580159" y="351558"/>
                  <a:pt x="575829" y="419965"/>
                  <a:pt x="571500" y="4883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자유형 17"/>
          <p:cNvSpPr/>
          <p:nvPr/>
        </p:nvSpPr>
        <p:spPr>
          <a:xfrm>
            <a:off x="4759036" y="5829300"/>
            <a:ext cx="1340428" cy="178378"/>
          </a:xfrm>
          <a:custGeom>
            <a:avLst/>
            <a:gdLst>
              <a:gd name="connsiteX0" fmla="*/ 1340428 w 1340428"/>
              <a:gd name="connsiteY0" fmla="*/ 72736 h 178378"/>
              <a:gd name="connsiteX1" fmla="*/ 1070264 w 1340428"/>
              <a:gd name="connsiteY1" fmla="*/ 155864 h 178378"/>
              <a:gd name="connsiteX2" fmla="*/ 727364 w 1340428"/>
              <a:gd name="connsiteY2" fmla="*/ 166255 h 178378"/>
              <a:gd name="connsiteX3" fmla="*/ 477982 w 1340428"/>
              <a:gd name="connsiteY3" fmla="*/ 83127 h 178378"/>
              <a:gd name="connsiteX4" fmla="*/ 280555 w 1340428"/>
              <a:gd name="connsiteY4" fmla="*/ 20782 h 178378"/>
              <a:gd name="connsiteX5" fmla="*/ 0 w 1340428"/>
              <a:gd name="connsiteY5" fmla="*/ 0 h 17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428" h="178378">
                <a:moveTo>
                  <a:pt x="1340428" y="72736"/>
                </a:moveTo>
                <a:cubicBezTo>
                  <a:pt x="1256434" y="106507"/>
                  <a:pt x="1172441" y="140278"/>
                  <a:pt x="1070264" y="155864"/>
                </a:cubicBezTo>
                <a:cubicBezTo>
                  <a:pt x="968087" y="171451"/>
                  <a:pt x="826078" y="178378"/>
                  <a:pt x="727364" y="166255"/>
                </a:cubicBezTo>
                <a:cubicBezTo>
                  <a:pt x="628650" y="154132"/>
                  <a:pt x="477982" y="83127"/>
                  <a:pt x="477982" y="83127"/>
                </a:cubicBezTo>
                <a:cubicBezTo>
                  <a:pt x="403514" y="58882"/>
                  <a:pt x="360219" y="34637"/>
                  <a:pt x="280555" y="20782"/>
                </a:cubicBezTo>
                <a:cubicBezTo>
                  <a:pt x="200891" y="6928"/>
                  <a:pt x="100445" y="346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4615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45654" y="188640"/>
            <a:ext cx="8818834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14-7: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다이얼로그로부터 사용자의 입력 값 알아내기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052736"/>
            <a:ext cx="4176464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java.awt.event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MyModalDialog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JDialog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JTextField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JTextField</a:t>
            </a:r>
            <a:r>
              <a:rPr lang="en-US" altLang="ko-KR" sz="1200" b="1" dirty="0" smtClean="0"/>
              <a:t>(10);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("OK");</a:t>
            </a:r>
          </a:p>
          <a:p>
            <a:pPr defTabSz="180000"/>
            <a:r>
              <a:rPr lang="nn-NO" altLang="ko-KR" sz="1200" b="1" dirty="0" smtClean="0"/>
              <a:t>	</a:t>
            </a:r>
          </a:p>
          <a:p>
            <a:pPr defTabSz="180000"/>
            <a:r>
              <a:rPr lang="nn-NO" altLang="ko-KR" sz="1200" b="1" dirty="0" smtClean="0"/>
              <a:t>	public MyModalDialog(JFrame frame, String title) {</a:t>
            </a:r>
          </a:p>
          <a:p>
            <a:pPr defTabSz="180000"/>
            <a:r>
              <a:rPr lang="en-US" altLang="ko-KR" sz="1200" b="1" dirty="0" smtClean="0"/>
              <a:t>		super(</a:t>
            </a:r>
            <a:r>
              <a:rPr lang="en-US" altLang="ko-KR" sz="1200" b="1" dirty="0" err="1" smtClean="0"/>
              <a:t>frame,title</a:t>
            </a:r>
            <a:r>
              <a:rPr lang="en-US" altLang="ko-KR" sz="1200" b="1" dirty="0" smtClean="0"/>
              <a:t>, 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 100);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okButton.addActionListener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false);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String </a:t>
            </a:r>
            <a:r>
              <a:rPr lang="en-US" altLang="ko-KR" sz="1200" dirty="0" err="1" smtClean="0"/>
              <a:t>getInput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b="1" dirty="0" smtClean="0"/>
              <a:t>		if(</a:t>
            </a:r>
            <a:r>
              <a:rPr lang="en-US" altLang="ko-KR" sz="1200" b="1" dirty="0" err="1" smtClean="0"/>
              <a:t>tf.getText</a:t>
            </a:r>
            <a:r>
              <a:rPr lang="en-US" altLang="ko-KR" sz="1200" b="1" dirty="0" smtClean="0"/>
              <a:t>().length() == 0) return null;</a:t>
            </a:r>
          </a:p>
          <a:p>
            <a:pPr defTabSz="180000"/>
            <a:r>
              <a:rPr lang="en-US" altLang="ko-KR" sz="1200" b="1" dirty="0" smtClean="0"/>
              <a:t>		else return </a:t>
            </a:r>
            <a:r>
              <a:rPr lang="en-US" altLang="ko-KR" sz="1200" b="1" dirty="0" err="1" smtClean="0"/>
              <a:t>tf.getText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1049313"/>
            <a:ext cx="432048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DialogEx2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nn-NO" altLang="ko-KR" sz="1200" dirty="0" smtClean="0"/>
              <a:t>	MyModalDialog dialog = </a:t>
            </a:r>
            <a:r>
              <a:rPr lang="nn-NO" altLang="ko-KR" sz="1200" b="1" dirty="0" smtClean="0"/>
              <a:t>new MyModalDialog(this, </a:t>
            </a:r>
          </a:p>
          <a:p>
            <a:pPr defTabSz="180000"/>
            <a:r>
              <a:rPr lang="nn-NO" altLang="ko-KR" sz="1200" b="1" dirty="0"/>
              <a:t>	</a:t>
            </a:r>
            <a:r>
              <a:rPr lang="nn-NO" altLang="ko-KR" sz="1200" b="1" dirty="0" smtClean="0"/>
              <a:t>													"Test Modal Dialog");</a:t>
            </a:r>
          </a:p>
          <a:p>
            <a:pPr defTabSz="180000"/>
            <a:r>
              <a:rPr lang="en-US" altLang="ko-KR" sz="1200" b="1" dirty="0" smtClean="0"/>
              <a:t>	public DialogEx2() {</a:t>
            </a:r>
          </a:p>
          <a:p>
            <a:pPr defTabSz="180000"/>
            <a:r>
              <a:rPr lang="en-US" altLang="ko-KR" sz="1200" b="1" dirty="0" smtClean="0"/>
              <a:t>		super("DialogEx2 </a:t>
            </a:r>
            <a:r>
              <a:rPr lang="ko-KR" altLang="en-US" sz="1200" b="1" dirty="0" smtClean="0"/>
              <a:t>예제 프레임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("Show Modal Dialog");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dialog.setVisible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모달</a:t>
            </a:r>
            <a:r>
              <a:rPr lang="ko-KR" altLang="en-US" sz="1200" dirty="0" smtClean="0"/>
              <a:t> 다이얼로그 이므로 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	// </a:t>
            </a:r>
            <a:r>
              <a:rPr lang="ko-KR" altLang="en-US" sz="1200" dirty="0" smtClean="0"/>
              <a:t>다이얼로그가 닫힐 때까지 </a:t>
            </a:r>
            <a:r>
              <a:rPr lang="ko-KR" altLang="en-US" sz="1200" dirty="0" err="1" smtClean="0"/>
              <a:t>리턴하지</a:t>
            </a:r>
            <a:r>
              <a:rPr lang="ko-KR" altLang="en-US" sz="1200" dirty="0" smtClean="0"/>
              <a:t> 않는다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				String text = </a:t>
            </a:r>
            <a:r>
              <a:rPr lang="en-US" altLang="ko-KR" sz="1200" dirty="0" err="1" smtClean="0"/>
              <a:t>dialog.getInput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b="1" dirty="0" smtClean="0"/>
              <a:t>				if(text == null) return;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btn.setText</a:t>
            </a:r>
            <a:r>
              <a:rPr lang="en-US" altLang="ko-KR" sz="1200" dirty="0" smtClean="0"/>
              <a:t>(text);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().add(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static void main(String[]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DialogEx2();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252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50" y="154884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5" y="1584905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426" y="3013655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6558" y="2156399"/>
            <a:ext cx="15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선택하면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“Test Modal Dialog” </a:t>
            </a:r>
          </a:p>
          <a:p>
            <a:r>
              <a:rPr lang="ko-KR" altLang="en-US" sz="1200" dirty="0" smtClean="0"/>
              <a:t>다이얼로그가 생성된다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2934442" y="2559056"/>
            <a:ext cx="580159" cy="488372"/>
          </a:xfrm>
          <a:custGeom>
            <a:avLst/>
            <a:gdLst>
              <a:gd name="connsiteX0" fmla="*/ 0 w 580159"/>
              <a:gd name="connsiteY0" fmla="*/ 0 h 488372"/>
              <a:gd name="connsiteX1" fmla="*/ 332509 w 580159"/>
              <a:gd name="connsiteY1" fmla="*/ 62345 h 488372"/>
              <a:gd name="connsiteX2" fmla="*/ 540327 w 580159"/>
              <a:gd name="connsiteY2" fmla="*/ 280554 h 488372"/>
              <a:gd name="connsiteX3" fmla="*/ 571500 w 580159"/>
              <a:gd name="connsiteY3" fmla="*/ 488372 h 48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159" h="488372">
                <a:moveTo>
                  <a:pt x="0" y="0"/>
                </a:moveTo>
                <a:cubicBezTo>
                  <a:pt x="121227" y="7793"/>
                  <a:pt x="242455" y="15586"/>
                  <a:pt x="332509" y="62345"/>
                </a:cubicBezTo>
                <a:cubicBezTo>
                  <a:pt x="422564" y="109104"/>
                  <a:pt x="500495" y="209550"/>
                  <a:pt x="540327" y="280554"/>
                </a:cubicBezTo>
                <a:cubicBezTo>
                  <a:pt x="580159" y="351558"/>
                  <a:pt x="575829" y="419965"/>
                  <a:pt x="571500" y="4883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56425" y="3966155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“Press Me!!”</a:t>
            </a:r>
            <a:r>
              <a:rPr lang="ko-KR" altLang="en-US" sz="1200" dirty="0" smtClean="0"/>
              <a:t>라고 입력한 후</a:t>
            </a:r>
            <a:endParaRPr lang="en-US" altLang="ko-KR" sz="1200" dirty="0" smtClean="0"/>
          </a:p>
          <a:p>
            <a:r>
              <a:rPr lang="en-US" altLang="ko-KR" sz="1200" dirty="0" smtClean="0"/>
              <a:t>OK </a:t>
            </a:r>
            <a:r>
              <a:rPr lang="ko-KR" altLang="en-US" sz="1200" dirty="0" smtClean="0"/>
              <a:t>버튼을 누르면 </a:t>
            </a:r>
            <a:endParaRPr lang="en-US" altLang="ko-KR" sz="1200" dirty="0" smtClean="0"/>
          </a:p>
          <a:p>
            <a:r>
              <a:rPr lang="en-US" altLang="ko-KR" sz="1200" dirty="0" smtClean="0"/>
              <a:t>“Show Modal Dialog” </a:t>
            </a:r>
            <a:r>
              <a:rPr lang="ko-KR" altLang="en-US" sz="1200" dirty="0" smtClean="0"/>
              <a:t>버튼의 </a:t>
            </a:r>
            <a:endParaRPr lang="en-US" altLang="ko-KR" sz="1200" dirty="0" smtClean="0"/>
          </a:p>
          <a:p>
            <a:r>
              <a:rPr lang="ko-KR" altLang="en-US" sz="1200" dirty="0" smtClean="0"/>
              <a:t>문자열이 변경된다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3999500" y="2585027"/>
            <a:ext cx="2557462" cy="857256"/>
          </a:xfrm>
          <a:custGeom>
            <a:avLst/>
            <a:gdLst>
              <a:gd name="connsiteX0" fmla="*/ 0 w 2628900"/>
              <a:gd name="connsiteY0" fmla="*/ 855518 h 855518"/>
              <a:gd name="connsiteX1" fmla="*/ 665018 w 2628900"/>
              <a:gd name="connsiteY1" fmla="*/ 710045 h 855518"/>
              <a:gd name="connsiteX2" fmla="*/ 1184564 w 2628900"/>
              <a:gd name="connsiteY2" fmla="*/ 211282 h 855518"/>
              <a:gd name="connsiteX3" fmla="*/ 1839191 w 2628900"/>
              <a:gd name="connsiteY3" fmla="*/ 34636 h 855518"/>
              <a:gd name="connsiteX4" fmla="*/ 2628900 w 2628900"/>
              <a:gd name="connsiteY4" fmla="*/ 3463 h 85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900" h="855518">
                <a:moveTo>
                  <a:pt x="0" y="855518"/>
                </a:moveTo>
                <a:cubicBezTo>
                  <a:pt x="233795" y="836468"/>
                  <a:pt x="467591" y="817418"/>
                  <a:pt x="665018" y="710045"/>
                </a:cubicBezTo>
                <a:cubicBezTo>
                  <a:pt x="862445" y="602672"/>
                  <a:pt x="988869" y="323850"/>
                  <a:pt x="1184564" y="211282"/>
                </a:cubicBezTo>
                <a:cubicBezTo>
                  <a:pt x="1380259" y="98714"/>
                  <a:pt x="1598468" y="69272"/>
                  <a:pt x="1839191" y="34636"/>
                </a:cubicBezTo>
                <a:cubicBezTo>
                  <a:pt x="2079914" y="0"/>
                  <a:pt x="2354407" y="1731"/>
                  <a:pt x="2628900" y="346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5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팝업 다이얼로그</a:t>
            </a:r>
            <a:r>
              <a:rPr lang="en-US" altLang="ko-KR" smtClean="0"/>
              <a:t>, JOptionPane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JOptionPane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간단하고 유용한 팝업 다이얼로그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의 타입의 간단한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간단히 다이얼로그 출력 가능</a:t>
            </a:r>
            <a:endParaRPr lang="en-US" altLang="ko-KR" dirty="0" smtClean="0"/>
          </a:p>
          <a:p>
            <a:r>
              <a:rPr lang="ko-KR" altLang="en-US" dirty="0" smtClean="0"/>
              <a:t>입력 다이얼로그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한 줄의 문자열을 입력을 받는 다이얼로그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en-US" altLang="ko-KR" dirty="0" err="1" smtClean="0"/>
              <a:t>JOptionPane.showInputDialog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문자열로 메시지를 주며 한 줄의 입력을 받는 다이얼로그 생성 및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msg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다이얼로그의 객체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입력한 문자열</a:t>
            </a:r>
            <a:endParaRPr lang="en-US" altLang="ko-KR" dirty="0" smtClean="0"/>
          </a:p>
          <a:p>
            <a:r>
              <a:rPr lang="ko-KR" altLang="en-US" dirty="0" smtClean="0"/>
              <a:t>확인 다이얼로그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사용자로부터 </a:t>
            </a:r>
            <a:r>
              <a:rPr lang="en-US" altLang="ko-KR" dirty="0" smtClean="0"/>
              <a:t>Yes/No</a:t>
            </a:r>
            <a:r>
              <a:rPr lang="ko-KR" altLang="en-US" dirty="0" smtClean="0"/>
              <a:t>의 응답을 입력 받는 다이얼로그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JOptionPane.showConfirmDialog</a:t>
            </a:r>
            <a:r>
              <a:rPr lang="en-US" altLang="ko-KR" dirty="0" smtClean="0"/>
              <a:t>(Component </a:t>
            </a:r>
            <a:r>
              <a:rPr lang="en-US" altLang="ko-KR" dirty="0" err="1" smtClean="0"/>
              <a:t>parentComponent</a:t>
            </a:r>
            <a:r>
              <a:rPr lang="en-US" altLang="ko-KR" dirty="0" smtClean="0"/>
              <a:t>, Object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String title,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optionType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parentComponent</a:t>
            </a:r>
            <a:r>
              <a:rPr lang="ko-KR" altLang="en-US" dirty="0" smtClean="0"/>
              <a:t>는 다이얼로그가 출력되는 영역의 범위로서 프레임</a:t>
            </a:r>
            <a:r>
              <a:rPr lang="en-US" altLang="ko-KR" dirty="0" smtClean="0"/>
              <a:t>. null </a:t>
            </a:r>
            <a:r>
              <a:rPr lang="ko-KR" altLang="en-US" dirty="0" smtClean="0"/>
              <a:t>이면 화면 전체의 중앙에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msg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다이얼로그에 출력될 객체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title : </a:t>
            </a:r>
            <a:r>
              <a:rPr lang="ko-KR" altLang="en-US" dirty="0" smtClean="0"/>
              <a:t>다이얼로그의 타이틀 문자열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optionType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다이얼로그의 옵션 종류 지정 </a:t>
            </a:r>
            <a:r>
              <a:rPr lang="en-US" altLang="ko-KR" dirty="0" smtClean="0"/>
              <a:t>- YES_ON_OPTION, </a:t>
            </a:r>
            <a:r>
              <a:rPr lang="ko-KR" altLang="en-US" dirty="0" smtClean="0"/>
              <a:t> </a:t>
            </a:r>
            <a:r>
              <a:rPr lang="en-US" altLang="ko-KR" dirty="0" smtClean="0"/>
              <a:t>YES_NO_CANCEL_OPTION, OK_CANCEL_OPTION</a:t>
            </a:r>
          </a:p>
          <a:p>
            <a:pPr lvl="2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선택한 옵션의 종류 </a:t>
            </a:r>
            <a:r>
              <a:rPr lang="en-US" altLang="ko-KR" dirty="0" smtClean="0"/>
              <a:t>- YES_OPTION, NO_OPTION, CANCEL_OPTION, OK_OPTION, CLOSED_OPTION</a:t>
            </a:r>
          </a:p>
          <a:p>
            <a:r>
              <a:rPr lang="ko-KR" altLang="en-US" dirty="0" smtClean="0"/>
              <a:t>메시지 다이얼로그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사용자에게 단순히 메시지를 출력하는 다이얼로그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JOptionPane.showMessageDialog</a:t>
            </a:r>
            <a:r>
              <a:rPr lang="en-US" altLang="ko-KR" dirty="0" smtClean="0"/>
              <a:t>(Component </a:t>
            </a:r>
            <a:r>
              <a:rPr lang="en-US" altLang="ko-KR" dirty="0" err="1" smtClean="0"/>
              <a:t>parentComponent</a:t>
            </a:r>
            <a:r>
              <a:rPr lang="en-US" altLang="ko-KR" dirty="0" smtClean="0"/>
              <a:t>, Object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String title,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messageType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parentComponent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title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showConfirmDialog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동일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messageType</a:t>
            </a:r>
            <a:r>
              <a:rPr lang="en-US" altLang="ko-KR" dirty="0" smtClean="0"/>
              <a:t> - ERROR_MESSAGE, INFORMATION_MESSAGE, WARNING_MESSAGGE, QUSTION_MESSAGE, PLAINT_MESSAGE</a:t>
            </a:r>
            <a:r>
              <a:rPr lang="ko-KR" altLang="en-US" dirty="0" smtClean="0"/>
              <a:t>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13633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만들기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745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메뉴 만들기에 필요한 스윙 컴포넌트</a:t>
            </a:r>
            <a:endParaRPr lang="en-US" altLang="ko-KR" smtClean="0"/>
          </a:p>
          <a:p>
            <a:pPr lvl="1"/>
            <a:r>
              <a:rPr lang="en-US" altLang="ko-KR" smtClean="0"/>
              <a:t>JMenuBar</a:t>
            </a:r>
          </a:p>
          <a:p>
            <a:pPr lvl="2"/>
            <a:r>
              <a:rPr lang="ko-KR" altLang="en-US" smtClean="0"/>
              <a:t>메뉴바의 기능을 하는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en-US" altLang="ko-KR" smtClean="0"/>
          </a:p>
          <a:p>
            <a:pPr lvl="1"/>
            <a:r>
              <a:rPr lang="en-US" altLang="ko-KR" smtClean="0"/>
              <a:t>JMenu</a:t>
            </a:r>
          </a:p>
          <a:p>
            <a:pPr lvl="2"/>
            <a:r>
              <a:rPr lang="ko-KR" altLang="en-US" smtClean="0"/>
              <a:t>파일</a:t>
            </a:r>
            <a:r>
              <a:rPr lang="en-US" altLang="ko-KR" smtClean="0"/>
              <a:t>, </a:t>
            </a:r>
            <a:r>
              <a:rPr lang="ko-KR" altLang="en-US" smtClean="0"/>
              <a:t>편집 등 하나의 메뉴 기능을 하는 컴포넌트</a:t>
            </a:r>
            <a:endParaRPr lang="en-US" altLang="ko-KR" smtClean="0"/>
          </a:p>
          <a:p>
            <a:pPr lvl="1"/>
            <a:r>
              <a:rPr lang="en-US" altLang="ko-KR" smtClean="0"/>
              <a:t>JMenuItem</a:t>
            </a:r>
          </a:p>
          <a:p>
            <a:pPr lvl="2"/>
            <a:r>
              <a:rPr lang="ko-KR" altLang="en-US" smtClean="0"/>
              <a:t>파일 메뉴 내에 저장 등의 세부 기능을 하는 컴포넌트</a:t>
            </a:r>
            <a:endParaRPr lang="en-US" altLang="ko-KR"/>
          </a:p>
        </p:txBody>
      </p:sp>
      <p:sp>
        <p:nvSpPr>
          <p:cNvPr id="82" name="TextBox 81"/>
          <p:cNvSpPr txBox="1"/>
          <p:nvPr/>
        </p:nvSpPr>
        <p:spPr>
          <a:xfrm>
            <a:off x="6209374" y="4187506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JMenuBar </a:t>
            </a:r>
            <a:r>
              <a:rPr lang="ko-KR" altLang="en-US" sz="1400" smtClean="0"/>
              <a:t>컴포넌트</a:t>
            </a:r>
            <a:endParaRPr lang="ko-KR" altLang="en-US" sz="1400"/>
          </a:p>
        </p:txBody>
      </p:sp>
      <p:sp>
        <p:nvSpPr>
          <p:cNvPr id="83" name="자유형 82"/>
          <p:cNvSpPr/>
          <p:nvPr/>
        </p:nvSpPr>
        <p:spPr>
          <a:xfrm>
            <a:off x="5621452" y="4330382"/>
            <a:ext cx="659359" cy="267753"/>
          </a:xfrm>
          <a:custGeom>
            <a:avLst/>
            <a:gdLst>
              <a:gd name="connsiteX0" fmla="*/ 550334 w 550334"/>
              <a:gd name="connsiteY0" fmla="*/ 18345 h 230011"/>
              <a:gd name="connsiteX1" fmla="*/ 414867 w 550334"/>
              <a:gd name="connsiteY1" fmla="*/ 26811 h 230011"/>
              <a:gd name="connsiteX2" fmla="*/ 321734 w 550334"/>
              <a:gd name="connsiteY2" fmla="*/ 179211 h 230011"/>
              <a:gd name="connsiteX3" fmla="*/ 0 w 550334"/>
              <a:gd name="connsiteY3" fmla="*/ 230011 h 23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334" h="230011">
                <a:moveTo>
                  <a:pt x="550334" y="18345"/>
                </a:moveTo>
                <a:cubicBezTo>
                  <a:pt x="501650" y="9172"/>
                  <a:pt x="452967" y="0"/>
                  <a:pt x="414867" y="26811"/>
                </a:cubicBezTo>
                <a:cubicBezTo>
                  <a:pt x="376767" y="53622"/>
                  <a:pt x="390878" y="145344"/>
                  <a:pt x="321734" y="179211"/>
                </a:cubicBezTo>
                <a:cubicBezTo>
                  <a:pt x="252590" y="213078"/>
                  <a:pt x="126295" y="221544"/>
                  <a:pt x="0" y="23001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4" name="TextBox 83"/>
          <p:cNvSpPr txBox="1"/>
          <p:nvPr/>
        </p:nvSpPr>
        <p:spPr>
          <a:xfrm>
            <a:off x="1637342" y="4116068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JMenu </a:t>
            </a:r>
            <a:r>
              <a:rPr lang="ko-KR" altLang="en-US" sz="1400" smtClean="0"/>
              <a:t>컴포넌트</a:t>
            </a:r>
            <a:endParaRPr lang="ko-KR" altLang="en-US" sz="1400"/>
          </a:p>
        </p:txBody>
      </p:sp>
      <p:sp>
        <p:nvSpPr>
          <p:cNvPr id="85" name="자유형 84"/>
          <p:cNvSpPr/>
          <p:nvPr/>
        </p:nvSpPr>
        <p:spPr>
          <a:xfrm>
            <a:off x="2979853" y="4310269"/>
            <a:ext cx="541867" cy="237066"/>
          </a:xfrm>
          <a:custGeom>
            <a:avLst/>
            <a:gdLst>
              <a:gd name="connsiteX0" fmla="*/ 0 w 541867"/>
              <a:gd name="connsiteY0" fmla="*/ 0 h 237066"/>
              <a:gd name="connsiteX1" fmla="*/ 135467 w 541867"/>
              <a:gd name="connsiteY1" fmla="*/ 67733 h 237066"/>
              <a:gd name="connsiteX2" fmla="*/ 220134 w 541867"/>
              <a:gd name="connsiteY2" fmla="*/ 177800 h 237066"/>
              <a:gd name="connsiteX3" fmla="*/ 541867 w 541867"/>
              <a:gd name="connsiteY3" fmla="*/ 237066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867" h="237066">
                <a:moveTo>
                  <a:pt x="0" y="0"/>
                </a:moveTo>
                <a:cubicBezTo>
                  <a:pt x="49389" y="19050"/>
                  <a:pt x="98778" y="38100"/>
                  <a:pt x="135467" y="67733"/>
                </a:cubicBezTo>
                <a:cubicBezTo>
                  <a:pt x="172156" y="97366"/>
                  <a:pt x="152401" y="149578"/>
                  <a:pt x="220134" y="177800"/>
                </a:cubicBezTo>
                <a:cubicBezTo>
                  <a:pt x="287867" y="206022"/>
                  <a:pt x="414867" y="221544"/>
                  <a:pt x="541867" y="23706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1065838" y="5473390"/>
            <a:ext cx="1863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JMenuItem </a:t>
            </a:r>
            <a:r>
              <a:rPr lang="ko-KR" altLang="en-US" sz="1400" smtClean="0"/>
              <a:t>컴포넌트</a:t>
            </a:r>
            <a:endParaRPr lang="ko-KR" altLang="en-US" sz="1400"/>
          </a:p>
        </p:txBody>
      </p:sp>
      <p:sp>
        <p:nvSpPr>
          <p:cNvPr id="87" name="자유형 86"/>
          <p:cNvSpPr/>
          <p:nvPr/>
        </p:nvSpPr>
        <p:spPr>
          <a:xfrm>
            <a:off x="2806815" y="5527354"/>
            <a:ext cx="685800" cy="118533"/>
          </a:xfrm>
          <a:custGeom>
            <a:avLst/>
            <a:gdLst>
              <a:gd name="connsiteX0" fmla="*/ 0 w 685800"/>
              <a:gd name="connsiteY0" fmla="*/ 118533 h 118533"/>
              <a:gd name="connsiteX1" fmla="*/ 93134 w 685800"/>
              <a:gd name="connsiteY1" fmla="*/ 67733 h 118533"/>
              <a:gd name="connsiteX2" fmla="*/ 270934 w 685800"/>
              <a:gd name="connsiteY2" fmla="*/ 8467 h 118533"/>
              <a:gd name="connsiteX3" fmla="*/ 465667 w 685800"/>
              <a:gd name="connsiteY3" fmla="*/ 16933 h 118533"/>
              <a:gd name="connsiteX4" fmla="*/ 685800 w 685800"/>
              <a:gd name="connsiteY4" fmla="*/ 16933 h 11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118533">
                <a:moveTo>
                  <a:pt x="0" y="118533"/>
                </a:moveTo>
                <a:cubicBezTo>
                  <a:pt x="23989" y="102305"/>
                  <a:pt x="47979" y="86077"/>
                  <a:pt x="93134" y="67733"/>
                </a:cubicBezTo>
                <a:cubicBezTo>
                  <a:pt x="138289" y="49389"/>
                  <a:pt x="208845" y="16934"/>
                  <a:pt x="270934" y="8467"/>
                </a:cubicBezTo>
                <a:cubicBezTo>
                  <a:pt x="333023" y="0"/>
                  <a:pt x="396523" y="15522"/>
                  <a:pt x="465667" y="16933"/>
                </a:cubicBezTo>
                <a:cubicBezTo>
                  <a:pt x="534811" y="18344"/>
                  <a:pt x="610305" y="17638"/>
                  <a:pt x="685800" y="1693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1280152" y="4759010"/>
            <a:ext cx="946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separator</a:t>
            </a:r>
            <a:endParaRPr lang="ko-KR" altLang="en-US" sz="1400"/>
          </a:p>
        </p:txBody>
      </p:sp>
      <p:sp>
        <p:nvSpPr>
          <p:cNvPr id="90" name="자유형 89"/>
          <p:cNvSpPr/>
          <p:nvPr/>
        </p:nvSpPr>
        <p:spPr>
          <a:xfrm>
            <a:off x="2387187" y="4919869"/>
            <a:ext cx="1092200" cy="270933"/>
          </a:xfrm>
          <a:custGeom>
            <a:avLst/>
            <a:gdLst>
              <a:gd name="connsiteX0" fmla="*/ 0 w 1092200"/>
              <a:gd name="connsiteY0" fmla="*/ 0 h 270933"/>
              <a:gd name="connsiteX1" fmla="*/ 237066 w 1092200"/>
              <a:gd name="connsiteY1" fmla="*/ 8466 h 270933"/>
              <a:gd name="connsiteX2" fmla="*/ 457200 w 1092200"/>
              <a:gd name="connsiteY2" fmla="*/ 76200 h 270933"/>
              <a:gd name="connsiteX3" fmla="*/ 711200 w 1092200"/>
              <a:gd name="connsiteY3" fmla="*/ 203200 h 270933"/>
              <a:gd name="connsiteX4" fmla="*/ 1092200 w 1092200"/>
              <a:gd name="connsiteY4" fmla="*/ 270933 h 27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200" h="270933">
                <a:moveTo>
                  <a:pt x="0" y="0"/>
                </a:moveTo>
                <a:lnTo>
                  <a:pt x="237066" y="8466"/>
                </a:lnTo>
                <a:cubicBezTo>
                  <a:pt x="313266" y="21166"/>
                  <a:pt x="378178" y="43744"/>
                  <a:pt x="457200" y="76200"/>
                </a:cubicBezTo>
                <a:cubicBezTo>
                  <a:pt x="536222" y="108656"/>
                  <a:pt x="605367" y="170745"/>
                  <a:pt x="711200" y="203200"/>
                </a:cubicBezTo>
                <a:cubicBezTo>
                  <a:pt x="817033" y="235655"/>
                  <a:pt x="1092200" y="270933"/>
                  <a:pt x="1092200" y="27093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7632"/>
            <a:ext cx="255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smtClean="0"/>
              <a:t>JOptionPane </a:t>
            </a:r>
            <a:r>
              <a:rPr lang="ko-KR" altLang="en-US" smtClean="0"/>
              <a:t>팝업 다이얼로그와 코드 샘플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64904" y="1291994"/>
            <a:ext cx="510743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String name = </a:t>
            </a:r>
            <a:r>
              <a:rPr lang="en-US" altLang="ko-KR" sz="1200" b="1" dirty="0" err="1" smtClean="0"/>
              <a:t>JOptionPane.showInputDialog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이름을 입력하세요</a:t>
            </a:r>
            <a:r>
              <a:rPr lang="en-US" altLang="ko-KR" sz="1200" dirty="0" smtClean="0"/>
              <a:t>.");</a:t>
            </a:r>
          </a:p>
          <a:p>
            <a:r>
              <a:rPr lang="en-US" altLang="ko-KR" sz="1200" dirty="0" smtClean="0"/>
              <a:t>// name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“Java Kim”</a:t>
            </a:r>
            <a:r>
              <a:rPr lang="ko-KR" altLang="en-US" sz="1200" dirty="0" smtClean="0"/>
              <a:t> 리턴</a:t>
            </a:r>
            <a:endParaRPr lang="en-US" altLang="ko-KR" sz="1200" dirty="0" smtClean="0"/>
          </a:p>
          <a:p>
            <a:r>
              <a:rPr lang="en-US" altLang="ko-KR" sz="1200" dirty="0" smtClean="0"/>
              <a:t>// </a:t>
            </a:r>
            <a:r>
              <a:rPr lang="ko-KR" altLang="en-US" sz="1200" dirty="0" smtClean="0"/>
              <a:t>사용자가 입력 없이 창을 닫으면 </a:t>
            </a:r>
            <a:r>
              <a:rPr lang="en-US" altLang="ko-KR" sz="1200" dirty="0" smtClean="0"/>
              <a:t>null 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647343" y="2787632"/>
            <a:ext cx="510743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result = </a:t>
            </a:r>
            <a:r>
              <a:rPr lang="en-US" altLang="ko-KR" sz="1200" b="1" dirty="0" err="1" smtClean="0"/>
              <a:t>JOptionPane.showConfirmDialog</a:t>
            </a:r>
            <a:r>
              <a:rPr lang="en-US" altLang="ko-KR" sz="1200" dirty="0" smtClean="0"/>
              <a:t>(null, "</a:t>
            </a:r>
            <a:r>
              <a:rPr lang="ko-KR" altLang="en-US" sz="1200" dirty="0" smtClean="0"/>
              <a:t>계속할 것입니까</a:t>
            </a:r>
            <a:r>
              <a:rPr lang="en-US" altLang="ko-KR" sz="1200" dirty="0" smtClean="0"/>
              <a:t>?", 					"Confirm", </a:t>
            </a:r>
            <a:r>
              <a:rPr lang="en-US" altLang="ko-KR" sz="1200" dirty="0" err="1" smtClean="0"/>
              <a:t>JOptionPane.YES_NO_OPTION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if(result == </a:t>
            </a:r>
            <a:r>
              <a:rPr lang="en-US" altLang="ko-KR" sz="1200" dirty="0" err="1" smtClean="0"/>
              <a:t>JOptionPane.CLOSED_OPTION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나</a:t>
            </a:r>
            <a:r>
              <a:rPr lang="en-US" altLang="ko-KR" sz="1200" dirty="0" smtClean="0"/>
              <a:t> "</a:t>
            </a:r>
            <a:r>
              <a:rPr lang="ko-KR" altLang="en-US" sz="1200" dirty="0" smtClean="0"/>
              <a:t>아니오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선택없이</a:t>
            </a:r>
            <a:r>
              <a:rPr lang="ko-KR" altLang="en-US" sz="1200" dirty="0" smtClean="0"/>
              <a:t> 다이얼로그 창을 닫은 경우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else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if(result == </a:t>
            </a:r>
            <a:r>
              <a:rPr lang="en-US" altLang="ko-KR" sz="1200" dirty="0" err="1" smtClean="0"/>
              <a:t>JOptionPane.YES_OPTION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를 선택한 경우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else {	// </a:t>
            </a: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아니오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를 선택한 경우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64905" y="5279014"/>
            <a:ext cx="510743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err="1" smtClean="0"/>
              <a:t>JOptionPane.showMessageDialog</a:t>
            </a:r>
            <a:r>
              <a:rPr lang="en-US" altLang="ko-KR" sz="1200" dirty="0" smtClean="0"/>
              <a:t>(null, "</a:t>
            </a:r>
            <a:r>
              <a:rPr lang="ko-KR" altLang="en-US" sz="1200" dirty="0" smtClean="0"/>
              <a:t>조심하세요</a:t>
            </a:r>
            <a:r>
              <a:rPr lang="en-US" altLang="ko-KR" sz="1200" dirty="0" smtClean="0"/>
              <a:t>", "Message", 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JOptionPane.ERROR_MESSAGE</a:t>
            </a:r>
            <a:r>
              <a:rPr lang="en-US" altLang="ko-KR" sz="1200" dirty="0" smtClean="0"/>
              <a:t>); 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2606" y="4120663"/>
            <a:ext cx="237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/>
              <a:t>옵션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(JOptionPane.YES_NO_OPTION)</a:t>
            </a:r>
            <a:endParaRPr lang="ko-KR" altLang="en-US" sz="1200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1593845" y="3584878"/>
            <a:ext cx="428628" cy="642942"/>
          </a:xfrm>
          <a:prstGeom prst="rightBrace">
            <a:avLst>
              <a:gd name="adj1" fmla="val 45000"/>
              <a:gd name="adj2" fmla="val 5000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4" y="1196752"/>
            <a:ext cx="28289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71" y="4947872"/>
            <a:ext cx="255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12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827857"/>
            <a:ext cx="3888432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OptionPaneEx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</a:p>
          <a:p>
            <a:pPr defTabSz="180000"/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OptionPaneEx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옵션 팬 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i="1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(),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BorderLayout.</a:t>
            </a:r>
            <a:r>
              <a:rPr lang="en-US" altLang="ko-KR" sz="1100" b="1" i="1" dirty="0" err="1" smtClean="0"/>
              <a:t>NORTH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class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 extends Panel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inputBtn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("Input Name");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JTextField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JTextField</a:t>
            </a:r>
            <a:r>
              <a:rPr lang="en-US" altLang="ko-KR" sz="1100" b="1" dirty="0" smtClean="0"/>
              <a:t>(10);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confirmBtn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("Confirm");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messageBtn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("Message");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MyPanel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setBackground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LIGHT_GRAY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inputBtn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confirmBtn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messageBtn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26616"/>
            <a:ext cx="9036496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14-8 : </a:t>
            </a:r>
            <a:r>
              <a:rPr lang="en-US" altLang="ko-KR" dirty="0" err="1" smtClean="0"/>
              <a:t>JOptionPane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 팝업 다이얼로그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39952" y="404664"/>
            <a:ext cx="4891984" cy="6355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inputBtn.addActionListener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smtClean="0"/>
              <a:t>String name =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showInputDialog</a:t>
            </a:r>
            <a:r>
              <a:rPr lang="en-US" altLang="ko-KR" sz="1100" b="1" i="1" dirty="0" smtClean="0"/>
              <a:t>("</a:t>
            </a:r>
            <a:r>
              <a:rPr lang="ko-KR" altLang="en-US" sz="1100" b="1" i="1" dirty="0" smtClean="0"/>
              <a:t>이름을 입력하세요</a:t>
            </a:r>
            <a:r>
              <a:rPr lang="en-US" altLang="ko-KR" sz="1100" b="1" i="1" dirty="0" smtClean="0"/>
              <a:t>.");</a:t>
            </a:r>
          </a:p>
          <a:p>
            <a:pPr defTabSz="180000"/>
            <a:r>
              <a:rPr lang="en-US" altLang="ko-KR" sz="1100" b="1" dirty="0" smtClean="0"/>
              <a:t>					if(name != null)</a:t>
            </a:r>
          </a:p>
          <a:p>
            <a:pPr defTabSz="180000"/>
            <a:r>
              <a:rPr lang="en-US" altLang="ko-KR" sz="1100" dirty="0" smtClean="0"/>
              <a:t>						</a:t>
            </a:r>
            <a:r>
              <a:rPr lang="en-US" altLang="ko-KR" sz="1100" dirty="0" err="1" smtClean="0"/>
              <a:t>tf.setText</a:t>
            </a:r>
            <a:r>
              <a:rPr lang="en-US" altLang="ko-KR" sz="1100" dirty="0" smtClean="0"/>
              <a:t>(name);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confirmBtn.addActionListener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result = 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showConfirmDialog</a:t>
            </a:r>
            <a:r>
              <a:rPr lang="en-US" altLang="ko-KR" sz="1100" b="1" i="1" dirty="0" smtClean="0"/>
              <a:t>(null, </a:t>
            </a:r>
          </a:p>
          <a:p>
            <a:pPr defTabSz="180000"/>
            <a:r>
              <a:rPr lang="en-US" altLang="ko-KR" sz="1100" b="1" dirty="0" smtClean="0"/>
              <a:t>									"</a:t>
            </a:r>
            <a:r>
              <a:rPr lang="ko-KR" altLang="en-US" sz="1100" b="1" dirty="0" smtClean="0"/>
              <a:t>계속할 것입니까</a:t>
            </a:r>
            <a:r>
              <a:rPr lang="en-US" altLang="ko-KR" sz="1100" b="1" dirty="0" smtClean="0"/>
              <a:t>?", "Confirm",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		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YES_NO_OPTION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		if(result == 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CLOSED_OPTION</a:t>
            </a:r>
            <a:r>
              <a:rPr lang="en-US" altLang="ko-KR" sz="1100" b="1" i="1" dirty="0" smtClean="0"/>
              <a:t>)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("Just Closed without Selection");</a:t>
            </a:r>
            <a:endParaRPr lang="en-US" altLang="ko-KR" sz="1100" b="1" i="1" dirty="0" smtClean="0"/>
          </a:p>
          <a:p>
            <a:pPr defTabSz="180000"/>
            <a:r>
              <a:rPr lang="en-US" altLang="ko-KR" sz="1100" b="1" dirty="0" smtClean="0"/>
              <a:t>					else if(result == 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YES_OPTION</a:t>
            </a:r>
            <a:r>
              <a:rPr lang="en-US" altLang="ko-KR" sz="1100" b="1" i="1" dirty="0" smtClean="0"/>
              <a:t>)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("Yes");</a:t>
            </a:r>
          </a:p>
          <a:p>
            <a:pPr defTabSz="180000"/>
            <a:r>
              <a:rPr lang="en-US" altLang="ko-KR" sz="1100" b="1" dirty="0" smtClean="0"/>
              <a:t>					else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("No");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messageBtn.addActionListener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showMessageDialog</a:t>
            </a:r>
            <a:r>
              <a:rPr lang="en-US" altLang="ko-KR" sz="1100" b="1" i="1" dirty="0" smtClean="0"/>
              <a:t>(null, </a:t>
            </a:r>
          </a:p>
          <a:p>
            <a:pPr defTabSz="180000"/>
            <a:r>
              <a:rPr lang="en-US" altLang="ko-KR" sz="1100" b="1" i="1" dirty="0" smtClean="0"/>
              <a:t>									"</a:t>
            </a:r>
            <a:r>
              <a:rPr lang="ko-KR" altLang="en-US" sz="1100" b="1" i="1" dirty="0" smtClean="0"/>
              <a:t>조심하세요</a:t>
            </a:r>
            <a:r>
              <a:rPr lang="en-US" altLang="ko-KR" sz="1100" b="1" i="1" dirty="0" smtClean="0"/>
              <a:t>", "Message", </a:t>
            </a:r>
          </a:p>
          <a:p>
            <a:pPr defTabSz="180000"/>
            <a:r>
              <a:rPr lang="en-US" altLang="ko-KR" sz="1100" b="1" i="1" dirty="0"/>
              <a:t>	</a:t>
            </a:r>
            <a:r>
              <a:rPr lang="en-US" altLang="ko-KR" sz="1100" b="1" i="1" dirty="0" smtClean="0"/>
              <a:t>								</a:t>
            </a:r>
            <a:r>
              <a:rPr lang="en-US" altLang="ko-KR" sz="1100" b="1" i="1" dirty="0" err="1" smtClean="0"/>
              <a:t>JOptionPane.ERROR_MESSAGE</a:t>
            </a:r>
            <a:r>
              <a:rPr lang="en-US" altLang="ko-KR" sz="1100" b="1" i="1" dirty="0" smtClean="0"/>
              <a:t>); 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OptionPaneEx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271403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44" y="3457066"/>
            <a:ext cx="3766532" cy="15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3195" y="1844891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214290"/>
            <a:ext cx="2327937" cy="679450"/>
          </a:xfrm>
        </p:spPr>
        <p:txBody>
          <a:bodyPr/>
          <a:lstStyle/>
          <a:p>
            <a:r>
              <a:rPr lang="ko-KR" altLang="en-US" dirty="0" smtClean="0"/>
              <a:t> 예제 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18537" y="49823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 화면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3837" y="1916832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Input Name </a:t>
            </a:r>
            <a:r>
              <a:rPr lang="ko-KR" altLang="en-US" sz="1200" dirty="0" smtClean="0"/>
              <a:t>버튼을 누르는 경우 입력 다이얼로그 생성</a:t>
            </a:r>
            <a:endParaRPr lang="en-US" altLang="ko-KR" sz="1200" dirty="0" smtClean="0"/>
          </a:p>
          <a:p>
            <a:r>
              <a:rPr lang="en-US" altLang="ko-KR" sz="1200" dirty="0" smtClean="0"/>
              <a:t>" Java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Kim"</a:t>
            </a:r>
            <a:r>
              <a:rPr lang="ko-KR" altLang="en-US" sz="1200" dirty="0" smtClean="0"/>
              <a:t>을 입력하고 </a:t>
            </a:r>
            <a:endParaRPr lang="en-US" altLang="ko-KR" sz="1200" dirty="0" smtClean="0"/>
          </a:p>
          <a:p>
            <a:r>
              <a:rPr lang="ko-KR" altLang="en-US" sz="1200" dirty="0" smtClean="0"/>
              <a:t>확인 버튼을 누르면</a:t>
            </a:r>
            <a:endParaRPr lang="en-US" altLang="ko-KR" sz="1200" dirty="0" smtClean="0"/>
          </a:p>
          <a:p>
            <a:r>
              <a:rPr lang="ko-KR" altLang="en-US" sz="1200" dirty="0" smtClean="0"/>
              <a:t>텍스트필드 창에 출력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528" y="3543399"/>
            <a:ext cx="343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Confirm </a:t>
            </a:r>
            <a:r>
              <a:rPr lang="ko-KR" altLang="en-US" sz="1200" dirty="0"/>
              <a:t>버튼을 누르면 </a:t>
            </a:r>
            <a:r>
              <a:rPr lang="ko-KR" altLang="en-US" sz="1200" dirty="0" smtClean="0"/>
              <a:t>확인 다이얼로그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en-US" altLang="ko-KR" sz="1200" dirty="0"/>
          </a:p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버튼을 누르면 텍스트필드 창에 </a:t>
            </a:r>
            <a:r>
              <a:rPr lang="en-US" altLang="ko-KR" sz="1200" dirty="0" smtClean="0"/>
              <a:t>"Yes"</a:t>
            </a:r>
            <a:r>
              <a:rPr lang="ko-KR" altLang="en-US" sz="1200" dirty="0" smtClean="0"/>
              <a:t> 출력</a:t>
            </a:r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3837" y="5229200"/>
            <a:ext cx="353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Message </a:t>
            </a:r>
            <a:r>
              <a:rPr lang="ko-KR" altLang="en-US" sz="1200" dirty="0"/>
              <a:t>버튼을 누르면 </a:t>
            </a:r>
            <a:r>
              <a:rPr lang="ko-KR" altLang="en-US" sz="1200" dirty="0" smtClean="0"/>
              <a:t>메시지 다이얼로그 생성</a:t>
            </a:r>
            <a:endParaRPr lang="en-US" altLang="ko-KR" sz="1200" dirty="0"/>
          </a:p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버튼을 누르면 다이얼로그 종료</a:t>
            </a:r>
            <a:endParaRPr lang="en-US" altLang="ko-KR" sz="12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7686" y="214290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226" y="2412366"/>
            <a:ext cx="2248284" cy="98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44" y="5207924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29" y="4039528"/>
            <a:ext cx="2028755" cy="8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50" y="5760586"/>
            <a:ext cx="2028755" cy="8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자유형 2"/>
          <p:cNvSpPr/>
          <p:nvPr/>
        </p:nvSpPr>
        <p:spPr>
          <a:xfrm>
            <a:off x="5133095" y="2249971"/>
            <a:ext cx="386199" cy="391886"/>
          </a:xfrm>
          <a:custGeom>
            <a:avLst/>
            <a:gdLst>
              <a:gd name="connsiteX0" fmla="*/ 11730 w 386199"/>
              <a:gd name="connsiteY0" fmla="*/ 0 h 391886"/>
              <a:gd name="connsiteX1" fmla="*/ 46565 w 386199"/>
              <a:gd name="connsiteY1" fmla="*/ 278674 h 391886"/>
              <a:gd name="connsiteX2" fmla="*/ 386199 w 386199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199" h="391886">
                <a:moveTo>
                  <a:pt x="11730" y="0"/>
                </a:moveTo>
                <a:cubicBezTo>
                  <a:pt x="-2058" y="106680"/>
                  <a:pt x="-15846" y="213360"/>
                  <a:pt x="46565" y="278674"/>
                </a:cubicBezTo>
                <a:cubicBezTo>
                  <a:pt x="108976" y="343988"/>
                  <a:pt x="247587" y="367937"/>
                  <a:pt x="386199" y="3918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869854" y="2766492"/>
            <a:ext cx="661749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" name="자유형 4"/>
          <p:cNvSpPr/>
          <p:nvPr/>
        </p:nvSpPr>
        <p:spPr>
          <a:xfrm>
            <a:off x="6546905" y="2899947"/>
            <a:ext cx="705982" cy="874024"/>
          </a:xfrm>
          <a:custGeom>
            <a:avLst/>
            <a:gdLst>
              <a:gd name="connsiteX0" fmla="*/ 0 w 705982"/>
              <a:gd name="connsiteY0" fmla="*/ 3167 h 874024"/>
              <a:gd name="connsiteX1" fmla="*/ 592183 w 705982"/>
              <a:gd name="connsiteY1" fmla="*/ 133795 h 874024"/>
              <a:gd name="connsiteX2" fmla="*/ 705395 w 705982"/>
              <a:gd name="connsiteY2" fmla="*/ 874024 h 8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982" h="874024">
                <a:moveTo>
                  <a:pt x="0" y="3167"/>
                </a:moveTo>
                <a:cubicBezTo>
                  <a:pt x="237308" y="-4091"/>
                  <a:pt x="474617" y="-11348"/>
                  <a:pt x="592183" y="133795"/>
                </a:cubicBezTo>
                <a:cubicBezTo>
                  <a:pt x="709749" y="278938"/>
                  <a:pt x="707572" y="576481"/>
                  <a:pt x="705395" y="87402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977866" y="3839772"/>
            <a:ext cx="108012" cy="1997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7" idx="0"/>
          </p:cNvCxnSpPr>
          <p:nvPr/>
        </p:nvCxnSpPr>
        <p:spPr>
          <a:xfrm flipH="1">
            <a:off x="6530428" y="5639972"/>
            <a:ext cx="110940" cy="1206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6320483" y="4731914"/>
            <a:ext cx="696685" cy="792480"/>
          </a:xfrm>
          <a:custGeom>
            <a:avLst/>
            <a:gdLst>
              <a:gd name="connsiteX0" fmla="*/ 0 w 696685"/>
              <a:gd name="connsiteY0" fmla="*/ 0 h 792480"/>
              <a:gd name="connsiteX1" fmla="*/ 348342 w 696685"/>
              <a:gd name="connsiteY1" fmla="*/ 121920 h 792480"/>
              <a:gd name="connsiteX2" fmla="*/ 592182 w 696685"/>
              <a:gd name="connsiteY2" fmla="*/ 304800 h 792480"/>
              <a:gd name="connsiteX3" fmla="*/ 696685 w 696685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685" h="792480">
                <a:moveTo>
                  <a:pt x="0" y="0"/>
                </a:moveTo>
                <a:cubicBezTo>
                  <a:pt x="124822" y="35560"/>
                  <a:pt x="249645" y="71120"/>
                  <a:pt x="348342" y="121920"/>
                </a:cubicBezTo>
                <a:cubicBezTo>
                  <a:pt x="447039" y="172720"/>
                  <a:pt x="534125" y="193040"/>
                  <a:pt x="592182" y="304800"/>
                </a:cubicBezTo>
                <a:cubicBezTo>
                  <a:pt x="650239" y="416560"/>
                  <a:pt x="673462" y="604520"/>
                  <a:pt x="696685" y="7924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7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</a:t>
            </a:r>
            <a:r>
              <a:rPr lang="en-US" altLang="ko-KR" smtClean="0"/>
              <a:t> </a:t>
            </a:r>
            <a:r>
              <a:rPr lang="ko-KR" altLang="en-US" smtClean="0"/>
              <a:t>다이얼로그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JFileChooser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시스템의 탐색기와 같은 기능을 하는 다이얼로그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사용자에게 파일이나 </a:t>
            </a:r>
            <a:r>
              <a:rPr lang="ko-KR" altLang="en-US" dirty="0" smtClean="0"/>
              <a:t>디렉터리를 </a:t>
            </a:r>
            <a:r>
              <a:rPr lang="ko-KR" altLang="en-US" dirty="0" smtClean="0"/>
              <a:t>쉽게 선택하도록 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매우 간단히 파일 다이얼로그를 </a:t>
            </a:r>
            <a:r>
              <a:rPr lang="ko-KR" altLang="en-US" dirty="0" smtClean="0"/>
              <a:t>출력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다이얼로그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열기 다이얼로그</a:t>
            </a:r>
            <a:r>
              <a:rPr lang="en-US" altLang="ko-KR" dirty="0" smtClean="0"/>
              <a:t>(File Open Dialog)</a:t>
            </a:r>
            <a:r>
              <a:rPr lang="ko-KR" altLang="en-US" dirty="0" smtClean="0"/>
              <a:t>와 파일 저장 다이얼로그</a:t>
            </a:r>
            <a:r>
              <a:rPr lang="en-US" altLang="ko-KR" dirty="0" smtClean="0"/>
              <a:t>(File Save Dialog)</a:t>
            </a:r>
          </a:p>
          <a:p>
            <a:r>
              <a:rPr lang="ko-KR" altLang="en-US" dirty="0" smtClean="0"/>
              <a:t>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다이얼로그에서 사용자가 파일을 선택하는 행위란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자바 응용프로그램에서 사용자가 선택한 파일 이름을 얻기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파일을 여는 행위가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다이얼로그 닫기란 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다이얼로그가 화면에서 사라짐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JFileChooser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없어지거나 사용할 수 없게 것이 아님</a:t>
            </a:r>
            <a:endParaRPr lang="en-US" altLang="ko-KR" dirty="0" smtClean="0"/>
          </a:p>
          <a:p>
            <a:pPr lvl="3"/>
            <a:r>
              <a:rPr lang="en-US" altLang="ko-KR" dirty="0" err="1"/>
              <a:t>showOpenDialog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</a:t>
            </a:r>
            <a:r>
              <a:rPr lang="ko-KR" altLang="en-US" dirty="0" smtClean="0"/>
              <a:t>다시 화면에 출력하고 재사용 </a:t>
            </a:r>
            <a:r>
              <a:rPr lang="ko-KR" altLang="en-US" dirty="0"/>
              <a:t>가능함</a:t>
            </a:r>
          </a:p>
          <a:p>
            <a:pPr lvl="2"/>
            <a:r>
              <a:rPr lang="ko-KR" altLang="en-US" dirty="0" smtClean="0"/>
              <a:t>다이얼로그가 닫힌 후 </a:t>
            </a:r>
            <a:r>
              <a:rPr lang="en-US" altLang="ko-KR" dirty="0" err="1" smtClean="0"/>
              <a:t>JFileChooser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객체로부터 사용자가 입력한 정보를 알아낼 수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408786"/>
            <a:ext cx="3286148" cy="23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/>
          <p:cNvSpPr/>
          <p:nvPr/>
        </p:nvSpPr>
        <p:spPr>
          <a:xfrm>
            <a:off x="142844" y="1694538"/>
            <a:ext cx="5500726" cy="1357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smtClean="0"/>
              <a:t>JFileChooser</a:t>
            </a:r>
            <a:r>
              <a:rPr lang="ko-KR" altLang="en-US" smtClean="0"/>
              <a:t> 파일 다이얼로그</a:t>
            </a:r>
            <a:r>
              <a:rPr lang="en-US" altLang="ko-KR" smtClean="0"/>
              <a:t>,</a:t>
            </a:r>
            <a:r>
              <a:rPr lang="ko-KR" altLang="en-US" smtClean="0"/>
              <a:t> 코드 샘플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97599" y="1394692"/>
            <a:ext cx="3561086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 err="1" smtClean="0"/>
              <a:t>JFileChooser</a:t>
            </a:r>
            <a:r>
              <a:rPr lang="en-US" altLang="ko-KR" sz="1100" dirty="0" smtClean="0"/>
              <a:t> chooser = new </a:t>
            </a:r>
            <a:r>
              <a:rPr lang="en-US" altLang="ko-KR" sz="1100" dirty="0" err="1" smtClean="0"/>
              <a:t>JFileChooser</a:t>
            </a:r>
            <a:r>
              <a:rPr lang="en-US" altLang="ko-KR" sz="11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6586" y="1823321"/>
            <a:ext cx="4112023" cy="6001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100" smtClean="0"/>
              <a:t>FileNameExtensionFilter filter = new FileNameExtensionFilter(</a:t>
            </a:r>
          </a:p>
          <a:p>
            <a:pPr defTabSz="180000"/>
            <a:r>
              <a:rPr lang="en-US" altLang="ko-KR" sz="1100" smtClean="0"/>
              <a:t>					"JPG &amp; GIF", </a:t>
            </a:r>
          </a:p>
          <a:p>
            <a:pPr defTabSz="180000"/>
            <a:r>
              <a:rPr lang="en-US" altLang="ko-KR" sz="1100" smtClean="0"/>
              <a:t>					"jpg", "gif");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8116" y="2606206"/>
            <a:ext cx="1840568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100" smtClean="0"/>
              <a:t>chooser.setFileFilter(filter);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0683" y="3152842"/>
            <a:ext cx="3011450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smtClean="0">
                <a:solidFill>
                  <a:srgbClr val="FF0000"/>
                </a:solidFill>
              </a:rPr>
              <a:t>int ret = chooser.showOpenDialog(null);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73966" y="3623364"/>
            <a:ext cx="3884718" cy="7694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100" dirty="0" smtClean="0"/>
              <a:t>if(ret == </a:t>
            </a:r>
            <a:r>
              <a:rPr lang="en-US" altLang="ko-KR" sz="1100" dirty="0" err="1" smtClean="0"/>
              <a:t>JFileChooser.APPROVE_OPTION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String </a:t>
            </a:r>
            <a:r>
              <a:rPr lang="en-US" altLang="ko-KR" sz="1100" dirty="0" err="1" smtClean="0"/>
              <a:t>pathName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chooser.getSelectedFile</a:t>
            </a:r>
            <a:r>
              <a:rPr lang="en-US" altLang="ko-KR" sz="1100" dirty="0" smtClean="0"/>
              <a:t>().</a:t>
            </a:r>
            <a:r>
              <a:rPr lang="en-US" altLang="ko-KR" sz="1100" dirty="0" err="1" smtClean="0"/>
              <a:t>getPath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String </a:t>
            </a:r>
            <a:r>
              <a:rPr lang="en-US" altLang="ko-KR" sz="1100" dirty="0" err="1" smtClean="0"/>
              <a:t>fileName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chooser.getSelectedFile</a:t>
            </a:r>
            <a:r>
              <a:rPr lang="en-US" altLang="ko-KR" sz="1100" dirty="0" smtClean="0"/>
              <a:t>().</a:t>
            </a:r>
            <a:r>
              <a:rPr lang="en-US" altLang="ko-KR" sz="1100" dirty="0" err="1" smtClean="0"/>
              <a:t>getName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800" y="1408786"/>
            <a:ext cx="2021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1.JFileChooser </a:t>
            </a:r>
            <a:r>
              <a:rPr lang="ko-KR" altLang="en-US" sz="1100" dirty="0" smtClean="0"/>
              <a:t>객체 생성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73800" y="1837414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파일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필터</a:t>
            </a:r>
            <a:endParaRPr lang="en-US" altLang="ko-KR" sz="1100" dirty="0" smtClean="0"/>
          </a:p>
          <a:p>
            <a:r>
              <a:rPr lang="ko-KR" altLang="en-US" sz="1100" dirty="0" smtClean="0"/>
              <a:t> 객체 생성</a:t>
            </a:r>
            <a:endParaRPr lang="en-US" altLang="ko-KR" sz="11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73800" y="2623232"/>
            <a:ext cx="1327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en-US" altLang="ko-KR" sz="1100" dirty="0" err="1" smtClean="0"/>
              <a:t>JFileChooser</a:t>
            </a:r>
            <a:r>
              <a:rPr lang="ko-KR" altLang="en-US" sz="1100" dirty="0" smtClean="0"/>
              <a:t>에 </a:t>
            </a:r>
            <a:endParaRPr lang="en-US" altLang="ko-KR" sz="1100" dirty="0" smtClean="0"/>
          </a:p>
          <a:p>
            <a:r>
              <a:rPr lang="ko-KR" altLang="en-US" sz="1100" dirty="0" smtClean="0"/>
              <a:t>파일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필터 설정</a:t>
            </a:r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73800" y="3123298"/>
            <a:ext cx="1710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4. </a:t>
            </a:r>
            <a:r>
              <a:rPr lang="ko-KR" altLang="en-US" sz="1100" smtClean="0"/>
              <a:t>열기 다이얼로그 출력</a:t>
            </a:r>
            <a:endParaRPr lang="en-US" altLang="ko-KR" sz="11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3800" y="3623364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사용자가 선택한 </a:t>
            </a:r>
            <a:endParaRPr lang="en-US" altLang="ko-KR" sz="1100" dirty="0" smtClean="0"/>
          </a:p>
          <a:p>
            <a:r>
              <a:rPr lang="ko-KR" altLang="en-US" sz="1100" dirty="0" smtClean="0"/>
              <a:t>파일 이름 알아내기</a:t>
            </a:r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1406" y="908720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파일 열기 다이얼로그 생성 과정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4261729"/>
            <a:ext cx="3286148" cy="232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0" y="5133455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파일 저장 다이얼로그 생성 과정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1686" y="5633521"/>
            <a:ext cx="3576998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smtClean="0">
                <a:solidFill>
                  <a:srgbClr val="FF0000"/>
                </a:solidFill>
              </a:rPr>
              <a:t>int ret = chooser.showSaveDialog(null);</a:t>
            </a:r>
          </a:p>
        </p:txBody>
      </p:sp>
      <p:sp>
        <p:nvSpPr>
          <p:cNvPr id="19" name="타원 18"/>
          <p:cNvSpPr/>
          <p:nvPr/>
        </p:nvSpPr>
        <p:spPr>
          <a:xfrm>
            <a:off x="5715008" y="1247274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339752" y="27902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 smtClean="0">
                <a:solidFill>
                  <a:srgbClr val="00B050"/>
                </a:solidFill>
              </a:rPr>
              <a:t>생략가능</a:t>
            </a:r>
            <a:endParaRPr lang="ko-KR" altLang="en-US" sz="1100" i="1" dirty="0">
              <a:solidFill>
                <a:srgbClr val="00B05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072462" y="3283647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0" name="타원 29"/>
          <p:cNvSpPr/>
          <p:nvPr/>
        </p:nvSpPr>
        <p:spPr>
          <a:xfrm>
            <a:off x="5749551" y="4137088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1" name="타원 30"/>
          <p:cNvSpPr/>
          <p:nvPr/>
        </p:nvSpPr>
        <p:spPr>
          <a:xfrm>
            <a:off x="8072462" y="6150088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420862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95536" y="18864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14-9 : </a:t>
            </a:r>
            <a:r>
              <a:rPr lang="ko-KR" altLang="en-US" dirty="0" smtClean="0"/>
              <a:t>파일 열기 다이얼로그 생성 및 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08230" y="1124744"/>
            <a:ext cx="4692925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OpenActionListener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JFileChooser</a:t>
            </a:r>
            <a:r>
              <a:rPr lang="en-US" altLang="ko-KR" sz="1200" dirty="0" smtClean="0"/>
              <a:t> chooser;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OpenActionListener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	chooser=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JFileChooser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 </a:t>
            </a:r>
            <a:r>
              <a:rPr lang="en-US" altLang="ko-KR" sz="1200" dirty="0" err="1" smtClean="0"/>
              <a:t>FileNameExtensionFilter</a:t>
            </a:r>
            <a:r>
              <a:rPr lang="en-US" altLang="ko-KR" sz="1200" dirty="0" smtClean="0"/>
              <a:t> filter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</a:t>
            </a:r>
            <a:r>
              <a:rPr lang="en-US" altLang="ko-KR" sz="1200" b="1" dirty="0" err="1" smtClean="0"/>
              <a:t>FileNameExtensionFilter</a:t>
            </a:r>
            <a:r>
              <a:rPr lang="en-US" altLang="ko-KR" sz="1200" b="1" dirty="0" smtClean="0"/>
              <a:t>(</a:t>
            </a:r>
          </a:p>
          <a:p>
            <a:pPr defTabSz="180000"/>
            <a:r>
              <a:rPr lang="en-US" altLang="ko-KR" sz="1200" dirty="0" smtClean="0"/>
              <a:t>				        "JPG &amp; GIF Images", "jpg", "gif");</a:t>
            </a:r>
          </a:p>
          <a:p>
            <a:pPr defTabSz="180000"/>
            <a:r>
              <a:rPr lang="en-US" altLang="ko-KR" sz="1200" dirty="0" smtClean="0"/>
              <a:t>		    </a:t>
            </a:r>
            <a:r>
              <a:rPr lang="en-US" altLang="ko-KR" sz="1200" dirty="0" err="1" smtClean="0"/>
              <a:t>chooser.setFileFilter</a:t>
            </a:r>
            <a:r>
              <a:rPr lang="en-US" altLang="ko-KR" sz="1200" dirty="0" smtClean="0"/>
              <a:t>(filter);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ret = </a:t>
            </a:r>
            <a:r>
              <a:rPr lang="en-US" altLang="ko-KR" sz="1200" b="1" dirty="0" err="1" smtClean="0"/>
              <a:t>chooser.showOpenDialog</a:t>
            </a:r>
            <a:r>
              <a:rPr lang="en-US" altLang="ko-KR" sz="1200" b="1" dirty="0" smtClean="0"/>
              <a:t>(null);</a:t>
            </a:r>
          </a:p>
          <a:p>
            <a:pPr defTabSz="180000"/>
            <a:r>
              <a:rPr lang="en-US" altLang="ko-KR" sz="1200" b="1" dirty="0" smtClean="0"/>
              <a:t>			if(ret != </a:t>
            </a:r>
            <a:r>
              <a:rPr lang="en-US" altLang="ko-KR" sz="1200" b="1" dirty="0" err="1" smtClean="0"/>
              <a:t>JFileChooser.</a:t>
            </a:r>
            <a:r>
              <a:rPr lang="en-US" altLang="ko-KR" sz="1200" b="1" i="1" dirty="0" err="1" smtClean="0"/>
              <a:t>APPROVE_OPTION</a:t>
            </a:r>
            <a:r>
              <a:rPr lang="en-US" altLang="ko-KR" sz="1200" b="1" i="1" dirty="0" smtClean="0"/>
              <a:t>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JOptionPane.</a:t>
            </a:r>
            <a:r>
              <a:rPr lang="en-US" altLang="ko-KR" sz="1200" i="1" dirty="0" err="1" smtClean="0"/>
              <a:t>showMessageDialog</a:t>
            </a:r>
            <a:r>
              <a:rPr lang="en-US" altLang="ko-KR" sz="1200" i="1" dirty="0" smtClean="0"/>
              <a:t>(</a:t>
            </a:r>
            <a:r>
              <a:rPr lang="en-US" altLang="ko-KR" sz="1200" b="1" i="1" dirty="0" smtClean="0"/>
              <a:t>null, </a:t>
            </a:r>
          </a:p>
          <a:p>
            <a:pPr defTabSz="180000"/>
            <a:r>
              <a:rPr lang="en-US" altLang="ko-KR" sz="1200" b="1" i="1" dirty="0"/>
              <a:t>	</a:t>
            </a:r>
            <a:r>
              <a:rPr lang="en-US" altLang="ko-KR" sz="1200" b="1" i="1" dirty="0" smtClean="0"/>
              <a:t>						"</a:t>
            </a:r>
            <a:r>
              <a:rPr lang="ko-KR" altLang="en-US" sz="1200" b="1" i="1" dirty="0" smtClean="0"/>
              <a:t>파일을 선택하지 않았습니다</a:t>
            </a:r>
            <a:r>
              <a:rPr lang="en-US" altLang="ko-KR" sz="1200" b="1" i="1" dirty="0" smtClean="0"/>
              <a:t>", </a:t>
            </a:r>
          </a:p>
          <a:p>
            <a:pPr defTabSz="180000"/>
            <a:r>
              <a:rPr lang="en-US" altLang="ko-KR" sz="1200" b="1" i="1" dirty="0" smtClean="0"/>
              <a:t>							"</a:t>
            </a:r>
            <a:r>
              <a:rPr lang="ko-KR" altLang="en-US" sz="1200" b="1" i="1" dirty="0" smtClean="0"/>
              <a:t>경고</a:t>
            </a:r>
            <a:r>
              <a:rPr lang="en-US" altLang="ko-KR" sz="1200" b="1" i="1" dirty="0" smtClean="0"/>
              <a:t>", </a:t>
            </a:r>
            <a:r>
              <a:rPr lang="en-US" altLang="ko-KR" sz="1200" b="1" i="1" dirty="0" err="1" smtClean="0"/>
              <a:t>JOptionPane.WARNING_MESSAGE</a:t>
            </a:r>
            <a:r>
              <a:rPr lang="en-US" altLang="ko-KR" sz="1200" b="1" i="1" dirty="0" smtClean="0"/>
              <a:t>);</a:t>
            </a:r>
          </a:p>
          <a:p>
            <a:pPr defTabSz="180000"/>
            <a:r>
              <a:rPr lang="en-US" altLang="ko-KR" sz="1200" b="1" dirty="0" smtClean="0"/>
              <a:t>				return;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String </a:t>
            </a:r>
            <a:r>
              <a:rPr lang="en-US" altLang="ko-KR" sz="1200" dirty="0" err="1" smtClean="0"/>
              <a:t>filePath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chooser.getSelectedFile</a:t>
            </a:r>
            <a:r>
              <a:rPr lang="en-US" altLang="ko-KR" sz="1200" dirty="0" smtClean="0"/>
              <a:t>().</a:t>
            </a:r>
            <a:r>
              <a:rPr lang="en-US" altLang="ko-KR" sz="1200" dirty="0" err="1" smtClean="0"/>
              <a:t>getPath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imageLabel.setIcon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filePath</a:t>
            </a:r>
            <a:r>
              <a:rPr lang="en-US" altLang="ko-KR" sz="1200" b="1" dirty="0" smtClean="0"/>
              <a:t>));</a:t>
            </a:r>
          </a:p>
          <a:p>
            <a:pPr defTabSz="180000"/>
            <a:r>
              <a:rPr lang="en-US" altLang="ko-KR" sz="1200" dirty="0" smtClean="0"/>
              <a:t>			pack();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MenuAndFileDialogEx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42844" y="978842"/>
            <a:ext cx="4071966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smtClean="0"/>
              <a:t>import javax.swing.*;</a:t>
            </a:r>
          </a:p>
          <a:p>
            <a:pPr defTabSz="180000"/>
            <a:r>
              <a:rPr lang="en-US" altLang="ko-KR" sz="1200" smtClean="0"/>
              <a:t>import javax.swing.filechooser.*;</a:t>
            </a:r>
          </a:p>
          <a:p>
            <a:pPr defTabSz="180000"/>
            <a:r>
              <a:rPr lang="en-US" altLang="ko-KR" sz="1200" smtClean="0"/>
              <a:t>import java.awt.event.*;</a:t>
            </a:r>
          </a:p>
          <a:p>
            <a:pPr defTabSz="180000"/>
            <a:r>
              <a:rPr lang="en-US" altLang="ko-KR" sz="1200" smtClean="0"/>
              <a:t>import java.awt.*;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public class MenuAndFileDialogEx extends JFrame {</a:t>
            </a:r>
          </a:p>
          <a:p>
            <a:pPr defTabSz="180000"/>
            <a:r>
              <a:rPr lang="en-US" altLang="ko-KR" sz="1200" smtClean="0"/>
              <a:t>	Container contentPane;</a:t>
            </a:r>
            <a:endParaRPr lang="en-US" altLang="ko-KR" sz="1200" b="1" smtClean="0"/>
          </a:p>
          <a:p>
            <a:pPr defTabSz="180000"/>
            <a:r>
              <a:rPr lang="en-US" altLang="ko-KR" sz="1200" smtClean="0"/>
              <a:t>	JLabel imageLabel = </a:t>
            </a:r>
            <a:r>
              <a:rPr lang="en-US" altLang="ko-KR" sz="1200" b="1" smtClean="0"/>
              <a:t>new JLabel();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smtClean="0"/>
              <a:t>	MenuAndFileDialogEx() {</a:t>
            </a:r>
          </a:p>
          <a:p>
            <a:pPr defTabSz="180000"/>
            <a:r>
              <a:rPr lang="en-US" altLang="ko-KR" sz="1200" smtClean="0"/>
              <a:t>		setTitle("Menu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JFileChooser </a:t>
            </a:r>
            <a:r>
              <a:rPr lang="ko-KR" altLang="en-US" sz="1200" smtClean="0"/>
              <a:t>활용  예제</a:t>
            </a:r>
            <a:r>
              <a:rPr lang="en-US" altLang="ko-KR" sz="1200" smtClean="0"/>
              <a:t>");</a:t>
            </a:r>
          </a:p>
          <a:p>
            <a:pPr defTabSz="180000"/>
            <a:r>
              <a:rPr lang="en-US" altLang="ko-KR" sz="1200" smtClean="0"/>
              <a:t>		setDefaultCloseOperation(JFrame.</a:t>
            </a:r>
            <a:r>
              <a:rPr lang="en-US" altLang="ko-KR" sz="1200" i="1" smtClean="0"/>
              <a:t>EXIT_ON_CLOSE);</a:t>
            </a:r>
          </a:p>
          <a:p>
            <a:pPr defTabSz="180000"/>
            <a:r>
              <a:rPr lang="en-US" altLang="ko-KR" sz="1200" i="1" smtClean="0"/>
              <a:t>		</a:t>
            </a:r>
            <a:r>
              <a:rPr lang="en-US" altLang="ko-KR" sz="1200" smtClean="0"/>
              <a:t>contentPane = getContentPane();</a:t>
            </a:r>
          </a:p>
          <a:p>
            <a:pPr defTabSz="180000"/>
            <a:r>
              <a:rPr lang="en-US" altLang="ko-KR" sz="1200" smtClean="0"/>
              <a:t>		contentPane.add(imageLabel);</a:t>
            </a:r>
          </a:p>
          <a:p>
            <a:pPr defTabSz="180000"/>
            <a:r>
              <a:rPr lang="en-US" altLang="ko-KR" sz="1200" smtClean="0"/>
              <a:t>		createMenu();</a:t>
            </a:r>
          </a:p>
          <a:p>
            <a:pPr defTabSz="180000"/>
            <a:r>
              <a:rPr lang="en-US" altLang="ko-KR" sz="1200" smtClean="0"/>
              <a:t>		setSize(250,200);</a:t>
            </a:r>
          </a:p>
          <a:p>
            <a:pPr defTabSz="180000"/>
            <a:r>
              <a:rPr lang="en-US" altLang="ko-KR" sz="1200" smtClean="0"/>
              <a:t>		setVisible(</a:t>
            </a:r>
            <a:r>
              <a:rPr lang="en-US" altLang="ko-KR" sz="1200" b="1" smtClean="0"/>
              <a:t>true);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	void createMenu() {</a:t>
            </a:r>
          </a:p>
          <a:p>
            <a:pPr defTabSz="180000"/>
            <a:r>
              <a:rPr lang="en-US" altLang="ko-KR" sz="1200" smtClean="0"/>
              <a:t>		JMenuBar mb = </a:t>
            </a:r>
            <a:r>
              <a:rPr lang="en-US" altLang="ko-KR" sz="1200" b="1" smtClean="0"/>
              <a:t>new JMenuBar();</a:t>
            </a:r>
          </a:p>
          <a:p>
            <a:pPr defTabSz="180000"/>
            <a:r>
              <a:rPr lang="fr-FR" altLang="ko-KR" sz="1200" smtClean="0"/>
              <a:t>		JMenu fileMenu = </a:t>
            </a:r>
            <a:r>
              <a:rPr lang="fr-FR" altLang="ko-KR" sz="1200" b="1" smtClean="0"/>
              <a:t>new JMenu("File");</a:t>
            </a:r>
          </a:p>
          <a:p>
            <a:pPr defTabSz="180000"/>
            <a:r>
              <a:rPr lang="en-US" altLang="ko-KR" sz="1200" smtClean="0"/>
              <a:t>		JMenuItem openItem = </a:t>
            </a:r>
            <a:r>
              <a:rPr lang="en-US" altLang="ko-KR" sz="1200" b="1" smtClean="0"/>
              <a:t>new JMenuItem("Open");</a:t>
            </a:r>
          </a:p>
          <a:p>
            <a:pPr defTabSz="180000"/>
            <a:r>
              <a:rPr lang="en-US" altLang="ko-KR" sz="1200" smtClean="0"/>
              <a:t>		</a:t>
            </a:r>
            <a:r>
              <a:rPr lang="en-US" altLang="ko-KR" sz="1200" b="1" smtClean="0"/>
              <a:t>openItem.addActionListener(</a:t>
            </a:r>
          </a:p>
          <a:p>
            <a:pPr defTabSz="180000"/>
            <a:r>
              <a:rPr lang="en-US" altLang="ko-KR" sz="1200" b="1" smtClean="0"/>
              <a:t>				new OpenActionListener());</a:t>
            </a:r>
          </a:p>
          <a:p>
            <a:pPr defTabSz="180000"/>
            <a:r>
              <a:rPr lang="en-US" altLang="ko-KR" sz="1200" smtClean="0"/>
              <a:t>		fileMenu.add(openItem);</a:t>
            </a:r>
          </a:p>
          <a:p>
            <a:pPr defTabSz="180000"/>
            <a:r>
              <a:rPr lang="en-US" altLang="ko-KR" sz="1200" smtClean="0"/>
              <a:t>		mb.add(fileMenu);</a:t>
            </a:r>
          </a:p>
          <a:p>
            <a:pPr defTabSz="180000"/>
            <a:r>
              <a:rPr lang="en-US" altLang="ko-KR" sz="1200" b="1" smtClean="0"/>
              <a:t>		this.setJMenuBar(mb);</a:t>
            </a:r>
          </a:p>
          <a:p>
            <a:pPr defTabSz="180000"/>
            <a:r>
              <a:rPr lang="en-US" altLang="ko-KR" sz="120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3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136608" y="2826145"/>
            <a:ext cx="404838" cy="1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1" y="1014247"/>
            <a:ext cx="2799402" cy="186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99" y="3212976"/>
            <a:ext cx="4814972" cy="33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031257" y="184482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67545" y="1704975"/>
            <a:ext cx="408254" cy="2228081"/>
          </a:xfrm>
          <a:custGeom>
            <a:avLst/>
            <a:gdLst>
              <a:gd name="connsiteX0" fmla="*/ 0 w 1743075"/>
              <a:gd name="connsiteY0" fmla="*/ 0 h 2476500"/>
              <a:gd name="connsiteX1" fmla="*/ 419100 w 1743075"/>
              <a:gd name="connsiteY1" fmla="*/ 1733550 h 2476500"/>
              <a:gd name="connsiteX2" fmla="*/ 1743075 w 1743075"/>
              <a:gd name="connsiteY2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075" h="2476500">
                <a:moveTo>
                  <a:pt x="0" y="0"/>
                </a:moveTo>
                <a:cubicBezTo>
                  <a:pt x="64294" y="660400"/>
                  <a:pt x="128588" y="1320800"/>
                  <a:pt x="419100" y="1733550"/>
                </a:cubicBezTo>
                <a:cubicBezTo>
                  <a:pt x="709612" y="2146300"/>
                  <a:pt x="1226343" y="2311400"/>
                  <a:pt x="1743075" y="24765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5004" y="177419"/>
            <a:ext cx="5421142" cy="433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95736" y="3861048"/>
            <a:ext cx="1224136" cy="3600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28870"/>
            <a:ext cx="42386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컬러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04301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JColorChooser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 팔레트를 제공하는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다이얼로그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9827" y="3214686"/>
            <a:ext cx="4046565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 chooser = new </a:t>
            </a:r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285749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JColorChooser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 생성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500306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컬러 다이얼로그 생성 과정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3857628"/>
            <a:ext cx="4058849" cy="110799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Color 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chooser.showDialog</a:t>
            </a:r>
            <a:r>
              <a:rPr lang="en-US" altLang="ko-KR" sz="1100" dirty="0" smtClean="0"/>
              <a:t>(null, </a:t>
            </a:r>
          </a:p>
          <a:p>
            <a:pPr defTabSz="180000"/>
            <a:r>
              <a:rPr lang="en-US" altLang="ko-KR" sz="1100" dirty="0" smtClean="0"/>
              <a:t>									"Color", </a:t>
            </a:r>
          </a:p>
          <a:p>
            <a:pPr defTabSz="180000"/>
            <a:r>
              <a:rPr lang="en-US" altLang="ko-KR" sz="1100" dirty="0" smtClean="0"/>
              <a:t>									</a:t>
            </a:r>
            <a:r>
              <a:rPr lang="en-US" altLang="ko-KR" sz="1100" dirty="0" err="1" smtClean="0"/>
              <a:t>Color.YELLOW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 smtClean="0"/>
              <a:t>사용자가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확인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버튼을 누르면 선택한 색을 </a:t>
            </a:r>
            <a:r>
              <a:rPr lang="ko-KR" altLang="en-US" sz="1100" dirty="0" err="1" smtClean="0"/>
              <a:t>리턴하지만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//</a:t>
            </a:r>
            <a:r>
              <a:rPr lang="ko-KR" altLang="en-US" sz="1100" dirty="0" smtClean="0"/>
              <a:t>사용자가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취소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버튼이나 다이얼로그를 강제로 닫을 때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// null</a:t>
            </a:r>
            <a:r>
              <a:rPr lang="ko-KR" altLang="en-US" sz="1100" dirty="0" smtClean="0"/>
              <a:t> 리턴</a:t>
            </a:r>
            <a:endParaRPr lang="en-US" altLang="ko-KR" sz="11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65506" y="5572140"/>
            <a:ext cx="4138435" cy="6001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if(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!= null) {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 smtClean="0"/>
              <a:t>사용자가 선택한 색 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3571876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컬러 다이얼로그 출력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5286388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사용자가 색을 선택하였는지 확인</a:t>
            </a:r>
            <a:endParaRPr lang="ko-KR" altLang="en-US" sz="1400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705100" y="2505075"/>
            <a:ext cx="2298948" cy="1644005"/>
          </a:xfrm>
          <a:custGeom>
            <a:avLst/>
            <a:gdLst>
              <a:gd name="connsiteX0" fmla="*/ 0 w 2228850"/>
              <a:gd name="connsiteY0" fmla="*/ 1647825 h 1647825"/>
              <a:gd name="connsiteX1" fmla="*/ 1028700 w 2228850"/>
              <a:gd name="connsiteY1" fmla="*/ 1390650 h 1647825"/>
              <a:gd name="connsiteX2" fmla="*/ 1409700 w 2228850"/>
              <a:gd name="connsiteY2" fmla="*/ 314325 h 1647825"/>
              <a:gd name="connsiteX3" fmla="*/ 2228850 w 2228850"/>
              <a:gd name="connsiteY3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850" h="1647825">
                <a:moveTo>
                  <a:pt x="0" y="1647825"/>
                </a:moveTo>
                <a:cubicBezTo>
                  <a:pt x="396875" y="1630362"/>
                  <a:pt x="793750" y="1612900"/>
                  <a:pt x="1028700" y="1390650"/>
                </a:cubicBezTo>
                <a:cubicBezTo>
                  <a:pt x="1263650" y="1168400"/>
                  <a:pt x="1209675" y="546100"/>
                  <a:pt x="1409700" y="314325"/>
                </a:cubicBezTo>
                <a:cubicBezTo>
                  <a:pt x="1609725" y="82550"/>
                  <a:pt x="1919287" y="41275"/>
                  <a:pt x="222885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114675" y="4333875"/>
            <a:ext cx="4552950" cy="914400"/>
          </a:xfrm>
          <a:custGeom>
            <a:avLst/>
            <a:gdLst>
              <a:gd name="connsiteX0" fmla="*/ 0 w 4552950"/>
              <a:gd name="connsiteY0" fmla="*/ 0 h 914400"/>
              <a:gd name="connsiteX1" fmla="*/ 1971675 w 4552950"/>
              <a:gd name="connsiteY1" fmla="*/ 171450 h 914400"/>
              <a:gd name="connsiteX2" fmla="*/ 4552950 w 455295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2950" h="914400">
                <a:moveTo>
                  <a:pt x="0" y="0"/>
                </a:moveTo>
                <a:cubicBezTo>
                  <a:pt x="606425" y="9525"/>
                  <a:pt x="1212850" y="19050"/>
                  <a:pt x="1971675" y="171450"/>
                </a:cubicBezTo>
                <a:cubicBezTo>
                  <a:pt x="2730500" y="323850"/>
                  <a:pt x="3641725" y="619125"/>
                  <a:pt x="4552950" y="9144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8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16632"/>
            <a:ext cx="9036496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14-10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JColorChooser</a:t>
            </a:r>
            <a:r>
              <a:rPr lang="ko-KR" altLang="en-US" dirty="0" smtClean="0"/>
              <a:t>를 이용한 컬러 다이얼로그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052736"/>
            <a:ext cx="4429156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javax.swing</a:t>
            </a:r>
            <a:r>
              <a:rPr lang="en-US" altLang="ko-KR" sz="1100" b="1" dirty="0" smtClean="0"/>
              <a:t>.*;</a:t>
            </a:r>
          </a:p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java.awt.event</a:t>
            </a:r>
            <a:r>
              <a:rPr lang="en-US" altLang="ko-KR" sz="1100" b="1" dirty="0" smtClean="0"/>
              <a:t>.*;</a:t>
            </a:r>
          </a:p>
          <a:p>
            <a:pPr defTabSz="180000"/>
            <a:r>
              <a:rPr lang="en-US" altLang="ko-KR" sz="1100" b="1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MenuAndColorChooserEx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nn-NO" altLang="ko-KR" sz="1100" dirty="0" smtClean="0"/>
              <a:t>	JLabel label = </a:t>
            </a:r>
            <a:r>
              <a:rPr lang="nn-NO" altLang="ko-KR" sz="1100" b="1" dirty="0" smtClean="0"/>
              <a:t>new JLabel("Hello");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MenuAndColorChooserEx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label.setHorizontalAlignment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SwingConstants.</a:t>
            </a:r>
            <a:r>
              <a:rPr lang="en-US" altLang="ko-KR" sz="1100" i="1" dirty="0" err="1" smtClean="0"/>
              <a:t>CENTER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fr-FR" altLang="ko-KR" sz="1100" dirty="0" smtClean="0"/>
              <a:t>		label.setFont(</a:t>
            </a:r>
            <a:r>
              <a:rPr lang="fr-FR" altLang="ko-KR" sz="1100" b="1" dirty="0" smtClean="0"/>
              <a:t>new Font("Ravie", Font.</a:t>
            </a:r>
            <a:r>
              <a:rPr lang="fr-FR" altLang="ko-KR" sz="1100" b="1" i="1" dirty="0" smtClean="0"/>
              <a:t>ITALIC, 30));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(label, </a:t>
            </a:r>
            <a:r>
              <a:rPr lang="en-US" altLang="ko-KR" sz="1100" dirty="0" err="1" smtClean="0"/>
              <a:t>BorderLayout.</a:t>
            </a:r>
            <a:r>
              <a:rPr lang="en-US" altLang="ko-KR" sz="1100" i="1" dirty="0" err="1" smtClean="0"/>
              <a:t>CENTER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createMenu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void </a:t>
            </a:r>
            <a:r>
              <a:rPr lang="en-US" altLang="ko-KR" sz="1100" b="1" dirty="0" err="1" smtClean="0"/>
              <a:t>createMenu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JMenuBar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mb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JMenuBar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JMenuItem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colorMenuItem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JMenuItem</a:t>
            </a:r>
            <a:r>
              <a:rPr lang="en-US" altLang="ko-KR" sz="1100" b="1" dirty="0" smtClean="0"/>
              <a:t>("Color");</a:t>
            </a:r>
          </a:p>
          <a:p>
            <a:pPr defTabSz="180000"/>
            <a:r>
              <a:rPr lang="fr-FR" altLang="ko-KR" sz="1100" dirty="0" smtClean="0"/>
              <a:t>		JMenu fileMenu = </a:t>
            </a:r>
            <a:r>
              <a:rPr lang="fr-FR" altLang="ko-KR" sz="1100" b="1" dirty="0" smtClean="0"/>
              <a:t>new JMenu("Text");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colorMenuItem.addActionListener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					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());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fileMenu.add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colorMenuItem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mb.add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fileMenu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this.setJMenuBar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mb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48229" y="1052736"/>
            <a:ext cx="4178744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	 class 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ActionListener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 chooser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JColorChooser</a:t>
            </a:r>
            <a:r>
              <a:rPr lang="en-US" altLang="ko-KR" sz="1100" b="1" dirty="0" smtClean="0"/>
              <a:t>();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	public void </a:t>
            </a:r>
            <a:r>
              <a:rPr lang="en-US" altLang="ko-KR" sz="1100" b="1" dirty="0" err="1" smtClean="0"/>
              <a:t>actionPerformed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ActionEvent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 err="1" smtClean="0"/>
              <a:t>cmd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e.getActionCommand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b="1" dirty="0" smtClean="0"/>
              <a:t>			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("Color"))  {</a:t>
            </a:r>
          </a:p>
          <a:p>
            <a:pPr defTabSz="180000"/>
            <a:r>
              <a:rPr lang="en-US" altLang="ko-KR" sz="1100" dirty="0" smtClean="0"/>
              <a:t>				 Color 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</a:t>
            </a:r>
            <a:r>
              <a:rPr lang="en-US" altLang="ko-KR" sz="1100" i="1" dirty="0" err="1" smtClean="0"/>
              <a:t>showDialog</a:t>
            </a:r>
            <a:r>
              <a:rPr lang="en-US" altLang="ko-KR" sz="1100" i="1" dirty="0" smtClean="0"/>
              <a:t>(</a:t>
            </a:r>
            <a:r>
              <a:rPr lang="en-US" altLang="ko-KR" sz="1100" b="1" i="1" dirty="0" smtClean="0"/>
              <a:t>null, </a:t>
            </a:r>
          </a:p>
          <a:p>
            <a:pPr defTabSz="180000"/>
            <a:r>
              <a:rPr lang="en-US" altLang="ko-KR" sz="1100" dirty="0" smtClean="0"/>
              <a:t>																	"Color", </a:t>
            </a:r>
          </a:p>
          <a:p>
            <a:pPr defTabSz="180000"/>
            <a:r>
              <a:rPr lang="en-US" altLang="ko-KR" sz="1100" dirty="0" smtClean="0"/>
              <a:t>															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YELLOW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	if(</a:t>
            </a:r>
            <a:r>
              <a:rPr lang="en-US" altLang="ko-KR" sz="1100" b="1" dirty="0" err="1" smtClean="0"/>
              <a:t>selectedColor</a:t>
            </a:r>
            <a:r>
              <a:rPr lang="en-US" altLang="ko-KR" sz="1100" b="1" dirty="0" smtClean="0"/>
              <a:t> != null)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dirty="0" err="1" smtClean="0"/>
              <a:t>label.setForeground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public static void main(String [] </a:t>
            </a:r>
            <a:r>
              <a:rPr lang="en-US" altLang="ko-KR" sz="1100" b="1" dirty="0" err="1" smtClean="0"/>
              <a:t>args</a:t>
            </a:r>
            <a:r>
              <a:rPr lang="en-US" altLang="ko-KR" sz="1100" b="1" dirty="0" smtClean="0"/>
              <a:t>) {</a:t>
            </a:r>
          </a:p>
          <a:p>
            <a:pPr defTabSz="180000"/>
            <a:r>
              <a:rPr lang="en-US" altLang="ko-KR" sz="1100" b="1" dirty="0" smtClean="0"/>
              <a:t>		new </a:t>
            </a:r>
            <a:r>
              <a:rPr lang="en-US" altLang="ko-KR" sz="1100" b="1" dirty="0" err="1" smtClean="0"/>
              <a:t>MenuAndColorChooserEx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</a:p>
          <a:p>
            <a:pPr defTabSz="180000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0271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90" y="98072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62" y="2420888"/>
            <a:ext cx="42386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06" y="98072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517974" y="1772816"/>
            <a:ext cx="2201168" cy="160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945604" y="1708026"/>
            <a:ext cx="476250" cy="1895475"/>
          </a:xfrm>
          <a:custGeom>
            <a:avLst/>
            <a:gdLst>
              <a:gd name="connsiteX0" fmla="*/ 0 w 476250"/>
              <a:gd name="connsiteY0" fmla="*/ 0 h 1895475"/>
              <a:gd name="connsiteX1" fmla="*/ 142875 w 476250"/>
              <a:gd name="connsiteY1" fmla="*/ 1428750 h 1895475"/>
              <a:gd name="connsiteX2" fmla="*/ 476250 w 476250"/>
              <a:gd name="connsiteY2" fmla="*/ 1895475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1895475">
                <a:moveTo>
                  <a:pt x="0" y="0"/>
                </a:moveTo>
                <a:cubicBezTo>
                  <a:pt x="31750" y="556419"/>
                  <a:pt x="63500" y="1112838"/>
                  <a:pt x="142875" y="1428750"/>
                </a:cubicBezTo>
                <a:cubicBezTo>
                  <a:pt x="222250" y="1744662"/>
                  <a:pt x="349250" y="1820068"/>
                  <a:pt x="476250" y="189547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935166" y="2996952"/>
            <a:ext cx="830585" cy="504056"/>
          </a:xfrm>
          <a:prstGeom prst="wedgeRoundRectCallout">
            <a:avLst>
              <a:gd name="adj1" fmla="val -371749"/>
              <a:gd name="adj2" fmla="val 15131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사용자가 빨간색 선택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7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메뉴 만드는 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57686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2844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6" name="직사각형 5"/>
          <p:cNvSpPr/>
          <p:nvPr/>
        </p:nvSpPr>
        <p:spPr>
          <a:xfrm>
            <a:off x="2214546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14546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8" name="직사각형 7"/>
          <p:cNvSpPr/>
          <p:nvPr/>
        </p:nvSpPr>
        <p:spPr>
          <a:xfrm>
            <a:off x="2285984" y="2020005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62434" y="260513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V="1">
            <a:off x="2500298" y="1734257"/>
            <a:ext cx="0" cy="2857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1736" y="1805691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add</a:t>
            </a:r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4357686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4145485" y="236766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5143504" y="200024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00628" y="2071678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JMenuItem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rot="10800000">
            <a:off x="4857752" y="2000254"/>
            <a:ext cx="285752" cy="71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7752" y="178592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add</a:t>
            </a:r>
            <a:endParaRPr lang="ko-KR" altLang="en-US" sz="1100"/>
          </a:p>
        </p:txBody>
      </p:sp>
      <p:sp>
        <p:nvSpPr>
          <p:cNvPr id="18" name="직사각형 17"/>
          <p:cNvSpPr/>
          <p:nvPr/>
        </p:nvSpPr>
        <p:spPr>
          <a:xfrm>
            <a:off x="4429124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42844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643702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643702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6427309" y="2428868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6715140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786578" y="185736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0" y="3071810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(1) JMenuBar </a:t>
            </a:r>
            <a:r>
              <a:rPr lang="ko-KR" altLang="en-US" sz="1200" smtClean="0"/>
              <a:t>컴포넌트 생성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214546" y="3071810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(2) </a:t>
            </a:r>
            <a:r>
              <a:rPr lang="en-US" altLang="ko-KR" sz="1200" dirty="0" err="1" smtClean="0"/>
              <a:t>JMenu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</a:t>
            </a:r>
            <a:endParaRPr lang="en-US" altLang="ko-KR" sz="1200" dirty="0" smtClean="0"/>
          </a:p>
          <a:p>
            <a:r>
              <a:rPr lang="ko-KR" altLang="en-US" sz="1200" dirty="0" smtClean="0"/>
              <a:t>생성하여 </a:t>
            </a:r>
            <a:r>
              <a:rPr lang="en-US" altLang="ko-KR" sz="1200" dirty="0" err="1" smtClean="0"/>
              <a:t>JMenuBar</a:t>
            </a:r>
            <a:r>
              <a:rPr lang="ko-KR" altLang="en-US" sz="1200" dirty="0" smtClean="0"/>
              <a:t>에 </a:t>
            </a:r>
            <a:endParaRPr lang="en-US" altLang="ko-KR" sz="1200" dirty="0" smtClean="0"/>
          </a:p>
          <a:p>
            <a:r>
              <a:rPr lang="ko-KR" altLang="en-US" sz="1200" dirty="0" smtClean="0"/>
              <a:t>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3071810"/>
            <a:ext cx="200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(3) </a:t>
            </a:r>
            <a:r>
              <a:rPr lang="en-US" altLang="ko-KR" sz="1200" dirty="0" err="1" smtClean="0"/>
              <a:t>JMenuItem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</a:t>
            </a:r>
            <a:endParaRPr lang="en-US" altLang="ko-KR" sz="1200" dirty="0" smtClean="0"/>
          </a:p>
          <a:p>
            <a:r>
              <a:rPr lang="ko-KR" altLang="en-US" sz="1200" dirty="0" smtClean="0"/>
              <a:t>생성하여 </a:t>
            </a:r>
            <a:r>
              <a:rPr lang="en-US" altLang="ko-KR" sz="1200" dirty="0" err="1" smtClean="0"/>
              <a:t>JMenu</a:t>
            </a:r>
            <a:r>
              <a:rPr lang="ko-KR" altLang="en-US" sz="1200" dirty="0" smtClean="0"/>
              <a:t>에 </a:t>
            </a:r>
            <a:endParaRPr lang="en-US" altLang="ko-KR" sz="1200" dirty="0" smtClean="0"/>
          </a:p>
          <a:p>
            <a:r>
              <a:rPr lang="ko-KR" altLang="en-US" sz="1200" dirty="0" smtClean="0"/>
              <a:t>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786578" y="207167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786578" y="2285992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715140" y="3071810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(3’) </a:t>
            </a:r>
            <a:r>
              <a:rPr lang="ko-KR" altLang="en-US" sz="1200" dirty="0" smtClean="0"/>
              <a:t>여러 개의  메뉴와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메뉴 아이템을 생성한다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538873" y="2428868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7500958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7572396" y="185736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7572396" y="207167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142844" y="4071942"/>
            <a:ext cx="2571768" cy="1857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42843" y="4286256"/>
            <a:ext cx="2571769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14282" y="4429132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85720" y="450057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85720" y="471488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85720" y="492919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42844" y="592933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(4) </a:t>
            </a:r>
            <a:r>
              <a:rPr lang="en-US" altLang="ko-KR" sz="1200" dirty="0" err="1" smtClean="0"/>
              <a:t>JMenuBar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JFrame</a:t>
            </a:r>
            <a:r>
              <a:rPr lang="ko-KR" altLang="en-US" sz="1200" dirty="0" smtClean="0"/>
              <a:t>에 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000100" y="4429132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071538" y="450057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1071538" y="471488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42844" y="4286256"/>
            <a:ext cx="2571768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42976" y="4071942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타이틀바</a:t>
            </a:r>
            <a:endParaRPr lang="ko-KR" altLang="en-US" sz="1200"/>
          </a:p>
        </p:txBody>
      </p:sp>
      <p:grpSp>
        <p:nvGrpSpPr>
          <p:cNvPr id="60" name="그룹 59"/>
          <p:cNvGrpSpPr/>
          <p:nvPr/>
        </p:nvGrpSpPr>
        <p:grpSpPr>
          <a:xfrm>
            <a:off x="5280970" y="3929066"/>
            <a:ext cx="3729724" cy="2308344"/>
            <a:chOff x="380450" y="4000504"/>
            <a:chExt cx="3729724" cy="2308344"/>
          </a:xfrm>
        </p:grpSpPr>
        <p:sp>
          <p:nvSpPr>
            <p:cNvPr id="48" name="TextBox 47"/>
            <p:cNvSpPr txBox="1"/>
            <p:nvPr/>
          </p:nvSpPr>
          <p:spPr>
            <a:xfrm>
              <a:off x="928662" y="4000504"/>
              <a:ext cx="3181512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JMenuBar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mb</a:t>
              </a:r>
              <a:r>
                <a:rPr lang="en-US" altLang="ko-KR" sz="1200" dirty="0" smtClean="0"/>
                <a:t> = 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JMenuBar</a:t>
              </a:r>
              <a:r>
                <a:rPr lang="en-US" altLang="ko-KR" sz="1200" b="1" dirty="0" smtClean="0"/>
                <a:t>();</a:t>
              </a:r>
            </a:p>
            <a:p>
              <a:endParaRPr lang="fr-FR" altLang="ko-KR" sz="1200" dirty="0" smtClean="0"/>
            </a:p>
            <a:p>
              <a:r>
                <a:rPr lang="fr-FR" altLang="ko-KR" sz="1200" dirty="0" smtClean="0"/>
                <a:t>JMenu fileMenu = </a:t>
              </a:r>
              <a:r>
                <a:rPr lang="fr-FR" altLang="ko-KR" sz="1200" b="1" dirty="0" smtClean="0"/>
                <a:t>new JMenu("File");</a:t>
              </a:r>
            </a:p>
            <a:p>
              <a:r>
                <a:rPr lang="en-US" altLang="ko-KR" sz="1200" dirty="0" err="1" smtClean="0"/>
                <a:t>mb.add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fileMenu</a:t>
              </a:r>
              <a:r>
                <a:rPr lang="en-US" altLang="ko-KR" sz="1200" dirty="0" smtClean="0"/>
                <a:t>);</a:t>
              </a:r>
            </a:p>
            <a:p>
              <a:endParaRPr lang="ko-KR" altLang="en-US" sz="1200" dirty="0" smtClean="0"/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("New"));</a:t>
              </a:r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("Open"));</a:t>
              </a:r>
            </a:p>
            <a:p>
              <a:r>
                <a:rPr lang="en-US" altLang="ko-KR" sz="1200" dirty="0" err="1" smtClean="0"/>
                <a:t>fileMenu.</a:t>
              </a:r>
              <a:r>
                <a:rPr lang="en-US" altLang="ko-KR" sz="1200" b="1" dirty="0" err="1" smtClean="0"/>
                <a:t>addSeparator</a:t>
              </a:r>
              <a:r>
                <a:rPr lang="en-US" altLang="ko-KR" sz="1200" b="1" dirty="0" smtClean="0"/>
                <a:t>();</a:t>
              </a:r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("Save"));</a:t>
              </a:r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</a:t>
              </a:r>
              <a:r>
                <a:rPr lang="en-US" altLang="ko-KR" sz="1200" b="1" dirty="0" err="1" smtClean="0"/>
                <a:t>SaveAs</a:t>
              </a:r>
              <a:r>
                <a:rPr lang="en-US" altLang="ko-KR" sz="1200" b="1" dirty="0" smtClean="0"/>
                <a:t>"));</a:t>
              </a:r>
            </a:p>
            <a:p>
              <a:endParaRPr lang="ko-KR" altLang="en-US" sz="1200" dirty="0" smtClean="0"/>
            </a:p>
            <a:p>
              <a:r>
                <a:rPr lang="en-US" altLang="ko-KR" sz="1200" b="1" dirty="0" err="1" smtClean="0"/>
                <a:t>frame.setJMenuBar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mb</a:t>
              </a:r>
              <a:r>
                <a:rPr lang="en-US" altLang="ko-KR" sz="1200" b="1" dirty="0" smtClean="0"/>
                <a:t>);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5860" y="4000504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(1)</a:t>
              </a:r>
              <a:endParaRPr lang="ko-KR" altLang="en-US" sz="1200"/>
            </a:p>
          </p:txBody>
        </p:sp>
        <p:cxnSp>
          <p:nvCxnSpPr>
            <p:cNvPr id="51" name="직선 화살표 연결선 50"/>
            <p:cNvCxnSpPr>
              <a:stCxn id="49" idx="3"/>
            </p:cNvCxnSpPr>
            <p:nvPr/>
          </p:nvCxnSpPr>
          <p:spPr>
            <a:xfrm>
              <a:off x="748460" y="4139004"/>
              <a:ext cx="208904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5860" y="4567631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(2)</a:t>
              </a:r>
              <a:endParaRPr lang="ko-KR" altLang="en-US" sz="1200" dirty="0"/>
            </a:p>
          </p:txBody>
        </p:sp>
        <p:cxnSp>
          <p:nvCxnSpPr>
            <p:cNvPr id="53" name="직선 화살표 연결선 52"/>
            <p:cNvCxnSpPr>
              <a:stCxn id="52" idx="3"/>
            </p:cNvCxnSpPr>
            <p:nvPr/>
          </p:nvCxnSpPr>
          <p:spPr>
            <a:xfrm>
              <a:off x="748460" y="4706131"/>
              <a:ext cx="208904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0450" y="5016166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(3)</a:t>
              </a:r>
              <a:endParaRPr lang="ko-KR" altLang="en-US" sz="1200" dirty="0"/>
            </a:p>
          </p:txBody>
        </p:sp>
        <p:cxnSp>
          <p:nvCxnSpPr>
            <p:cNvPr id="55" name="직선 화살표 연결선 54"/>
            <p:cNvCxnSpPr>
              <a:stCxn id="54" idx="3"/>
              <a:endCxn id="48" idx="1"/>
            </p:cNvCxnSpPr>
            <p:nvPr/>
          </p:nvCxnSpPr>
          <p:spPr>
            <a:xfrm>
              <a:off x="743050" y="5154666"/>
              <a:ext cx="18561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80450" y="6031849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(4)</a:t>
              </a:r>
              <a:endParaRPr lang="ko-KR" altLang="en-US" sz="1200" dirty="0"/>
            </a:p>
          </p:txBody>
        </p:sp>
        <p:cxnSp>
          <p:nvCxnSpPr>
            <p:cNvPr id="58" name="직선 화살표 연결선 57"/>
            <p:cNvCxnSpPr>
              <a:stCxn id="57" idx="3"/>
            </p:cNvCxnSpPr>
            <p:nvPr/>
          </p:nvCxnSpPr>
          <p:spPr>
            <a:xfrm flipV="1">
              <a:off x="743050" y="6170348"/>
              <a:ext cx="21431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43" y="4069900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슬라이드 번호 개체 틀 6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7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2294269"/>
            <a:ext cx="2357454" cy="235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JTabbedPane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패널을 겹치게 하여 한 공간을 공유하도록 지원하는 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JTabbedPane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JTabbedPane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tabPlacement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tabPlacement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JTabbedPane.TOP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JTabbedPane.BOTTOM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JTabbedPane.LEFT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JTabbedPane.RIGHT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탭팬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0232" y="2588298"/>
            <a:ext cx="2214578" cy="20088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29124" y="2445422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 </a:t>
            </a:r>
            <a:r>
              <a:rPr lang="ko-KR" altLang="en-US" sz="1200" dirty="0" smtClean="0"/>
              <a:t>개의 탭을 가진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JTabbedPane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4076443" y="2957823"/>
            <a:ext cx="709871" cy="372178"/>
          </a:xfrm>
          <a:custGeom>
            <a:avLst/>
            <a:gdLst>
              <a:gd name="connsiteX0" fmla="*/ 1232034 w 1323474"/>
              <a:gd name="connsiteY0" fmla="*/ 0 h 372178"/>
              <a:gd name="connsiteX1" fmla="*/ 1183907 w 1323474"/>
              <a:gd name="connsiteY1" fmla="*/ 134754 h 372178"/>
              <a:gd name="connsiteX2" fmla="*/ 1126156 w 1323474"/>
              <a:gd name="connsiteY2" fmla="*/ 336885 h 372178"/>
              <a:gd name="connsiteX3" fmla="*/ 0 w 1323474"/>
              <a:gd name="connsiteY3" fmla="*/ 346510 h 37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3474" h="372178">
                <a:moveTo>
                  <a:pt x="1232034" y="0"/>
                </a:moveTo>
                <a:cubicBezTo>
                  <a:pt x="1216793" y="39303"/>
                  <a:pt x="1201553" y="78607"/>
                  <a:pt x="1183907" y="134754"/>
                </a:cubicBezTo>
                <a:cubicBezTo>
                  <a:pt x="1166261" y="190901"/>
                  <a:pt x="1323474" y="301592"/>
                  <a:pt x="1126156" y="336885"/>
                </a:cubicBezTo>
                <a:cubicBezTo>
                  <a:pt x="928838" y="372178"/>
                  <a:pt x="464419" y="359344"/>
                  <a:pt x="0" y="34651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56176" y="2650538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탭 위치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tabPlacement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JTabbedPane.LEFT</a:t>
            </a:r>
            <a:r>
              <a:rPr lang="ko-KR" altLang="en-US" sz="1200" dirty="0" err="1" smtClean="0"/>
              <a:t>인경우</a:t>
            </a:r>
            <a:endParaRPr lang="ko-KR" altLang="en-US" sz="12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178848"/>
            <a:ext cx="23812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62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탭팬 주요 메소드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탭팬 만들기</a:t>
            </a:r>
            <a:endParaRPr lang="en-US" altLang="ko-KR" smtClean="0"/>
          </a:p>
          <a:p>
            <a:pPr lvl="1"/>
            <a:r>
              <a:rPr lang="en-US" altLang="ko-KR" smtClean="0"/>
              <a:t>void addTab(String title, Component comp)</a:t>
            </a:r>
          </a:p>
          <a:p>
            <a:pPr lvl="2"/>
            <a:r>
              <a:rPr lang="en-US" altLang="ko-KR" smtClean="0"/>
              <a:t>title : </a:t>
            </a:r>
            <a:r>
              <a:rPr lang="ko-KR" altLang="en-US" smtClean="0"/>
              <a:t>탭의 이름</a:t>
            </a:r>
            <a:r>
              <a:rPr lang="en-US" altLang="ko-KR" smtClean="0"/>
              <a:t>, comp : </a:t>
            </a:r>
            <a:r>
              <a:rPr lang="ko-KR" altLang="en-US" smtClean="0"/>
              <a:t>탭을 구성하는 컴포넌트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탭팬에 붙은 탭의 개수</a:t>
            </a:r>
            <a:endParaRPr lang="en-US" altLang="ko-KR" smtClean="0"/>
          </a:p>
          <a:p>
            <a:pPr lvl="1"/>
            <a:r>
              <a:rPr lang="en-US" altLang="ko-KR" smtClean="0"/>
              <a:t>int getTabCount() - </a:t>
            </a:r>
            <a:r>
              <a:rPr lang="ko-KR" altLang="en-US" smtClean="0"/>
              <a:t>탭팬에 붙은 탭의 개수 리턴</a:t>
            </a:r>
            <a:endParaRPr lang="en-US" altLang="ko-KR" smtClean="0"/>
          </a:p>
          <a:p>
            <a:r>
              <a:rPr lang="ko-KR" altLang="en-US" smtClean="0"/>
              <a:t>현재 선택된 탭</a:t>
            </a:r>
            <a:endParaRPr lang="en-US" altLang="ko-KR" smtClean="0"/>
          </a:p>
          <a:p>
            <a:pPr lvl="1"/>
            <a:r>
              <a:rPr lang="en-US" altLang="ko-KR" smtClean="0"/>
              <a:t>int getSelectedIndex()</a:t>
            </a:r>
          </a:p>
          <a:p>
            <a:pPr lvl="1"/>
            <a:r>
              <a:rPr lang="en-US" altLang="ko-KR" smtClean="0"/>
              <a:t>Component getSelectedComponent()</a:t>
            </a:r>
          </a:p>
          <a:p>
            <a:r>
              <a:rPr lang="ko-KR" altLang="en-US" smtClean="0"/>
              <a:t>탭 삭제</a:t>
            </a:r>
            <a:endParaRPr lang="en-US" altLang="ko-KR" smtClean="0"/>
          </a:p>
          <a:p>
            <a:pPr lvl="1"/>
            <a:r>
              <a:rPr lang="en-US" altLang="ko-KR" smtClean="0"/>
              <a:t>void remove(Component comp)</a:t>
            </a:r>
          </a:p>
          <a:p>
            <a:pPr lvl="1"/>
            <a:r>
              <a:rPr lang="en-US" altLang="ko-KR" smtClean="0"/>
              <a:t>void remove(int index)</a:t>
            </a:r>
          </a:p>
          <a:p>
            <a:pPr lvl="1"/>
            <a:r>
              <a:rPr lang="en-US" altLang="ko-KR" smtClean="0"/>
              <a:t>void removeTabAt(int index)</a:t>
            </a:r>
          </a:p>
          <a:p>
            <a:r>
              <a:rPr lang="ko-KR" altLang="en-US" smtClean="0"/>
              <a:t>탭 위치 변경</a:t>
            </a:r>
            <a:endParaRPr lang="en-US" altLang="ko-KR" smtClean="0"/>
          </a:p>
          <a:p>
            <a:pPr lvl="1"/>
            <a:r>
              <a:rPr lang="en-US" altLang="ko-KR" smtClean="0"/>
              <a:t>void setTabPlacement(int tabPlacement)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23467" y="2132856"/>
            <a:ext cx="516738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JTabbedPane</a:t>
            </a:r>
            <a:r>
              <a:rPr lang="en-US" altLang="ko-KR" sz="1200" dirty="0" smtClean="0"/>
              <a:t> pane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JTabbedPane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JTabbedPane.</a:t>
            </a:r>
            <a:r>
              <a:rPr lang="en-US" altLang="ko-KR" sz="1200" b="1" i="1" dirty="0" err="1" smtClean="0"/>
              <a:t>LEFT</a:t>
            </a:r>
            <a:r>
              <a:rPr lang="en-US" altLang="ko-KR" sz="1200" b="1" i="1" dirty="0" smtClean="0"/>
              <a:t>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("tab1",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("images/img1.jpg")));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("tab2",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("images/img2.jpg")));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("tab3",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());</a:t>
            </a:r>
          </a:p>
          <a:p>
            <a:r>
              <a:rPr lang="en-US" altLang="ko-KR" sz="1200" dirty="0" smtClean="0"/>
              <a:t>add(pane);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7649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51920" cy="70008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14-11 : </a:t>
            </a:r>
            <a:r>
              <a:rPr lang="ko-KR" altLang="en-US" sz="2400" dirty="0" err="1" smtClean="0"/>
              <a:t>탭팬</a:t>
            </a:r>
            <a:r>
              <a:rPr lang="ko-KR" altLang="en-US" sz="2400" dirty="0" smtClean="0"/>
              <a:t> 만들기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000496" y="214290"/>
            <a:ext cx="5036000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TabbedPaneEx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TabbedPaneEx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(“</a:t>
            </a:r>
            <a:r>
              <a:rPr lang="ko-KR" altLang="en-US" sz="1000" dirty="0" err="1" smtClean="0"/>
              <a:t>탭팬</a:t>
            </a:r>
            <a:r>
              <a:rPr lang="ko-KR" altLang="en-US" sz="1000" dirty="0" smtClean="0"/>
              <a:t> 만들기  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i="1" dirty="0" smtClean="0"/>
              <a:t>	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JTabbedPane</a:t>
            </a:r>
            <a:r>
              <a:rPr lang="en-US" altLang="ko-KR" sz="1000" dirty="0" smtClean="0"/>
              <a:t> pane = </a:t>
            </a:r>
            <a:r>
              <a:rPr lang="en-US" altLang="ko-KR" sz="1000" dirty="0" err="1" smtClean="0"/>
              <a:t>createTabbedPane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contentPane.add</a:t>
            </a:r>
            <a:r>
              <a:rPr lang="en-US" altLang="ko-KR" sz="1000" b="1" dirty="0" smtClean="0"/>
              <a:t>(pane, </a:t>
            </a:r>
            <a:r>
              <a:rPr lang="en-US" altLang="ko-KR" sz="1000" b="1" dirty="0" err="1" smtClean="0"/>
              <a:t>BorderLayout.CENTER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setSize</a:t>
            </a:r>
            <a:r>
              <a:rPr lang="en-US" altLang="ko-KR" sz="1000" dirty="0" smtClean="0"/>
              <a:t>(250,200);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setVisible</a:t>
            </a:r>
            <a:r>
              <a:rPr lang="en-US" altLang="ko-KR" sz="1000" dirty="0" smtClean="0"/>
              <a:t>(true);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	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dirty="0" err="1" smtClean="0"/>
              <a:t>JTabbedPane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createTabbedPane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JTabbedPane</a:t>
            </a:r>
            <a:r>
              <a:rPr lang="en-US" altLang="ko-KR" sz="1000" b="1" dirty="0" smtClean="0"/>
              <a:t> pane = new </a:t>
            </a:r>
            <a:r>
              <a:rPr lang="en-US" altLang="ko-KR" sz="1000" b="1" dirty="0" err="1" smtClean="0"/>
              <a:t>JTabbedPane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JTabbedPane.LEFT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("tab1", 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("images/img1.jpg")));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("tab2", 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("images/img2.jpg")));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("tab3", new </a:t>
            </a:r>
            <a:r>
              <a:rPr lang="en-US" altLang="ko-KR" sz="1000" b="1" dirty="0" err="1" smtClean="0"/>
              <a:t>MyPanel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return pane;	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MyPanel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JPanel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MyPanel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err="1" smtClean="0"/>
              <a:t>this.setBackground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Color.YELLOW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	public void </a:t>
            </a:r>
            <a:r>
              <a:rPr lang="en-US" altLang="ko-KR" sz="1000" dirty="0" err="1" smtClean="0"/>
              <a:t>paintComponent</a:t>
            </a:r>
            <a:r>
              <a:rPr lang="en-US" altLang="ko-KR" sz="1000" dirty="0" smtClean="0"/>
              <a:t>(Graphics g) {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super.paintComponent</a:t>
            </a:r>
            <a:r>
              <a:rPr lang="en-US" altLang="ko-KR" sz="1000" dirty="0" smtClean="0"/>
              <a:t>(g);			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Color.RED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g.fillRect</a:t>
            </a:r>
            <a:r>
              <a:rPr lang="en-US" altLang="ko-KR" sz="1000" dirty="0" smtClean="0"/>
              <a:t>(10,10,50,50);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Color.BLUE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g.fillOval</a:t>
            </a:r>
            <a:r>
              <a:rPr lang="en-US" altLang="ko-KR" sz="1000" dirty="0" smtClean="0"/>
              <a:t>(10,70,50,50);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Color.BLACK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g.drawString</a:t>
            </a:r>
            <a:r>
              <a:rPr lang="en-US" altLang="ko-KR" sz="1000" dirty="0" smtClean="0"/>
              <a:t>("tab 3</a:t>
            </a:r>
            <a:r>
              <a:rPr lang="ko-KR" altLang="en-US" sz="1000" dirty="0" smtClean="0"/>
              <a:t>에 들어가는 </a:t>
            </a:r>
            <a:r>
              <a:rPr lang="en-US" altLang="ko-KR" sz="1000" dirty="0" err="1" smtClean="0"/>
              <a:t>JPanel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.", 30, 50);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TabbedPaneEx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59" y="4797152"/>
            <a:ext cx="1963994" cy="196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28" y="2674596"/>
            <a:ext cx="1972932" cy="197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34" y="609691"/>
            <a:ext cx="1968186" cy="196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91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88640"/>
            <a:ext cx="4536504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14-1 : </a:t>
            </a:r>
            <a:r>
              <a:rPr lang="ko-KR" altLang="en-US" dirty="0" smtClean="0"/>
              <a:t>메뉴 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16016" y="142852"/>
            <a:ext cx="4319910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smtClean="0"/>
              <a:t>import javax.swing.*;</a:t>
            </a:r>
          </a:p>
          <a:p>
            <a:pPr defTabSz="180000"/>
            <a:r>
              <a:rPr lang="en-US" altLang="ko-KR" sz="1200" smtClean="0"/>
              <a:t>import java.awt.*;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public class MenuEx extends JFrame {</a:t>
            </a:r>
          </a:p>
          <a:p>
            <a:pPr defTabSz="180000"/>
            <a:r>
              <a:rPr lang="en-US" altLang="ko-KR" sz="1200" smtClean="0"/>
              <a:t>	MenuEx() {</a:t>
            </a:r>
          </a:p>
          <a:p>
            <a:pPr defTabSz="180000"/>
            <a:r>
              <a:rPr lang="en-US" altLang="ko-KR" sz="1200" smtClean="0"/>
              <a:t>		setTitle("Menu </a:t>
            </a:r>
            <a:r>
              <a:rPr lang="ko-KR" altLang="en-US" sz="1200" smtClean="0"/>
              <a:t>만들기  예제</a:t>
            </a:r>
            <a:r>
              <a:rPr lang="en-US" altLang="ko-KR" sz="1200" smtClean="0"/>
              <a:t>");</a:t>
            </a:r>
          </a:p>
          <a:p>
            <a:pPr defTabSz="180000"/>
            <a:r>
              <a:rPr lang="en-US" altLang="ko-KR" sz="1200" smtClean="0"/>
              <a:t>		setDefaultCloseOperation(JFrame.</a:t>
            </a:r>
            <a:r>
              <a:rPr lang="en-US" altLang="ko-KR" sz="1200" i="1" smtClean="0"/>
              <a:t>EXIT_ON_CLOSE);</a:t>
            </a:r>
            <a:endParaRPr lang="en-US" altLang="ko-KR" sz="1200" smtClean="0"/>
          </a:p>
          <a:p>
            <a:pPr defTabSz="180000"/>
            <a:r>
              <a:rPr lang="en-US" altLang="ko-KR" sz="1200" smtClean="0"/>
              <a:t>		</a:t>
            </a:r>
            <a:r>
              <a:rPr lang="en-US" altLang="ko-KR" sz="1200" b="1" smtClean="0"/>
              <a:t>createMenu();</a:t>
            </a:r>
          </a:p>
          <a:p>
            <a:pPr defTabSz="180000"/>
            <a:r>
              <a:rPr lang="en-US" altLang="ko-KR" sz="1200" smtClean="0"/>
              <a:t>		setSize(250,200);</a:t>
            </a:r>
          </a:p>
          <a:p>
            <a:pPr defTabSz="180000"/>
            <a:r>
              <a:rPr lang="en-US" altLang="ko-KR" sz="1200" smtClean="0"/>
              <a:t>		setVisible(</a:t>
            </a:r>
            <a:r>
              <a:rPr lang="en-US" altLang="ko-KR" sz="1200" b="1" smtClean="0"/>
              <a:t>true);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	void createMenu() {</a:t>
            </a:r>
          </a:p>
          <a:p>
            <a:pPr defTabSz="180000"/>
            <a:r>
              <a:rPr lang="en-US" altLang="ko-KR" sz="1200" smtClean="0"/>
              <a:t>		JMenuBar mb = </a:t>
            </a:r>
            <a:r>
              <a:rPr lang="en-US" altLang="ko-KR" sz="1200" b="1" smtClean="0"/>
              <a:t>new JMenuBar();</a:t>
            </a:r>
          </a:p>
          <a:p>
            <a:pPr defTabSz="180000"/>
            <a:r>
              <a:rPr lang="fr-FR" altLang="ko-KR" sz="1200" smtClean="0"/>
              <a:t>		JMenu fileMenu = </a:t>
            </a:r>
            <a:r>
              <a:rPr lang="fr-FR" altLang="ko-KR" sz="1200" b="1" smtClean="0"/>
              <a:t>new JMenu("File");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JMenuItem("New"));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JMenuItem("Open"));</a:t>
            </a:r>
          </a:p>
          <a:p>
            <a:pPr defTabSz="180000"/>
            <a:r>
              <a:rPr lang="en-US" altLang="ko-KR" sz="1200" smtClean="0"/>
              <a:t>		fileMenu.addSeparator();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JMenuItem("Save"));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JMenuItem("SaveAs"));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smtClean="0"/>
              <a:t>		mb.add(fileMenu);</a:t>
            </a:r>
          </a:p>
          <a:p>
            <a:pPr defTabSz="180000"/>
            <a:r>
              <a:rPr lang="en-US" altLang="ko-KR" sz="1200" smtClean="0"/>
              <a:t>		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JMenu("Edit"));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JMenu("Source"));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JMenu("Project"));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JMenu("Run"));</a:t>
            </a:r>
          </a:p>
          <a:p>
            <a:pPr defTabSz="180000"/>
            <a:r>
              <a:rPr lang="en-US" altLang="ko-KR" sz="1200" b="1" smtClean="0"/>
              <a:t>		this.setJMenuBar(mb);</a:t>
            </a:r>
          </a:p>
          <a:p>
            <a:pPr defTabSz="180000"/>
            <a:r>
              <a:rPr lang="en-US" altLang="ko-KR" sz="1200" smtClean="0"/>
              <a:t>}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	public static void main(String [] args) {</a:t>
            </a:r>
          </a:p>
          <a:p>
            <a:pPr defTabSz="180000"/>
            <a:r>
              <a:rPr lang="en-US" altLang="ko-KR" sz="1200" b="1" smtClean="0"/>
              <a:t>		new MenuEx();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r>
              <a:rPr lang="en-US" altLang="ko-KR" sz="1200" smtClean="0"/>
              <a:t>} </a:t>
            </a:r>
            <a:endParaRPr lang="ko-KR" altLang="en-US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78605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02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메뉴에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ActionListener</a:t>
            </a:r>
            <a:r>
              <a:rPr lang="ko-KR" altLang="en-US" dirty="0" smtClean="0"/>
              <a:t> 이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err="1" smtClean="0"/>
              <a:t>JMenuItem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컴포넌트에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메뉴 아이템이 선택되었을 때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ko-KR" altLang="en-US" dirty="0" smtClean="0"/>
              <a:t>메뉴 아이템에 </a:t>
            </a:r>
            <a:r>
              <a:rPr lang="en-US" altLang="ko-KR" dirty="0" err="1" smtClean="0"/>
              <a:t>ActionListener</a:t>
            </a:r>
            <a:r>
              <a:rPr lang="ko-KR" altLang="en-US" dirty="0" smtClean="0"/>
              <a:t>를 설정하는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3143248"/>
            <a:ext cx="735811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JMenuItem</a:t>
            </a:r>
            <a:r>
              <a:rPr lang="en-US" altLang="ko-KR" sz="1400" dirty="0" smtClean="0"/>
              <a:t> item = new </a:t>
            </a:r>
            <a:r>
              <a:rPr lang="en-US" altLang="ko-KR" sz="1400" dirty="0" err="1" smtClean="0"/>
              <a:t>JMenuItem</a:t>
            </a:r>
            <a:r>
              <a:rPr lang="en-US" altLang="ko-KR" sz="1400" dirty="0" smtClean="0"/>
              <a:t>("Color");</a:t>
            </a:r>
          </a:p>
          <a:p>
            <a:pPr defTabSz="180000"/>
            <a:r>
              <a:rPr lang="en-US" altLang="ko-KR" sz="1400" dirty="0" err="1" smtClean="0"/>
              <a:t>item.addActionListener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ColorActionListener</a:t>
            </a:r>
            <a:r>
              <a:rPr lang="en-US" altLang="ko-KR" sz="1400" dirty="0" smtClean="0"/>
              <a:t>()); // </a:t>
            </a:r>
            <a:r>
              <a:rPr lang="ko-KR" altLang="en-US" sz="1400" dirty="0" smtClean="0"/>
              <a:t>메뉴아이템에 </a:t>
            </a:r>
            <a:r>
              <a:rPr lang="en-US" altLang="ko-KR" sz="1400" dirty="0" smtClean="0"/>
              <a:t>Action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설정</a:t>
            </a:r>
            <a:r>
              <a:rPr lang="en-US" altLang="ko-KR" sz="1400" dirty="0" err="1" smtClean="0"/>
              <a:t>fileMenu.add</a:t>
            </a:r>
            <a:r>
              <a:rPr lang="en-US" altLang="ko-KR" sz="1400" dirty="0" smtClean="0"/>
              <a:t>(item);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ColorActionListener</a:t>
            </a:r>
            <a:r>
              <a:rPr lang="en-US" altLang="ko-KR" sz="1400" dirty="0" smtClean="0"/>
              <a:t> implements </a:t>
            </a:r>
            <a:r>
              <a:rPr lang="en-US" altLang="ko-KR" sz="1400" dirty="0" err="1" smtClean="0"/>
              <a:t>ActionListener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actionPerformed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ActionEvent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Color </a:t>
            </a:r>
            <a:r>
              <a:rPr lang="ko-KR" altLang="en-US" sz="1400" dirty="0" smtClean="0"/>
              <a:t>메뉴아이템을 선택하는 경우 처리할 작업 구현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0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메뉴에 </a:t>
            </a:r>
            <a:r>
              <a:rPr lang="en-US" altLang="ko-KR" dirty="0" err="1" smtClean="0"/>
              <a:t>ActionListener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908720"/>
            <a:ext cx="4645180" cy="5678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MenuActionEventEx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  <a:endParaRPr lang="en-US" altLang="ko-KR" sz="1100" b="1" dirty="0" smtClean="0"/>
          </a:p>
          <a:p>
            <a:pPr defTabSz="180000"/>
            <a:r>
              <a:rPr lang="nn-NO" altLang="ko-KR" sz="1100" dirty="0" smtClean="0"/>
              <a:t>	JLabel label = </a:t>
            </a:r>
            <a:r>
              <a:rPr lang="nn-NO" altLang="ko-KR" sz="1100" b="1" dirty="0" smtClean="0"/>
              <a:t>new JLabel("Hello");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MenuActionEventEx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("Menu </a:t>
            </a:r>
            <a:r>
              <a:rPr lang="ko-KR" altLang="en-US" sz="1100" dirty="0" smtClean="0"/>
              <a:t>만들기  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label.setHorizontalAlignment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SwingConstants.</a:t>
            </a:r>
            <a:r>
              <a:rPr lang="en-US" altLang="ko-KR" sz="1100" b="1" i="1" dirty="0" err="1" smtClean="0"/>
              <a:t>CENTER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(label, </a:t>
            </a:r>
            <a:r>
              <a:rPr lang="en-US" altLang="ko-KR" sz="1100" dirty="0" err="1" smtClean="0"/>
              <a:t>BorderLayout.</a:t>
            </a:r>
            <a:r>
              <a:rPr lang="en-US" altLang="ko-KR" sz="1100" i="1" dirty="0" err="1" smtClean="0"/>
              <a:t>CENTER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createMenu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void </a:t>
            </a:r>
            <a:r>
              <a:rPr lang="en-US" altLang="ko-KR" sz="1100" b="1" dirty="0" err="1" smtClean="0"/>
              <a:t>createMenu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JMenuBar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mb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JMenuBar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JMenuItem</a:t>
            </a:r>
            <a:r>
              <a:rPr lang="en-US" altLang="ko-KR" sz="1100" dirty="0" smtClean="0"/>
              <a:t> [] </a:t>
            </a:r>
            <a:r>
              <a:rPr lang="en-US" altLang="ko-KR" sz="1100" dirty="0" err="1" smtClean="0"/>
              <a:t>menuItem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JMenuItem</a:t>
            </a:r>
            <a:r>
              <a:rPr lang="en-US" altLang="ko-KR" sz="1100" b="1" dirty="0" smtClean="0"/>
              <a:t> [4];</a:t>
            </a:r>
          </a:p>
          <a:p>
            <a:pPr defTabSz="180000"/>
            <a:r>
              <a:rPr lang="en-US" altLang="ko-KR" sz="1100" dirty="0" smtClean="0"/>
              <a:t>		String[] </a:t>
            </a:r>
            <a:r>
              <a:rPr lang="en-US" altLang="ko-KR" sz="1100" dirty="0" err="1" smtClean="0"/>
              <a:t>itemTitle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{"Color", "Font", "Top", "Bottom"};</a:t>
            </a:r>
          </a:p>
          <a:p>
            <a:pPr defTabSz="180000"/>
            <a:r>
              <a:rPr lang="fr-FR" altLang="ko-KR" sz="1100" dirty="0" smtClean="0"/>
              <a:t>		JMenu fileMenu = </a:t>
            </a:r>
            <a:r>
              <a:rPr lang="fr-FR" altLang="ko-KR" sz="1100" b="1" dirty="0" smtClean="0"/>
              <a:t>new JMenu("Text");</a:t>
            </a:r>
          </a:p>
          <a:p>
            <a:pPr defTabSz="180000"/>
            <a:r>
              <a:rPr lang="en-US" altLang="ko-KR" sz="1100" b="1" dirty="0" smtClean="0"/>
              <a:t>		for(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=0;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menuItem.length</a:t>
            </a:r>
            <a:r>
              <a:rPr lang="en-US" altLang="ko-KR" sz="1100" b="1" dirty="0" smtClean="0"/>
              <a:t>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++)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menuItem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JMenuItem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itemTitle</a:t>
            </a:r>
            <a:r>
              <a:rPr lang="en-US" altLang="ko-KR" sz="1100" b="1" dirty="0" smtClean="0"/>
              <a:t>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]);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menuItem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dirty="0" err="1" smtClean="0"/>
              <a:t>addActionListener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());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fileMenu.add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menuItem</a:t>
            </a:r>
            <a:r>
              <a:rPr lang="en-US" altLang="ko-KR" sz="1100" b="1" dirty="0" smtClean="0"/>
              <a:t>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]);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mb.add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fileMenu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this.setJMenuBar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mb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1053313"/>
            <a:ext cx="428628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	class 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ActionListener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b="1" dirty="0" smtClean="0"/>
              <a:t>		public void </a:t>
            </a:r>
            <a:r>
              <a:rPr lang="en-US" altLang="ko-KR" sz="1100" b="1" dirty="0" err="1" smtClean="0"/>
              <a:t>actionPerformed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ActionEvent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 err="1" smtClean="0"/>
              <a:t>cmd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e.getActionCommand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b="1" dirty="0" smtClean="0"/>
              <a:t>			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("Color")) 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label.setForeground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BLUE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else 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("Font")) </a:t>
            </a:r>
          </a:p>
          <a:p>
            <a:pPr defTabSz="180000"/>
            <a:r>
              <a:rPr lang="fr-FR" altLang="ko-KR" sz="1100" dirty="0" smtClean="0"/>
              <a:t>				label.setFont(</a:t>
            </a:r>
            <a:r>
              <a:rPr lang="fr-FR" altLang="ko-KR" sz="1100" b="1" dirty="0" smtClean="0"/>
              <a:t>new Font("Ravie", Font.</a:t>
            </a:r>
            <a:r>
              <a:rPr lang="fr-FR" altLang="ko-KR" sz="1100" b="1" i="1" dirty="0" smtClean="0"/>
              <a:t>ITALIC, 30));</a:t>
            </a:r>
          </a:p>
          <a:p>
            <a:pPr defTabSz="180000"/>
            <a:r>
              <a:rPr lang="en-US" altLang="ko-KR" sz="1100" b="1" dirty="0" smtClean="0"/>
              <a:t>			else 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("Top")) 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label.setVerticalAlignment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SwingConstants.</a:t>
            </a:r>
            <a:r>
              <a:rPr lang="en-US" altLang="ko-KR" sz="1100" i="1" dirty="0" err="1" smtClean="0"/>
              <a:t>TOP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else 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label.setVerticalAlignment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SwingConstants.</a:t>
            </a:r>
            <a:r>
              <a:rPr lang="en-US" altLang="ko-KR" sz="1100" i="1" dirty="0" err="1" smtClean="0"/>
              <a:t>BOTTOM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b="1" dirty="0" smtClean="0"/>
              <a:t>	</a:t>
            </a:r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MenuActionEventEx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  <a:endParaRPr lang="ko-KR" altLang="en-US" sz="11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1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실행 </a:t>
            </a:r>
            <a:r>
              <a:rPr lang="en-US" altLang="ko-KR" smtClean="0"/>
              <a:t>: </a:t>
            </a:r>
            <a:r>
              <a:rPr lang="ko-KR" altLang="en-US" smtClean="0"/>
              <a:t>메뉴에 </a:t>
            </a:r>
            <a:r>
              <a:rPr lang="en-US" altLang="ko-KR" smtClean="0"/>
              <a:t>ActionListener </a:t>
            </a:r>
            <a:r>
              <a:rPr lang="ko-KR" altLang="en-US" smtClean="0"/>
              <a:t>달기</a:t>
            </a:r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24000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1584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75599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98" y="3873814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75599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3728" y="34208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초기상태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4914893" y="3418441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Color </a:t>
            </a:r>
            <a:r>
              <a:rPr lang="ko-KR" altLang="en-US" sz="1400" dirty="0" smtClean="0"/>
              <a:t>메뉴아이템 선택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7066" y="5778814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Font </a:t>
            </a:r>
            <a:r>
              <a:rPr lang="ko-KR" altLang="en-US" sz="1400" dirty="0" smtClean="0"/>
              <a:t>메뉴아이템 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061" y="5778814"/>
            <a:ext cx="185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Top </a:t>
            </a:r>
            <a:r>
              <a:rPr lang="ko-KR" altLang="en-US" sz="1400" dirty="0" smtClean="0"/>
              <a:t>메뉴아이템 선택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41551" y="5778814"/>
            <a:ext cx="2347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Bottom </a:t>
            </a:r>
            <a:r>
              <a:rPr lang="ko-KR" altLang="en-US" sz="1400" dirty="0" err="1" smtClean="0"/>
              <a:t>메뉴아이템을선택</a:t>
            </a:r>
            <a:endParaRPr lang="ko-KR" altLang="en-US" sz="14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74" y="5072003"/>
            <a:ext cx="381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툴바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5004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JToolBar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구현한 컴포넌트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종류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여러 개의 컴포넌트를 담을 수 있는 컨테이너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툴바의</a:t>
            </a:r>
            <a:r>
              <a:rPr lang="ko-KR" altLang="en-US" dirty="0" smtClean="0"/>
              <a:t> 모양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행</a:t>
            </a:r>
            <a:r>
              <a:rPr lang="en-US" altLang="ko-KR" dirty="0"/>
              <a:t> </a:t>
            </a:r>
            <a:r>
              <a:rPr lang="ko-KR" altLang="en-US" dirty="0" smtClean="0"/>
              <a:t>혹은 한 열로만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버튼이나 이미지 등 모든 컴포넌트를 부착하여 이들을 메뉴처럼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툴바가</a:t>
            </a:r>
            <a:r>
              <a:rPr lang="ko-KR" altLang="en-US" dirty="0" smtClean="0"/>
              <a:t> 부착되는 위치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툴바는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관리자를 가진 컨테이너에만 부착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상</a:t>
            </a:r>
            <a:r>
              <a:rPr lang="en-US" altLang="ko-KR" dirty="0" smtClean="0"/>
              <a:t>(NORTH), </a:t>
            </a:r>
            <a:r>
              <a:rPr lang="ko-KR" altLang="en-US" dirty="0" smtClean="0"/>
              <a:t>하</a:t>
            </a:r>
            <a:r>
              <a:rPr lang="en-US" altLang="ko-KR" dirty="0" smtClean="0"/>
              <a:t>(SOUTH),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(WEST), </a:t>
            </a:r>
            <a:r>
              <a:rPr lang="ko-KR" altLang="en-US" dirty="0" smtClean="0"/>
              <a:t>우</a:t>
            </a:r>
            <a:r>
              <a:rPr lang="en-US" altLang="ko-KR" dirty="0" smtClean="0"/>
              <a:t>(EAST)</a:t>
            </a:r>
            <a:r>
              <a:rPr lang="ko-KR" altLang="en-US" dirty="0" smtClean="0"/>
              <a:t> 측의 모서리 중 선택 부착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사용자의 드래그에 의해 위의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위치에 이동 부착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드래그에 의해 독립적인 다이얼로그 형태로 떨어져서 존재할 수 있음</a:t>
            </a:r>
            <a:endParaRPr lang="en-US" altLang="ko-KR" dirty="0" smtClean="0"/>
          </a:p>
          <a:p>
            <a:pPr lvl="2"/>
            <a:r>
              <a:rPr lang="ko-KR" altLang="en-US" dirty="0"/>
              <a:t>사용자의 드래그에 의한 이동이 불가능하게 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105337"/>
            <a:ext cx="142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JToolBar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298" y="624834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툴바의</a:t>
            </a:r>
            <a:r>
              <a:rPr lang="ko-KR" altLang="en-US" sz="1200" dirty="0" smtClean="0"/>
              <a:t> 핸들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2357422" y="5248213"/>
            <a:ext cx="571504" cy="214314"/>
          </a:xfrm>
          <a:custGeom>
            <a:avLst/>
            <a:gdLst>
              <a:gd name="connsiteX0" fmla="*/ 0 w 491067"/>
              <a:gd name="connsiteY0" fmla="*/ 12700 h 190500"/>
              <a:gd name="connsiteX1" fmla="*/ 211667 w 491067"/>
              <a:gd name="connsiteY1" fmla="*/ 21167 h 190500"/>
              <a:gd name="connsiteX2" fmla="*/ 313267 w 491067"/>
              <a:gd name="connsiteY2" fmla="*/ 139700 h 190500"/>
              <a:gd name="connsiteX3" fmla="*/ 491067 w 491067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067" h="190500">
                <a:moveTo>
                  <a:pt x="0" y="12700"/>
                </a:moveTo>
                <a:cubicBezTo>
                  <a:pt x="79728" y="6350"/>
                  <a:pt x="159456" y="0"/>
                  <a:pt x="211667" y="21167"/>
                </a:cubicBezTo>
                <a:cubicBezTo>
                  <a:pt x="263878" y="42334"/>
                  <a:pt x="266700" y="111478"/>
                  <a:pt x="313267" y="139700"/>
                </a:cubicBezTo>
                <a:cubicBezTo>
                  <a:pt x="359834" y="167922"/>
                  <a:pt x="425450" y="179211"/>
                  <a:pt x="491067" y="1905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4214810" y="4605271"/>
            <a:ext cx="70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JButton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3293533" y="4888368"/>
            <a:ext cx="1083734" cy="482600"/>
          </a:xfrm>
          <a:custGeom>
            <a:avLst/>
            <a:gdLst>
              <a:gd name="connsiteX0" fmla="*/ 1083734 w 1083734"/>
              <a:gd name="connsiteY0" fmla="*/ 0 h 482600"/>
              <a:gd name="connsiteX1" fmla="*/ 745067 w 1083734"/>
              <a:gd name="connsiteY1" fmla="*/ 76200 h 482600"/>
              <a:gd name="connsiteX2" fmla="*/ 279400 w 1083734"/>
              <a:gd name="connsiteY2" fmla="*/ 169333 h 482600"/>
              <a:gd name="connsiteX3" fmla="*/ 0 w 1083734"/>
              <a:gd name="connsiteY3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34" h="482600">
                <a:moveTo>
                  <a:pt x="1083734" y="0"/>
                </a:moveTo>
                <a:lnTo>
                  <a:pt x="745067" y="76200"/>
                </a:lnTo>
                <a:cubicBezTo>
                  <a:pt x="611011" y="104422"/>
                  <a:pt x="403578" y="101600"/>
                  <a:pt x="279400" y="169333"/>
                </a:cubicBezTo>
                <a:cubicBezTo>
                  <a:pt x="155222" y="237066"/>
                  <a:pt x="77611" y="359833"/>
                  <a:pt x="0" y="4826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자유형 14"/>
          <p:cNvSpPr/>
          <p:nvPr/>
        </p:nvSpPr>
        <p:spPr>
          <a:xfrm>
            <a:off x="3767667" y="4896834"/>
            <a:ext cx="855133" cy="516467"/>
          </a:xfrm>
          <a:custGeom>
            <a:avLst/>
            <a:gdLst>
              <a:gd name="connsiteX0" fmla="*/ 855133 w 855133"/>
              <a:gd name="connsiteY0" fmla="*/ 0 h 516467"/>
              <a:gd name="connsiteX1" fmla="*/ 287866 w 855133"/>
              <a:gd name="connsiteY1" fmla="*/ 169334 h 516467"/>
              <a:gd name="connsiteX2" fmla="*/ 0 w 855133"/>
              <a:gd name="connsiteY2" fmla="*/ 516467 h 51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133" h="516467">
                <a:moveTo>
                  <a:pt x="855133" y="0"/>
                </a:moveTo>
                <a:cubicBezTo>
                  <a:pt x="642760" y="41628"/>
                  <a:pt x="430388" y="83256"/>
                  <a:pt x="287866" y="169334"/>
                </a:cubicBezTo>
                <a:cubicBezTo>
                  <a:pt x="145344" y="255412"/>
                  <a:pt x="72672" y="385939"/>
                  <a:pt x="0" y="51646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자유형 15"/>
          <p:cNvSpPr/>
          <p:nvPr/>
        </p:nvSpPr>
        <p:spPr>
          <a:xfrm>
            <a:off x="4224867" y="4905301"/>
            <a:ext cx="508000" cy="491067"/>
          </a:xfrm>
          <a:custGeom>
            <a:avLst/>
            <a:gdLst>
              <a:gd name="connsiteX0" fmla="*/ 508000 w 508000"/>
              <a:gd name="connsiteY0" fmla="*/ 0 h 491067"/>
              <a:gd name="connsiteX1" fmla="*/ 423333 w 508000"/>
              <a:gd name="connsiteY1" fmla="*/ 110067 h 491067"/>
              <a:gd name="connsiteX2" fmla="*/ 160866 w 508000"/>
              <a:gd name="connsiteY2" fmla="*/ 186267 h 491067"/>
              <a:gd name="connsiteX3" fmla="*/ 0 w 508000"/>
              <a:gd name="connsiteY3" fmla="*/ 491067 h 49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491067">
                <a:moveTo>
                  <a:pt x="508000" y="0"/>
                </a:moveTo>
                <a:cubicBezTo>
                  <a:pt x="494594" y="39511"/>
                  <a:pt x="481189" y="79023"/>
                  <a:pt x="423333" y="110067"/>
                </a:cubicBezTo>
                <a:cubicBezTo>
                  <a:pt x="365477" y="141111"/>
                  <a:pt x="231421" y="122767"/>
                  <a:pt x="160866" y="186267"/>
                </a:cubicBezTo>
                <a:cubicBezTo>
                  <a:pt x="90311" y="249767"/>
                  <a:pt x="45155" y="370417"/>
                  <a:pt x="0" y="49106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3643306" y="6248345"/>
            <a:ext cx="838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separator</a:t>
            </a:r>
            <a:endParaRPr lang="ko-KR" altLang="en-US" sz="1200"/>
          </a:p>
        </p:txBody>
      </p:sp>
      <p:sp>
        <p:nvSpPr>
          <p:cNvPr id="18" name="자유형 17"/>
          <p:cNvSpPr/>
          <p:nvPr/>
        </p:nvSpPr>
        <p:spPr>
          <a:xfrm>
            <a:off x="3928533" y="5650368"/>
            <a:ext cx="42334" cy="618066"/>
          </a:xfrm>
          <a:custGeom>
            <a:avLst/>
            <a:gdLst>
              <a:gd name="connsiteX0" fmla="*/ 0 w 42334"/>
              <a:gd name="connsiteY0" fmla="*/ 618066 h 618066"/>
              <a:gd name="connsiteX1" fmla="*/ 25400 w 42334"/>
              <a:gd name="connsiteY1" fmla="*/ 364066 h 618066"/>
              <a:gd name="connsiteX2" fmla="*/ 42334 w 42334"/>
              <a:gd name="connsiteY2" fmla="*/ 0 h 61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34" h="618066">
                <a:moveTo>
                  <a:pt x="0" y="618066"/>
                </a:moveTo>
                <a:cubicBezTo>
                  <a:pt x="9172" y="542571"/>
                  <a:pt x="18344" y="467077"/>
                  <a:pt x="25400" y="364066"/>
                </a:cubicBezTo>
                <a:cubicBezTo>
                  <a:pt x="32456" y="261055"/>
                  <a:pt x="37395" y="130527"/>
                  <a:pt x="4233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4572000" y="624834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JLabel</a:t>
            </a:r>
            <a:endParaRPr lang="ko-KR" altLang="en-US" sz="1200" dirty="0"/>
          </a:p>
        </p:txBody>
      </p:sp>
      <p:sp>
        <p:nvSpPr>
          <p:cNvPr id="20" name="자유형 19"/>
          <p:cNvSpPr/>
          <p:nvPr/>
        </p:nvSpPr>
        <p:spPr>
          <a:xfrm>
            <a:off x="4529667" y="5641901"/>
            <a:ext cx="364066" cy="618067"/>
          </a:xfrm>
          <a:custGeom>
            <a:avLst/>
            <a:gdLst>
              <a:gd name="connsiteX0" fmla="*/ 364066 w 364066"/>
              <a:gd name="connsiteY0" fmla="*/ 618067 h 618067"/>
              <a:gd name="connsiteX1" fmla="*/ 177800 w 364066"/>
              <a:gd name="connsiteY1" fmla="*/ 474133 h 618067"/>
              <a:gd name="connsiteX2" fmla="*/ 50800 w 364066"/>
              <a:gd name="connsiteY2" fmla="*/ 304800 h 618067"/>
              <a:gd name="connsiteX3" fmla="*/ 0 w 364066"/>
              <a:gd name="connsiteY3" fmla="*/ 0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066" h="618067">
                <a:moveTo>
                  <a:pt x="364066" y="618067"/>
                </a:moveTo>
                <a:cubicBezTo>
                  <a:pt x="297038" y="572205"/>
                  <a:pt x="230011" y="526344"/>
                  <a:pt x="177800" y="474133"/>
                </a:cubicBezTo>
                <a:cubicBezTo>
                  <a:pt x="125589" y="421922"/>
                  <a:pt x="80433" y="383822"/>
                  <a:pt x="50800" y="304800"/>
                </a:cubicBezTo>
                <a:cubicBezTo>
                  <a:pt x="21167" y="225778"/>
                  <a:pt x="10583" y="112889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5357818" y="6248345"/>
            <a:ext cx="840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JTextField</a:t>
            </a:r>
            <a:endParaRPr lang="ko-KR" altLang="en-US" sz="1200" dirty="0"/>
          </a:p>
        </p:txBody>
      </p:sp>
      <p:sp>
        <p:nvSpPr>
          <p:cNvPr id="22" name="자유형 21"/>
          <p:cNvSpPr/>
          <p:nvPr/>
        </p:nvSpPr>
        <p:spPr>
          <a:xfrm>
            <a:off x="5572132" y="5605403"/>
            <a:ext cx="198076" cy="629165"/>
          </a:xfrm>
          <a:custGeom>
            <a:avLst/>
            <a:gdLst>
              <a:gd name="connsiteX0" fmla="*/ 143933 w 167922"/>
              <a:gd name="connsiteY0" fmla="*/ 567267 h 567267"/>
              <a:gd name="connsiteX1" fmla="*/ 143933 w 167922"/>
              <a:gd name="connsiteY1" fmla="*/ 338667 h 567267"/>
              <a:gd name="connsiteX2" fmla="*/ 0 w 167922"/>
              <a:gd name="connsiteY2" fmla="*/ 0 h 56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922" h="567267">
                <a:moveTo>
                  <a:pt x="143933" y="567267"/>
                </a:moveTo>
                <a:cubicBezTo>
                  <a:pt x="155927" y="500239"/>
                  <a:pt x="167922" y="433211"/>
                  <a:pt x="143933" y="338667"/>
                </a:cubicBezTo>
                <a:cubicBezTo>
                  <a:pt x="119944" y="244123"/>
                  <a:pt x="28222" y="60678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6357950" y="6248345"/>
            <a:ext cx="100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JComboBox</a:t>
            </a:r>
            <a:endParaRPr lang="ko-KR" altLang="en-US" sz="1200" dirty="0"/>
          </a:p>
        </p:txBody>
      </p:sp>
      <p:sp>
        <p:nvSpPr>
          <p:cNvPr id="27" name="자유형 26"/>
          <p:cNvSpPr/>
          <p:nvPr/>
        </p:nvSpPr>
        <p:spPr>
          <a:xfrm>
            <a:off x="3012141" y="5612616"/>
            <a:ext cx="23308" cy="666974"/>
          </a:xfrm>
          <a:custGeom>
            <a:avLst/>
            <a:gdLst>
              <a:gd name="connsiteX0" fmla="*/ 0 w 23308"/>
              <a:gd name="connsiteY0" fmla="*/ 666974 h 666974"/>
              <a:gd name="connsiteX1" fmla="*/ 21515 w 23308"/>
              <a:gd name="connsiteY1" fmla="*/ 473337 h 666974"/>
              <a:gd name="connsiteX2" fmla="*/ 10758 w 23308"/>
              <a:gd name="connsiteY2" fmla="*/ 0 h 66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8" h="666974">
                <a:moveTo>
                  <a:pt x="0" y="666974"/>
                </a:moveTo>
                <a:cubicBezTo>
                  <a:pt x="9861" y="625736"/>
                  <a:pt x="19722" y="584499"/>
                  <a:pt x="21515" y="473337"/>
                </a:cubicBezTo>
                <a:cubicBezTo>
                  <a:pt x="23308" y="362175"/>
                  <a:pt x="17033" y="181087"/>
                  <a:pt x="1075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자유형 27"/>
          <p:cNvSpPr/>
          <p:nvPr/>
        </p:nvSpPr>
        <p:spPr>
          <a:xfrm>
            <a:off x="6293224" y="5612616"/>
            <a:ext cx="311971" cy="677732"/>
          </a:xfrm>
          <a:custGeom>
            <a:avLst/>
            <a:gdLst>
              <a:gd name="connsiteX0" fmla="*/ 311971 w 311971"/>
              <a:gd name="connsiteY0" fmla="*/ 677732 h 677732"/>
              <a:gd name="connsiteX1" fmla="*/ 172122 w 311971"/>
              <a:gd name="connsiteY1" fmla="*/ 591671 h 677732"/>
              <a:gd name="connsiteX2" fmla="*/ 43030 w 311971"/>
              <a:gd name="connsiteY2" fmla="*/ 365760 h 677732"/>
              <a:gd name="connsiteX3" fmla="*/ 0 w 311971"/>
              <a:gd name="connsiteY3" fmla="*/ 0 h 67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971" h="677732">
                <a:moveTo>
                  <a:pt x="311971" y="677732"/>
                </a:moveTo>
                <a:cubicBezTo>
                  <a:pt x="264458" y="660699"/>
                  <a:pt x="216945" y="643666"/>
                  <a:pt x="172122" y="591671"/>
                </a:cubicBezTo>
                <a:cubicBezTo>
                  <a:pt x="127299" y="539676"/>
                  <a:pt x="71717" y="464372"/>
                  <a:pt x="43030" y="365760"/>
                </a:cubicBezTo>
                <a:cubicBezTo>
                  <a:pt x="14343" y="267148"/>
                  <a:pt x="7171" y="13357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4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툴바 만들기와 제어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7158" y="1357298"/>
            <a:ext cx="8153400" cy="500066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툴바</a:t>
            </a:r>
            <a:r>
              <a:rPr lang="ko-KR" altLang="en-US" dirty="0" smtClean="0"/>
              <a:t> 만드는 과정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JToolBar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컴포넌트를 </a:t>
            </a:r>
            <a:r>
              <a:rPr lang="en-US" altLang="ko-KR" dirty="0" err="1" smtClean="0"/>
              <a:t>JToolBar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컴포넌트에 삽입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JToolBar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컨테이너에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컨테이너는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 관리자</a:t>
            </a:r>
            <a:endParaRPr lang="en-US" altLang="ko-KR" dirty="0" smtClean="0"/>
          </a:p>
          <a:p>
            <a:r>
              <a:rPr lang="ko-KR" altLang="en-US" dirty="0" err="1" smtClean="0"/>
              <a:t>툴바</a:t>
            </a:r>
            <a:r>
              <a:rPr lang="ko-KR" altLang="en-US" dirty="0" smtClean="0"/>
              <a:t> 제어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JToolBar</a:t>
            </a:r>
            <a:r>
              <a:rPr lang="en-US" altLang="ko-KR" dirty="0" smtClean="0"/>
              <a:t>(String title)</a:t>
            </a:r>
          </a:p>
          <a:p>
            <a:pPr lvl="3"/>
            <a:r>
              <a:rPr lang="ko-KR" altLang="en-US" dirty="0" err="1" smtClean="0"/>
              <a:t>툴바가</a:t>
            </a:r>
            <a:r>
              <a:rPr lang="ko-KR" altLang="en-US" dirty="0" smtClean="0"/>
              <a:t> 윈도우에서 떨어져 나와 독립적으로 존재할 때 </a:t>
            </a:r>
            <a:r>
              <a:rPr lang="ko-KR" altLang="en-US" dirty="0" err="1" smtClean="0"/>
              <a:t>툴바</a:t>
            </a:r>
            <a:r>
              <a:rPr lang="ko-KR" altLang="en-US" dirty="0" smtClean="0"/>
              <a:t> 다이얼로그의 타이틀로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문자열이 설정된다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툴바를</a:t>
            </a:r>
            <a:r>
              <a:rPr lang="ko-KR" altLang="en-US" dirty="0" smtClean="0"/>
              <a:t> 드래그 하지 못하게 고정하는 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JToolBar.setFloatable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b)</a:t>
            </a:r>
          </a:p>
          <a:p>
            <a:pPr lvl="3"/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드래그하여 이동 가능한 툴바</a:t>
            </a:r>
            <a:r>
              <a:rPr lang="en-US" altLang="ko-KR" dirty="0" smtClean="0"/>
              <a:t>, false</a:t>
            </a:r>
            <a:r>
              <a:rPr lang="ko-KR" altLang="en-US" dirty="0" smtClean="0"/>
              <a:t>이면 툴바의 핸들이 없어지며 드래그 불가능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이동 불가능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툴바에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separator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JToolBar.addSeparator</a:t>
            </a:r>
            <a:r>
              <a:rPr lang="en-US" altLang="ko-KR" dirty="0" smtClean="0"/>
              <a:t>()</a:t>
            </a:r>
          </a:p>
          <a:p>
            <a:pPr lvl="3"/>
            <a:r>
              <a:rPr lang="ko-KR" altLang="en-US" dirty="0" err="1" smtClean="0"/>
              <a:t>툴바에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separator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571612"/>
            <a:ext cx="414112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JToolBar</a:t>
            </a:r>
            <a:r>
              <a:rPr lang="en-US" altLang="ko-KR" sz="1200" dirty="0" smtClean="0"/>
              <a:t> bar = new </a:t>
            </a:r>
            <a:r>
              <a:rPr lang="en-US" altLang="ko-KR" sz="1200" dirty="0" err="1" smtClean="0"/>
              <a:t>JToolBar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Kitae</a:t>
            </a:r>
            <a:r>
              <a:rPr lang="en-US" altLang="ko-KR" sz="1200" dirty="0" smtClean="0"/>
              <a:t> Menu");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860032" y="2000240"/>
            <a:ext cx="41411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bar.add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("New")); // </a:t>
            </a:r>
            <a:r>
              <a:rPr lang="ko-KR" altLang="en-US" sz="1200" dirty="0" smtClean="0"/>
              <a:t>버튼 삽입</a:t>
            </a:r>
          </a:p>
          <a:p>
            <a:r>
              <a:rPr lang="en-US" altLang="ko-KR" sz="1200" dirty="0" err="1" smtClean="0"/>
              <a:t>bar.addSeparator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분리 공간 삽입</a:t>
            </a:r>
          </a:p>
          <a:p>
            <a:r>
              <a:rPr lang="en-US" altLang="ko-KR" sz="1200" dirty="0" err="1" smtClean="0"/>
              <a:t>bar.add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JTextField</a:t>
            </a:r>
            <a:r>
              <a:rPr lang="en-US" altLang="ko-KR" sz="1200" dirty="0" smtClean="0"/>
              <a:t>("text field")); // </a:t>
            </a:r>
            <a:r>
              <a:rPr lang="ko-KR" altLang="en-US" sz="1200" dirty="0" smtClean="0"/>
              <a:t>텍스트필드 삽입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2857496"/>
            <a:ext cx="414112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// </a:t>
            </a:r>
            <a:r>
              <a:rPr lang="ko-KR" altLang="en-US" sz="1200" dirty="0" smtClean="0"/>
              <a:t>컨테이너의 </a:t>
            </a:r>
            <a:r>
              <a:rPr lang="en-US" altLang="ko-KR" sz="1200" dirty="0" smtClean="0"/>
              <a:t>NORTH</a:t>
            </a:r>
            <a:r>
              <a:rPr lang="ko-KR" altLang="en-US" sz="1200" dirty="0" smtClean="0"/>
              <a:t>에 툴바를 삽입한다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container.add</a:t>
            </a:r>
            <a:r>
              <a:rPr lang="en-US" altLang="ko-KR" sz="1200" dirty="0" smtClean="0"/>
              <a:t>(bar, </a:t>
            </a:r>
            <a:r>
              <a:rPr lang="en-US" altLang="ko-KR" sz="1200" dirty="0" err="1" smtClean="0"/>
              <a:t>BorderLayout.NORTH</a:t>
            </a:r>
            <a:r>
              <a:rPr lang="en-US" altLang="ko-KR" sz="1200" dirty="0" smtClean="0"/>
              <a:t>); 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19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2562</TotalTime>
  <Words>1641</Words>
  <Application>Microsoft Office PowerPoint</Application>
  <PresentationFormat>화면 슬라이드 쇼(4:3)</PresentationFormat>
  <Paragraphs>881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가을</vt:lpstr>
      <vt:lpstr>제 14 장 고급 스윙 컴포넌트</vt:lpstr>
      <vt:lpstr>메뉴 만들기</vt:lpstr>
      <vt:lpstr>메뉴 만드는 과정</vt:lpstr>
      <vt:lpstr>예제 14-1 : 메뉴 만들기</vt:lpstr>
      <vt:lpstr>메뉴에 Action 이벤트 달기</vt:lpstr>
      <vt:lpstr>예제 14-2 : 메뉴에 ActionListener 달기</vt:lpstr>
      <vt:lpstr>예제 실행 : 메뉴에 ActionListener 달기</vt:lpstr>
      <vt:lpstr>툴바</vt:lpstr>
      <vt:lpstr>툴바 만들기와 제어</vt:lpstr>
      <vt:lpstr>예제 14-3 : 툴바  만들기 예</vt:lpstr>
      <vt:lpstr>툴팁</vt:lpstr>
      <vt:lpstr>예제 14-4 : 툴팁 달기</vt:lpstr>
      <vt:lpstr>툴팁 활성화 및 툴팁 지연 시간 제어</vt:lpstr>
      <vt:lpstr>예제 14-5 : 툴팁 지연 시간 제어</vt:lpstr>
      <vt:lpstr>다이얼로그 만들기</vt:lpstr>
      <vt:lpstr>예제 14-6 : JDialog를 상속받아 다이얼로그 만들기</vt:lpstr>
      <vt:lpstr>예제 14-7: 모달 다이얼로그로부터 사용자의 입력 값 알아내기</vt:lpstr>
      <vt:lpstr>예제 실행</vt:lpstr>
      <vt:lpstr>팝업 다이얼로그, JOptionPane</vt:lpstr>
      <vt:lpstr>JOptionPane 팝업 다이얼로그와 코드 샘플</vt:lpstr>
      <vt:lpstr>예제 14-8 : JOptionPane을 사용한 팝업 다이얼로그 작성</vt:lpstr>
      <vt:lpstr> 예제 실행</vt:lpstr>
      <vt:lpstr>파일 다이얼로그</vt:lpstr>
      <vt:lpstr>JFileChooser 파일 다이얼로그, 코드 샘플</vt:lpstr>
      <vt:lpstr>예제 14-9 : 파일 열기 다이얼로그 생성 및 출력</vt:lpstr>
      <vt:lpstr>예제 실행</vt:lpstr>
      <vt:lpstr>컬러 다이얼로그</vt:lpstr>
      <vt:lpstr>예제 14-10 : JColorChooser를 이용한 컬러 다이얼로그 사용</vt:lpstr>
      <vt:lpstr>예제 실행</vt:lpstr>
      <vt:lpstr>탭팬</vt:lpstr>
      <vt:lpstr>탭팬 주요 메소드 </vt:lpstr>
      <vt:lpstr>예제 14-11 : 탭팬 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140</cp:revision>
  <dcterms:created xsi:type="dcterms:W3CDTF">2011-08-27T14:53:28Z</dcterms:created>
  <dcterms:modified xsi:type="dcterms:W3CDTF">2013-02-05T10:03:55Z</dcterms:modified>
</cp:coreProperties>
</file>