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0"/>
  </p:notesMasterIdLst>
  <p:sldIdLst>
    <p:sldId id="256" r:id="rId2"/>
    <p:sldId id="321" r:id="rId3"/>
    <p:sldId id="257" r:id="rId4"/>
    <p:sldId id="258" r:id="rId5"/>
    <p:sldId id="260" r:id="rId6"/>
    <p:sldId id="261" r:id="rId7"/>
    <p:sldId id="262" r:id="rId8"/>
    <p:sldId id="265" r:id="rId9"/>
    <p:sldId id="266" r:id="rId10"/>
    <p:sldId id="319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0" r:id="rId22"/>
    <p:sldId id="281" r:id="rId23"/>
    <p:sldId id="283" r:id="rId24"/>
    <p:sldId id="285" r:id="rId25"/>
    <p:sldId id="286" r:id="rId26"/>
    <p:sldId id="287" r:id="rId27"/>
    <p:sldId id="288" r:id="rId28"/>
    <p:sldId id="290" r:id="rId29"/>
    <p:sldId id="291" r:id="rId30"/>
    <p:sldId id="292" r:id="rId31"/>
    <p:sldId id="293" r:id="rId32"/>
    <p:sldId id="294" r:id="rId33"/>
    <p:sldId id="297" r:id="rId34"/>
    <p:sldId id="298" r:id="rId35"/>
    <p:sldId id="301" r:id="rId36"/>
    <p:sldId id="302" r:id="rId37"/>
    <p:sldId id="304" r:id="rId38"/>
    <p:sldId id="305" r:id="rId39"/>
    <p:sldId id="306" r:id="rId40"/>
    <p:sldId id="307" r:id="rId41"/>
    <p:sldId id="308" r:id="rId42"/>
    <p:sldId id="311" r:id="rId43"/>
    <p:sldId id="312" r:id="rId44"/>
    <p:sldId id="320" r:id="rId45"/>
    <p:sldId id="314" r:id="rId46"/>
    <p:sldId id="315" r:id="rId47"/>
    <p:sldId id="317" r:id="rId48"/>
    <p:sldId id="316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109" d="100"/>
          <a:sy n="109" d="100"/>
        </p:scale>
        <p:origin x="-31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396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1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00" y="-1"/>
            <a:ext cx="91591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5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</a:t>
            </a:r>
            <a:r>
              <a:rPr lang="ko-KR" altLang="en-US" dirty="0"/>
              <a:t>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문자열은 기본 타입이 아님</a:t>
            </a:r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ko-KR" altLang="en-US" dirty="0" smtClean="0"/>
              <a:t>클래스로 문자열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“JDK”, “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”, “</a:t>
            </a:r>
            <a:r>
              <a:rPr lang="ko-KR" altLang="en-US" dirty="0" smtClean="0"/>
              <a:t>계속하세요</a:t>
            </a:r>
            <a:r>
              <a:rPr lang="en-US" altLang="ko-KR" dirty="0" smtClean="0"/>
              <a:t>”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문자열이 섞인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문자열 연결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780928"/>
            <a:ext cx="241681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/>
              <a:t>String </a:t>
            </a:r>
            <a:r>
              <a:rPr lang="en-US" altLang="ko-KR" sz="1600" dirty="0" err="1"/>
              <a:t>toolName</a:t>
            </a:r>
            <a:r>
              <a:rPr lang="en-US" altLang="ko-KR" sz="1600" dirty="0"/>
              <a:t>="JDK";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331640" y="3933056"/>
            <a:ext cx="6840760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toolName</a:t>
            </a:r>
            <a:r>
              <a:rPr lang="en-US" altLang="ko-KR" sz="1600" dirty="0"/>
              <a:t> + </a:t>
            </a:r>
            <a:r>
              <a:rPr lang="en-US" altLang="ko-KR" sz="1600" dirty="0">
                <a:solidFill>
                  <a:srgbClr val="FF0000"/>
                </a:solidFill>
              </a:rPr>
              <a:t>1.8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		-&gt; </a:t>
            </a:r>
            <a:r>
              <a:rPr lang="en-US" altLang="ko-KR" sz="1600" dirty="0"/>
              <a:t>"JDK1.8"</a:t>
            </a:r>
          </a:p>
          <a:p>
            <a:r>
              <a:rPr lang="en-US" altLang="ko-KR" sz="1600" dirty="0">
                <a:solidFill>
                  <a:srgbClr val="00B0F0"/>
                </a:solidFill>
              </a:rPr>
              <a:t>"("</a:t>
            </a:r>
            <a:r>
              <a:rPr lang="en-US" altLang="ko-KR" sz="1600" dirty="0"/>
              <a:t> + 3 +</a:t>
            </a:r>
            <a:r>
              <a:rPr lang="en-US" altLang="ko-KR" sz="1600" dirty="0">
                <a:solidFill>
                  <a:srgbClr val="00B0F0"/>
                </a:solidFill>
              </a:rPr>
              <a:t> "," </a:t>
            </a:r>
            <a:r>
              <a:rPr lang="en-US" altLang="ko-KR" sz="1600" dirty="0"/>
              <a:t>+ 5 + </a:t>
            </a:r>
            <a:r>
              <a:rPr lang="en-US" altLang="ko-KR" sz="1600" dirty="0">
                <a:solidFill>
                  <a:srgbClr val="00B0F0"/>
                </a:solidFill>
              </a:rPr>
              <a:t>")"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	-&gt; </a:t>
            </a:r>
            <a:r>
              <a:rPr lang="en-US" altLang="ko-KR" sz="1600" dirty="0"/>
              <a:t>"(3,5)"</a:t>
            </a:r>
          </a:p>
          <a:p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toolName</a:t>
            </a:r>
            <a:r>
              <a:rPr lang="en-US" altLang="ko-KR" sz="1600" dirty="0"/>
              <a:t> + </a:t>
            </a:r>
            <a:r>
              <a:rPr lang="en-US" altLang="ko-KR" sz="1600" dirty="0">
                <a:solidFill>
                  <a:srgbClr val="00B0F0"/>
                </a:solidFill>
              </a:rPr>
              <a:t>"</a:t>
            </a:r>
            <a:r>
              <a:rPr lang="ko-KR" altLang="en-US" sz="1600" dirty="0">
                <a:solidFill>
                  <a:srgbClr val="00B0F0"/>
                </a:solidFill>
              </a:rPr>
              <a:t>이 출시됨</a:t>
            </a:r>
            <a:r>
              <a:rPr lang="en-US" altLang="ko-KR" sz="1600" dirty="0">
                <a:solidFill>
                  <a:srgbClr val="00B0F0"/>
                </a:solidFill>
              </a:rPr>
              <a:t>"</a:t>
            </a:r>
            <a:r>
              <a:rPr lang="en-US" altLang="ko-KR" sz="1600" dirty="0"/>
              <a:t>); // "JDK1.8</a:t>
            </a:r>
            <a:r>
              <a:rPr lang="ko-KR" altLang="en-US" sz="1600" dirty="0"/>
              <a:t>이 출시됨</a:t>
            </a:r>
            <a:r>
              <a:rPr lang="en-US" altLang="ko-KR" sz="1600" dirty="0"/>
              <a:t>" </a:t>
            </a:r>
            <a:r>
              <a:rPr lang="ko-KR" altLang="en-US" sz="1600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66119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변수와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실행 중에 값을 임시 저장하기 위한 공간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 값은 프로그램 수행 중 변경될 수 있음</a:t>
            </a:r>
            <a:endParaRPr lang="en-US" altLang="ko-KR" dirty="0" smtClean="0"/>
          </a:p>
          <a:p>
            <a:r>
              <a:rPr lang="ko-KR" altLang="en-US" dirty="0" smtClean="0"/>
              <a:t>변수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타입에서 정한 크기의 메모리 할당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501008"/>
            <a:ext cx="55054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63688" y="5301208"/>
            <a:ext cx="447094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radius;</a:t>
            </a:r>
          </a:p>
          <a:p>
            <a:r>
              <a:rPr lang="en-US" altLang="ko-KR" sz="1600" dirty="0"/>
              <a:t>double weight = 75.56;</a:t>
            </a:r>
          </a:p>
          <a:p>
            <a:r>
              <a:rPr lang="en-US" altLang="ko-KR" sz="1600" dirty="0" smtClean="0"/>
              <a:t>char c1 , c2, c3 = 'c';</a:t>
            </a:r>
          </a:p>
        </p:txBody>
      </p:sp>
    </p:spTree>
    <p:extLst>
      <p:ext uri="{BB962C8B-B14F-4D97-AF65-F5344CB8AC3E}">
        <p14:creationId xmlns:p14="http://schemas.microsoft.com/office/powerpoint/2010/main" val="43443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리터럴과 정수 리터럴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리터럴</a:t>
            </a:r>
            <a:r>
              <a:rPr lang="en-US" altLang="ko-KR" dirty="0" smtClean="0"/>
              <a:t>(literal)</a:t>
            </a:r>
          </a:p>
          <a:p>
            <a:pPr lvl="1"/>
            <a:r>
              <a:rPr lang="ko-KR" altLang="en-US" dirty="0" smtClean="0"/>
              <a:t>프로그램에서 직접 표현한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정수 </a:t>
            </a:r>
            <a:r>
              <a:rPr lang="ko-KR" altLang="en-US" dirty="0" err="1" smtClean="0"/>
              <a:t>리터럴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8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진수 </a:t>
            </a:r>
            <a:r>
              <a:rPr lang="ko-KR" altLang="en-US" dirty="0" err="1" smtClean="0"/>
              <a:t>리터럴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정수 </a:t>
            </a:r>
            <a:r>
              <a:rPr lang="ko-KR" altLang="en-US" dirty="0" err="1" smtClean="0"/>
              <a:t>리터럴은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형으로 컴파일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long </a:t>
            </a:r>
            <a:r>
              <a:rPr lang="ko-KR" altLang="en-US" dirty="0" smtClean="0"/>
              <a:t>타입 </a:t>
            </a:r>
            <a:r>
              <a:rPr lang="ko-KR" altLang="en-US" dirty="0" err="1" smtClean="0"/>
              <a:t>리터럴은</a:t>
            </a:r>
            <a:r>
              <a:rPr lang="ko-KR" altLang="en-US" dirty="0" smtClean="0"/>
              <a:t> 숫자 뒤에 </a:t>
            </a:r>
            <a:r>
              <a:rPr lang="en-US" altLang="ko-KR" dirty="0" smtClean="0"/>
              <a:t>L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l</a:t>
            </a:r>
            <a:r>
              <a:rPr lang="ko-KR" altLang="en-US" dirty="0" smtClean="0"/>
              <a:t>을 붙여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 long g = 24L;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03648" y="3717032"/>
            <a:ext cx="4608512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15 </a:t>
            </a:r>
            <a:r>
              <a:rPr lang="en-US" altLang="ko-KR" sz="16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	-&gt; 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10</a:t>
            </a:r>
            <a:r>
              <a:rPr lang="ko-KR" altLang="en-US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진수 </a:t>
            </a:r>
            <a:r>
              <a:rPr lang="ko-KR" altLang="en-US" sz="1600" dirty="0" err="1" smtClean="0">
                <a:latin typeface="HY나무L" panose="02030600000101010101" pitchFamily="18" charset="-127"/>
                <a:ea typeface="HY나무L" panose="02030600000101010101" pitchFamily="18" charset="-127"/>
              </a:rPr>
              <a:t>리터럴</a:t>
            </a:r>
            <a:r>
              <a:rPr lang="ko-KR" altLang="en-US" sz="16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15</a:t>
            </a:r>
          </a:p>
          <a:p>
            <a:r>
              <a:rPr lang="en-US" altLang="ko-KR" sz="1600" b="1" dirty="0">
                <a:latin typeface="HY나무L" panose="02030600000101010101" pitchFamily="18" charset="-127"/>
                <a:ea typeface="HY나무L" panose="02030600000101010101" pitchFamily="18" charset="-127"/>
              </a:rPr>
              <a:t>0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15 </a:t>
            </a:r>
            <a:r>
              <a:rPr lang="en-US" altLang="ko-KR" sz="16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	-&gt; 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0</a:t>
            </a:r>
            <a:r>
              <a:rPr lang="ko-KR" altLang="en-US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으로 시작하면 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8</a:t>
            </a:r>
            <a:r>
              <a:rPr lang="ko-KR" altLang="en-US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진수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. </a:t>
            </a:r>
            <a:r>
              <a:rPr lang="ko-KR" altLang="en-US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십진수로 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13</a:t>
            </a:r>
          </a:p>
          <a:p>
            <a:r>
              <a:rPr lang="en-US" altLang="ko-KR" sz="1600" b="1" dirty="0">
                <a:latin typeface="HY나무L" panose="02030600000101010101" pitchFamily="18" charset="-127"/>
                <a:ea typeface="HY나무L" panose="02030600000101010101" pitchFamily="18" charset="-127"/>
              </a:rPr>
              <a:t>0x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15 </a:t>
            </a:r>
            <a:r>
              <a:rPr lang="en-US" altLang="ko-KR" sz="16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	-&gt; 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0x</a:t>
            </a:r>
            <a:r>
              <a:rPr lang="ko-KR" altLang="en-US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로 시작하면 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16</a:t>
            </a:r>
            <a:r>
              <a:rPr lang="ko-KR" altLang="en-US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진수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. </a:t>
            </a:r>
            <a:r>
              <a:rPr lang="ko-KR" altLang="en-US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십진수로 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21</a:t>
            </a:r>
          </a:p>
          <a:p>
            <a:r>
              <a:rPr lang="en-US" altLang="ko-KR" sz="1600" b="1" dirty="0">
                <a:latin typeface="HY나무L" panose="02030600000101010101" pitchFamily="18" charset="-127"/>
                <a:ea typeface="HY나무L" panose="02030600000101010101" pitchFamily="18" charset="-127"/>
              </a:rPr>
              <a:t>0b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0101 </a:t>
            </a:r>
            <a:r>
              <a:rPr lang="en-US" altLang="ko-KR" sz="16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	-&gt; 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0b</a:t>
            </a:r>
            <a:r>
              <a:rPr lang="ko-KR" altLang="en-US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로 시작하면 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2</a:t>
            </a:r>
            <a:r>
              <a:rPr lang="ko-KR" altLang="en-US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진수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. </a:t>
            </a:r>
            <a:r>
              <a:rPr lang="ko-KR" altLang="en-US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십진수로 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5</a:t>
            </a:r>
            <a:endParaRPr lang="ko-KR" altLang="en-US" sz="1600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04248" y="3717032"/>
            <a:ext cx="151216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나무L" panose="02030600000101010101" pitchFamily="18" charset="-127"/>
                <a:ea typeface="HY나무L" panose="02030600000101010101" pitchFamily="18" charset="-127"/>
              </a:rPr>
              <a:t>int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 n = 15;</a:t>
            </a:r>
          </a:p>
          <a:p>
            <a:r>
              <a:rPr lang="en-US" altLang="ko-KR" sz="1600" dirty="0" err="1">
                <a:latin typeface="HY나무L" panose="02030600000101010101" pitchFamily="18" charset="-127"/>
                <a:ea typeface="HY나무L" panose="02030600000101010101" pitchFamily="18" charset="-127"/>
              </a:rPr>
              <a:t>int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 m = 015;</a:t>
            </a:r>
          </a:p>
          <a:p>
            <a:r>
              <a:rPr lang="en-US" altLang="ko-KR" sz="1600" dirty="0" err="1">
                <a:latin typeface="HY나무L" panose="02030600000101010101" pitchFamily="18" charset="-127"/>
                <a:ea typeface="HY나무L" panose="02030600000101010101" pitchFamily="18" charset="-127"/>
              </a:rPr>
              <a:t>int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 k = 0x15</a:t>
            </a:r>
            <a:r>
              <a:rPr lang="en-US" altLang="ko-KR" sz="16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;</a:t>
            </a:r>
          </a:p>
          <a:p>
            <a:r>
              <a:rPr lang="en-US" altLang="ko-KR" sz="1600" dirty="0" err="1">
                <a:latin typeface="HY나무L" panose="02030600000101010101" pitchFamily="18" charset="-127"/>
                <a:ea typeface="HY나무L" panose="02030600000101010101" pitchFamily="18" charset="-127"/>
              </a:rPr>
              <a:t>int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6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b 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= </a:t>
            </a:r>
            <a:r>
              <a:rPr lang="en-US" altLang="ko-KR" sz="16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0b0101;</a:t>
            </a:r>
            <a:endParaRPr lang="en-US" altLang="ko-KR" sz="1600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6318286" y="4202833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0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실수 </a:t>
            </a:r>
            <a:r>
              <a:rPr lang="ko-KR" altLang="en-US" dirty="0" err="1" smtClean="0"/>
              <a:t>리터럴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소수점 형태나 지수 형태로 표현한 실수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12. 12.0 .1234 0.1234 1234E-4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실수 </a:t>
            </a:r>
            <a:r>
              <a:rPr lang="ko-KR" altLang="en-US" dirty="0"/>
              <a:t>타입 </a:t>
            </a:r>
            <a:r>
              <a:rPr lang="ko-KR" altLang="en-US" dirty="0" err="1"/>
              <a:t>리터럴은</a:t>
            </a:r>
            <a:r>
              <a:rPr lang="ko-KR" altLang="en-US" dirty="0"/>
              <a:t> </a:t>
            </a:r>
            <a:r>
              <a:rPr lang="en-US" altLang="ko-KR" dirty="0"/>
              <a:t>double </a:t>
            </a:r>
            <a:r>
              <a:rPr lang="ko-KR" altLang="en-US" dirty="0"/>
              <a:t>타입으로 컴파일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숫자 뒤에 </a:t>
            </a:r>
            <a:r>
              <a:rPr lang="en-US" altLang="ko-KR" dirty="0" smtClean="0"/>
              <a:t>f(float)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d(double)</a:t>
            </a:r>
            <a:r>
              <a:rPr lang="ko-KR" altLang="en-US" dirty="0" smtClean="0"/>
              <a:t>을 명시적으로 붙이기도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1055" y="2857163"/>
            <a:ext cx="669674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double d = 0.1234;</a:t>
            </a:r>
          </a:p>
          <a:p>
            <a:r>
              <a:rPr lang="en-US" altLang="ko-KR" sz="1600" dirty="0" smtClean="0"/>
              <a:t>double e = 1234E-4; // 1234E-4 = 1234x10-4</a:t>
            </a:r>
            <a:r>
              <a:rPr lang="ko-KR" altLang="en-US" sz="1600" dirty="0" smtClean="0"/>
              <a:t>이므로 </a:t>
            </a:r>
            <a:r>
              <a:rPr lang="en-US" altLang="ko-KR" sz="1600" dirty="0" smtClean="0"/>
              <a:t>0.1234</a:t>
            </a:r>
            <a:r>
              <a:rPr lang="ko-KR" altLang="en-US" sz="1600" dirty="0" smtClean="0"/>
              <a:t>와 동일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381055" y="4509120"/>
            <a:ext cx="669674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float f = 0.1234</a:t>
            </a:r>
            <a:r>
              <a:rPr lang="en-US" altLang="ko-KR" sz="1600" b="1" dirty="0"/>
              <a:t>f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double w = .1234</a:t>
            </a:r>
            <a:r>
              <a:rPr lang="en-US" altLang="ko-KR" sz="1600" b="1" dirty="0"/>
              <a:t>D</a:t>
            </a:r>
            <a:r>
              <a:rPr lang="en-US" altLang="ko-KR" sz="1600" dirty="0"/>
              <a:t>; // .1234D</a:t>
            </a:r>
            <a:r>
              <a:rPr lang="ko-KR" altLang="en-US" sz="1600" dirty="0"/>
              <a:t>와 </a:t>
            </a:r>
            <a:r>
              <a:rPr lang="en-US" altLang="ko-KR" sz="1600" dirty="0"/>
              <a:t>.1234</a:t>
            </a:r>
            <a:r>
              <a:rPr lang="ko-KR" altLang="en-US" sz="1600" dirty="0"/>
              <a:t>는 동일</a:t>
            </a:r>
          </a:p>
        </p:txBody>
      </p:sp>
    </p:spTree>
    <p:extLst>
      <p:ext uri="{BB962C8B-B14F-4D97-AF65-F5344CB8AC3E}">
        <p14:creationId xmlns:p14="http://schemas.microsoft.com/office/powerpoint/2010/main" val="354484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리터럴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단일 인용부호</a:t>
            </a:r>
            <a:r>
              <a:rPr lang="en-US" altLang="ko-KR" dirty="0" smtClean="0"/>
              <a:t>(' ')</a:t>
            </a:r>
            <a:r>
              <a:rPr lang="ko-KR" altLang="en-US" dirty="0" smtClean="0"/>
              <a:t>로 문자 표현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'a', 'W', '</a:t>
            </a:r>
            <a:r>
              <a:rPr lang="ko-KR" altLang="en-US" dirty="0" smtClean="0"/>
              <a:t>가</a:t>
            </a:r>
            <a:r>
              <a:rPr lang="en-US" altLang="ko-KR" dirty="0" smtClean="0"/>
              <a:t>', '*', '3', '7'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 smtClean="0"/>
              <a:t>\u</a:t>
            </a:r>
            <a:r>
              <a:rPr lang="ko-KR" altLang="en-US" dirty="0" smtClean="0"/>
              <a:t>다음에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2 </a:t>
            </a:r>
            <a:r>
              <a:rPr lang="ko-KR" altLang="en-US" dirty="0" smtClean="0"/>
              <a:t>바이트의 유니코드</a:t>
            </a:r>
            <a:r>
              <a:rPr lang="en-US" altLang="ko-KR" dirty="0" smtClean="0"/>
              <a:t>(Unicode)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특수문자 </a:t>
            </a:r>
            <a:r>
              <a:rPr lang="ko-KR" altLang="en-US" dirty="0" err="1" smtClean="0"/>
              <a:t>리터럴은</a:t>
            </a:r>
            <a:r>
              <a:rPr lang="ko-KR" altLang="en-US" dirty="0" smtClean="0"/>
              <a:t> 백슬래시</a:t>
            </a:r>
            <a:r>
              <a:rPr lang="en-US" altLang="ko-KR" dirty="0" smtClean="0"/>
              <a:t>(\)</a:t>
            </a:r>
            <a:r>
              <a:rPr lang="ko-KR" altLang="en-US" dirty="0" smtClean="0"/>
              <a:t>로 시작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2228671"/>
            <a:ext cx="626469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char a = 'W';</a:t>
            </a:r>
          </a:p>
          <a:p>
            <a:r>
              <a:rPr lang="en-US" altLang="ko-KR" sz="1600" dirty="0"/>
              <a:t>char b = '</a:t>
            </a:r>
            <a:r>
              <a:rPr lang="ko-KR" altLang="en-US" sz="1600" dirty="0"/>
              <a:t>글</a:t>
            </a:r>
            <a:r>
              <a:rPr lang="en-US" altLang="ko-KR" sz="1600" dirty="0"/>
              <a:t>';</a:t>
            </a:r>
          </a:p>
          <a:p>
            <a:r>
              <a:rPr lang="en-US" altLang="ko-KR" sz="1600" dirty="0"/>
              <a:t>char c = \uae00; // '</a:t>
            </a:r>
            <a:r>
              <a:rPr lang="ko-KR" altLang="en-US" sz="1600" dirty="0"/>
              <a:t>글</a:t>
            </a:r>
            <a:r>
              <a:rPr lang="en-US" altLang="ko-KR" sz="1600" dirty="0"/>
              <a:t>'</a:t>
            </a:r>
            <a:r>
              <a:rPr lang="ko-KR" altLang="en-US" sz="1600" dirty="0"/>
              <a:t>의 유니코드 값</a:t>
            </a:r>
            <a:r>
              <a:rPr lang="en-US" altLang="ko-KR" sz="1600" dirty="0"/>
              <a:t>(ae00) </a:t>
            </a:r>
            <a:r>
              <a:rPr lang="ko-KR" altLang="en-US" sz="1600" dirty="0"/>
              <a:t>사용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437112"/>
            <a:ext cx="627916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61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타입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리터럴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논리 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true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false </a:t>
            </a:r>
            <a:r>
              <a:rPr lang="ko-KR" altLang="en-US" dirty="0" smtClean="0"/>
              <a:t>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변수에 치환하거나 </a:t>
            </a:r>
            <a:r>
              <a:rPr lang="ko-KR" altLang="en-US" dirty="0" err="1" smtClean="0"/>
              <a:t>조건문에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0803" y="2708920"/>
            <a:ext cx="7965653" cy="1600438"/>
            <a:chOff x="710803" y="2708920"/>
            <a:chExt cx="7965653" cy="1600438"/>
          </a:xfrm>
        </p:grpSpPr>
        <p:sp>
          <p:nvSpPr>
            <p:cNvPr id="7" name="직사각형 6"/>
            <p:cNvSpPr/>
            <p:nvPr/>
          </p:nvSpPr>
          <p:spPr>
            <a:xfrm>
              <a:off x="1115616" y="2708920"/>
              <a:ext cx="7560840" cy="16004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dirty="0" err="1"/>
                <a:t>boolean</a:t>
              </a:r>
              <a:r>
                <a:rPr lang="en-US" altLang="ko-KR" sz="1400" dirty="0"/>
                <a:t> a = true;</a:t>
              </a:r>
            </a:p>
            <a:p>
              <a:r>
                <a:rPr lang="en-US" altLang="ko-KR" sz="1400" dirty="0" err="1"/>
                <a:t>boolean</a:t>
              </a:r>
              <a:r>
                <a:rPr lang="en-US" altLang="ko-KR" sz="1400" dirty="0"/>
                <a:t> b = 10 &gt; 0; // 10&gt;0</a:t>
              </a:r>
              <a:r>
                <a:rPr lang="ko-KR" altLang="en-US" sz="1400" dirty="0"/>
                <a:t>가 참이므로 </a:t>
              </a:r>
              <a:r>
                <a:rPr lang="en-US" altLang="ko-KR" sz="1400" dirty="0"/>
                <a:t>b </a:t>
              </a:r>
              <a:r>
                <a:rPr lang="ko-KR" altLang="en-US" sz="1400" dirty="0"/>
                <a:t>값은 </a:t>
              </a:r>
              <a:r>
                <a:rPr lang="en-US" altLang="ko-KR" sz="1400" dirty="0"/>
                <a:t>true</a:t>
              </a:r>
            </a:p>
            <a:p>
              <a:r>
                <a:rPr lang="en-US" altLang="ko-KR" sz="1400" dirty="0" err="1"/>
                <a:t>boolean</a:t>
              </a:r>
              <a:r>
                <a:rPr lang="en-US" altLang="ko-KR" sz="1400" dirty="0"/>
                <a:t> </a:t>
              </a:r>
              <a:r>
                <a:rPr lang="en-US" altLang="ko-KR" sz="1400" b="1" dirty="0"/>
                <a:t>c = 1</a:t>
              </a:r>
              <a:r>
                <a:rPr lang="en-US" altLang="ko-KR" sz="1400" dirty="0"/>
                <a:t>; // </a:t>
              </a:r>
              <a:r>
                <a:rPr lang="ko-KR" altLang="en-US" sz="1400" dirty="0" smtClean="0"/>
                <a:t>타입 불일치 </a:t>
              </a:r>
              <a:r>
                <a:rPr lang="ko-KR" altLang="en-US" sz="1400" dirty="0"/>
                <a:t>오류</a:t>
              </a:r>
              <a:r>
                <a:rPr lang="en-US" altLang="ko-KR" sz="1400" dirty="0"/>
                <a:t>. C/C++</a:t>
              </a:r>
              <a:r>
                <a:rPr lang="ko-KR" altLang="en-US" sz="1400" dirty="0"/>
                <a:t>와 달리 자바에서 </a:t>
              </a:r>
              <a:r>
                <a:rPr lang="en-US" altLang="ko-KR" sz="1400" dirty="0"/>
                <a:t>1,0</a:t>
              </a:r>
              <a:r>
                <a:rPr lang="ko-KR" altLang="en-US" sz="1400" dirty="0"/>
                <a:t>을 참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거짓으로 사용 </a:t>
              </a:r>
              <a:r>
                <a:rPr lang="ko-KR" altLang="en-US" sz="1400" dirty="0" smtClean="0"/>
                <a:t>불가</a:t>
              </a:r>
              <a:endParaRPr lang="en-US" altLang="ko-KR" sz="1400" dirty="0" smtClean="0"/>
            </a:p>
            <a:p>
              <a:endParaRPr lang="ko-KR" altLang="en-US" sz="1400" dirty="0"/>
            </a:p>
            <a:p>
              <a:r>
                <a:rPr lang="en-US" altLang="ko-KR" sz="1400" dirty="0"/>
                <a:t>while(true) { // </a:t>
              </a:r>
              <a:r>
                <a:rPr lang="ko-KR" altLang="en-US" sz="1400" dirty="0"/>
                <a:t>무한 루프</a:t>
              </a:r>
            </a:p>
            <a:p>
              <a:r>
                <a:rPr lang="en-US" altLang="ko-KR" sz="1400" dirty="0"/>
                <a:t>...</a:t>
              </a:r>
            </a:p>
            <a:p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803" y="3151310"/>
              <a:ext cx="404813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34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Tip: </a:t>
            </a:r>
            <a:r>
              <a:rPr lang="ko-KR" altLang="en-US" dirty="0" smtClean="0"/>
              <a:t>기본 타입 이외 </a:t>
            </a:r>
            <a:r>
              <a:rPr lang="ko-KR" altLang="en-US" dirty="0" err="1" smtClean="0"/>
              <a:t>리터럴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null </a:t>
            </a:r>
            <a:r>
              <a:rPr lang="ko-KR" altLang="en-US" dirty="0" err="1" smtClean="0"/>
              <a:t>리터럴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레퍼런스에</a:t>
            </a:r>
            <a:r>
              <a:rPr lang="ko-KR" altLang="en-US" dirty="0" smtClean="0"/>
              <a:t> 대입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문자열 </a:t>
            </a:r>
            <a:r>
              <a:rPr lang="ko-KR" altLang="en-US" dirty="0" err="1" smtClean="0"/>
              <a:t>리터럴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리터럴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이중 인용부호로 묶어 표현</a:t>
            </a:r>
            <a:endParaRPr lang="en-US" altLang="ko-KR" dirty="0" smtClean="0"/>
          </a:p>
          <a:p>
            <a:pPr lvl="2"/>
            <a:r>
              <a:rPr lang="en-US" altLang="ko-KR" dirty="0"/>
              <a:t>"Good", "Morning", "</a:t>
            </a:r>
            <a:r>
              <a:rPr lang="ko-KR" altLang="en-US" dirty="0"/>
              <a:t>자바</a:t>
            </a:r>
            <a:r>
              <a:rPr lang="en-US" altLang="ko-KR" dirty="0"/>
              <a:t>", "3.19", "26", "a</a:t>
            </a:r>
            <a:r>
              <a:rPr lang="en-US" altLang="ko-KR" dirty="0" smtClean="0"/>
              <a:t>"</a:t>
            </a:r>
          </a:p>
          <a:p>
            <a:pPr lvl="1"/>
            <a:r>
              <a:rPr lang="ko-KR" altLang="en-US" dirty="0" smtClean="0"/>
              <a:t>문자열 </a:t>
            </a:r>
            <a:r>
              <a:rPr lang="ko-KR" altLang="en-US" dirty="0" err="1" smtClean="0"/>
              <a:t>리터럴은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객체로 자동 처리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59632" y="5085184"/>
            <a:ext cx="53103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String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 = “Good";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59632" y="2276872"/>
            <a:ext cx="53103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strike="sngStrike" dirty="0" err="1"/>
              <a:t>int</a:t>
            </a:r>
            <a:r>
              <a:rPr lang="en-US" altLang="ko-KR" sz="1600" strike="sngStrike" dirty="0"/>
              <a:t> n = null</a:t>
            </a:r>
            <a:r>
              <a:rPr lang="en-US" altLang="ko-KR" sz="1600" dirty="0"/>
              <a:t>;	// </a:t>
            </a:r>
            <a:r>
              <a:rPr lang="ko-KR" altLang="en-US" sz="1600" dirty="0"/>
              <a:t>기본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타입에 </a:t>
            </a:r>
            <a:r>
              <a:rPr lang="ko-KR" altLang="en-US" sz="1600" dirty="0"/>
              <a:t>사용 불가</a:t>
            </a:r>
            <a:endParaRPr lang="en-US" altLang="ko-KR" sz="1600" dirty="0"/>
          </a:p>
          <a:p>
            <a:r>
              <a:rPr lang="en-US" altLang="ko-KR" sz="1600" dirty="0"/>
              <a:t>String 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 = null;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19" y="2282777"/>
            <a:ext cx="4048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7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상수</a:t>
            </a:r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상수 선언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final</a:t>
            </a:r>
            <a:r>
              <a:rPr lang="ko-KR" altLang="en-US" dirty="0" smtClean="0"/>
              <a:t> 키워드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 </a:t>
            </a:r>
            <a:r>
              <a:rPr lang="ko-KR" altLang="en-US" dirty="0"/>
              <a:t>시 </a:t>
            </a:r>
            <a:r>
              <a:rPr lang="ko-KR" altLang="en-US" dirty="0" err="1" smtClean="0"/>
              <a:t>초</a:t>
            </a:r>
            <a:r>
              <a:rPr lang="ko-KR" altLang="en-US" dirty="0" err="1"/>
              <a:t>깃</a:t>
            </a:r>
            <a:r>
              <a:rPr lang="ko-KR" altLang="en-US" dirty="0" err="1" smtClean="0"/>
              <a:t>값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중 값 </a:t>
            </a:r>
            <a:r>
              <a:rPr lang="ko-KR" altLang="en-US" dirty="0"/>
              <a:t>변경 불가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상수 선언 사례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5048444"/>
            <a:ext cx="6686212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final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LENGTH = 20; 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static</a:t>
            </a:r>
            <a:r>
              <a:rPr lang="en-US" altLang="ko-KR" sz="1400" dirty="0" smtClean="0"/>
              <a:t> final double PI = 3.141592; // static</a:t>
            </a:r>
            <a:r>
              <a:rPr lang="ko-KR" altLang="en-US" sz="1400" dirty="0" smtClean="0"/>
              <a:t>으로 선언하는 것이 </a:t>
            </a:r>
            <a:r>
              <a:rPr lang="ko-KR" altLang="en-US" sz="1400" dirty="0" err="1" smtClean="0"/>
              <a:t>바람직</a:t>
            </a:r>
            <a:r>
              <a:rPr lang="en-US" altLang="ko-KR" sz="1400" dirty="0" smtClean="0"/>
              <a:t>(5</a:t>
            </a:r>
            <a:r>
              <a:rPr lang="ko-KR" altLang="en-US" sz="1400" dirty="0" smtClean="0"/>
              <a:t>장 참조</a:t>
            </a:r>
            <a:r>
              <a:rPr lang="en-US" altLang="ko-KR" sz="1400" dirty="0" smtClean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00" y="2924944"/>
            <a:ext cx="734268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1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2-2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리터럴</a:t>
            </a:r>
            <a:r>
              <a:rPr lang="en-US" altLang="ko-KR" dirty="0"/>
              <a:t>, </a:t>
            </a:r>
            <a:r>
              <a:rPr lang="ko-KR" altLang="en-US" dirty="0"/>
              <a:t>상수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462" y="1902299"/>
            <a:ext cx="637483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 smtClean="0"/>
              <a:t>CircleArea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/>
              <a:t>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b="1" dirty="0" smtClean="0"/>
              <a:t>final </a:t>
            </a:r>
            <a:r>
              <a:rPr lang="en-US" altLang="ko-KR" sz="1600" b="1" dirty="0"/>
              <a:t>double PI = 3.14; </a:t>
            </a:r>
            <a:r>
              <a:rPr lang="en-US" altLang="ko-KR" sz="1600" b="1" dirty="0" smtClean="0"/>
              <a:t>							</a:t>
            </a:r>
            <a:r>
              <a:rPr lang="en-US" altLang="ko-KR" sz="1600" dirty="0" smtClean="0"/>
              <a:t>// </a:t>
            </a:r>
            <a:r>
              <a:rPr lang="ko-KR" altLang="en-US" sz="1600" dirty="0"/>
              <a:t>원주율을 상수로 선언</a:t>
            </a:r>
          </a:p>
          <a:p>
            <a:pPr defTabSz="180000"/>
            <a:r>
              <a:rPr lang="en-US" altLang="ko-KR" sz="1600" dirty="0" smtClean="0"/>
              <a:t>		double </a:t>
            </a:r>
            <a:r>
              <a:rPr lang="en-US" altLang="ko-KR" sz="1600" dirty="0"/>
              <a:t>radius = </a:t>
            </a:r>
            <a:r>
              <a:rPr lang="en-US" altLang="ko-KR" sz="1600" dirty="0" smtClean="0"/>
              <a:t>10.2; 								// </a:t>
            </a:r>
            <a:r>
              <a:rPr lang="ko-KR" altLang="en-US" sz="1600" dirty="0"/>
              <a:t>원의 반지름</a:t>
            </a:r>
          </a:p>
          <a:p>
            <a:pPr defTabSz="180000"/>
            <a:r>
              <a:rPr lang="en-US" altLang="ko-KR" sz="1600" dirty="0" smtClean="0"/>
              <a:t>		double </a:t>
            </a:r>
            <a:r>
              <a:rPr lang="en-US" altLang="ko-KR" sz="1600" dirty="0" err="1"/>
              <a:t>circleArea</a:t>
            </a:r>
            <a:r>
              <a:rPr lang="en-US" altLang="ko-KR" sz="1600" dirty="0"/>
              <a:t> = </a:t>
            </a:r>
            <a:r>
              <a:rPr lang="en-US" altLang="ko-KR" sz="1600" dirty="0" smtClean="0"/>
              <a:t>radius*radius*PI; </a:t>
            </a:r>
            <a:r>
              <a:rPr lang="en-US" altLang="ko-KR" sz="1600" dirty="0"/>
              <a:t>// </a:t>
            </a:r>
            <a:r>
              <a:rPr lang="ko-KR" altLang="en-US" sz="1600" dirty="0"/>
              <a:t>원의 </a:t>
            </a:r>
            <a:r>
              <a:rPr lang="ko-KR" altLang="en-US" sz="1600" dirty="0" smtClean="0"/>
              <a:t>면적 계</a:t>
            </a:r>
            <a:r>
              <a:rPr lang="ko-KR" altLang="en-US" sz="1600" dirty="0"/>
              <a:t>산</a:t>
            </a:r>
            <a:endParaRPr lang="en-US" altLang="ko-KR" sz="1600" dirty="0" smtClean="0"/>
          </a:p>
          <a:p>
            <a:pPr defTabSz="180000"/>
            <a:endParaRPr lang="ko-KR" altLang="en-US" sz="1600" dirty="0"/>
          </a:p>
          <a:p>
            <a:pPr defTabSz="180000"/>
            <a:r>
              <a:rPr lang="en-US" altLang="ko-KR" sz="1600" dirty="0" smtClean="0"/>
              <a:t>		// </a:t>
            </a:r>
            <a:r>
              <a:rPr lang="ko-KR" altLang="en-US" sz="1600" dirty="0"/>
              <a:t>원의 면적을 화면에 출력한다</a:t>
            </a:r>
            <a:r>
              <a:rPr lang="en-US" altLang="ko-KR" sz="1600" dirty="0" smtClean="0"/>
              <a:t>.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</a:t>
            </a:r>
            <a:r>
              <a:rPr lang="en-US" altLang="ko-KR" sz="1600" dirty="0"/>
              <a:t>("</a:t>
            </a:r>
            <a:r>
              <a:rPr lang="ko-KR" altLang="en-US" sz="1600" dirty="0"/>
              <a:t>반지름 </a:t>
            </a:r>
            <a:r>
              <a:rPr lang="en-US" altLang="ko-KR" sz="1600" dirty="0"/>
              <a:t>" + radius + ", </a:t>
            </a:r>
            <a:r>
              <a:rPr lang="en-US" altLang="ko-KR" sz="1600" dirty="0" smtClean="0"/>
              <a:t>");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원의 면적 </a:t>
            </a:r>
            <a:r>
              <a:rPr lang="en-US" altLang="ko-KR" sz="1600" dirty="0"/>
              <a:t>= " + </a:t>
            </a:r>
            <a:r>
              <a:rPr lang="en-US" altLang="ko-KR" sz="1600" dirty="0" err="1"/>
              <a:t>circleArea</a:t>
            </a:r>
            <a:r>
              <a:rPr lang="en-US" altLang="ko-KR" sz="1600" dirty="0"/>
              <a:t>);</a:t>
            </a:r>
            <a:r>
              <a:rPr lang="en-US" altLang="ko-KR" sz="1600" dirty="0" smtClean="0"/>
              <a:t>	}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1398243"/>
            <a:ext cx="447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원의 면적을 구하는 프로그램을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1461" y="4797152"/>
            <a:ext cx="6374835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반지름 </a:t>
            </a:r>
            <a:r>
              <a:rPr lang="en-US" altLang="ko-KR" sz="1600" dirty="0"/>
              <a:t>10.2, </a:t>
            </a:r>
            <a:r>
              <a:rPr lang="ko-KR" altLang="en-US" sz="1600" dirty="0"/>
              <a:t>원의 면적 </a:t>
            </a:r>
            <a:r>
              <a:rPr lang="en-US" altLang="ko-KR" sz="1600" dirty="0"/>
              <a:t>= 326.68559999999997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3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 변환과 자동 타입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타입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타입의 값을 다른 타입의 값으로 변환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자동 타입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컴파일러에 의해 원래의 타입보다 큰 타입으로 자동 변환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치환문</a:t>
            </a:r>
            <a:r>
              <a:rPr lang="en-US" altLang="ko-KR" dirty="0" smtClean="0"/>
              <a:t>(=)</a:t>
            </a:r>
            <a:r>
              <a:rPr lang="ko-KR" altLang="en-US" dirty="0" smtClean="0"/>
              <a:t>이나 수식 내에서 타입이 일치하지 않을 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700882" y="4840174"/>
            <a:ext cx="4981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2 5</a:t>
            </a:r>
            <a:endParaRPr lang="ko-KR" alt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167014" y="4886341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32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비트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74695" y="5610726"/>
            <a:ext cx="92438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/>
              <a:t>0 0 2 5</a:t>
            </a:r>
            <a:endParaRPr lang="ko-KR" alt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931331" y="561072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67015" y="5651003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64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비트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3776228" y="5249787"/>
            <a:ext cx="359590" cy="36093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12218" y="3979799"/>
            <a:ext cx="547612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long m </a:t>
            </a:r>
            <a:r>
              <a:rPr lang="en-US" altLang="ko-KR" sz="1400" dirty="0"/>
              <a:t>= 25; // </a:t>
            </a:r>
            <a:r>
              <a:rPr lang="en-US" altLang="ko-KR" sz="1400" dirty="0" smtClean="0"/>
              <a:t>25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타입 </a:t>
            </a:r>
            <a:r>
              <a:rPr lang="en-US" altLang="ko-KR" sz="1400" dirty="0" smtClean="0"/>
              <a:t>25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long </a:t>
            </a:r>
            <a:r>
              <a:rPr lang="ko-KR" altLang="en-US" sz="1400" dirty="0"/>
              <a:t>타입으로 자동 변환</a:t>
            </a:r>
          </a:p>
          <a:p>
            <a:r>
              <a:rPr lang="en-US" altLang="ko-KR" sz="1400" dirty="0"/>
              <a:t>double d = 3.14 </a:t>
            </a:r>
            <a:r>
              <a:rPr lang="ko-KR" altLang="en-US" sz="1400" dirty="0"/>
              <a:t>* </a:t>
            </a:r>
            <a:r>
              <a:rPr lang="en-US" altLang="ko-KR" sz="1400" dirty="0"/>
              <a:t>10; // </a:t>
            </a:r>
            <a:r>
              <a:rPr lang="ko-KR" altLang="en-US" sz="1400" dirty="0"/>
              <a:t>실수 </a:t>
            </a:r>
            <a:r>
              <a:rPr lang="ko-KR" altLang="en-US" sz="1400" dirty="0" smtClean="0"/>
              <a:t>연산 위해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이 </a:t>
            </a:r>
            <a:r>
              <a:rPr lang="en-US" altLang="ko-KR" sz="1400" dirty="0"/>
              <a:t>10.0</a:t>
            </a:r>
            <a:r>
              <a:rPr lang="ko-KR" altLang="en-US" sz="1400" dirty="0"/>
              <a:t>으로 자동 변환</a:t>
            </a:r>
          </a:p>
        </p:txBody>
      </p:sp>
    </p:spTree>
    <p:extLst>
      <p:ext uri="{BB962C8B-B14F-4D97-AF65-F5344CB8AC3E}">
        <p14:creationId xmlns:p14="http://schemas.microsoft.com/office/powerpoint/2010/main" val="195162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자바의 프로그램의 기본 구조 이해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자바의 데이터 타입 이해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자바에서 키 입력 받는 방법 이해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자바의 연산자 이해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자바의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(if-else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switch)</a:t>
            </a:r>
            <a:r>
              <a:rPr lang="ko-KR" altLang="en-US" dirty="0" smtClean="0"/>
              <a:t> 이해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771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강제 타입 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강제 타입 변환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개발자의 의도적 타입 변환</a:t>
            </a:r>
            <a:endParaRPr lang="en-US" altLang="ko-KR" sz="1800" dirty="0" smtClean="0"/>
          </a:p>
          <a:p>
            <a:pPr lvl="1"/>
            <a:r>
              <a:rPr lang="en-US" altLang="ko-KR" sz="1800" dirty="0"/>
              <a:t>() </a:t>
            </a:r>
            <a:r>
              <a:rPr lang="ko-KR" altLang="en-US" sz="1800" dirty="0"/>
              <a:t>안에 개발자가 </a:t>
            </a:r>
            <a:r>
              <a:rPr lang="ko-KR" altLang="en-US" sz="1800" dirty="0" smtClean="0"/>
              <a:t>명시적으로 타입 변환 지정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강제 변환은 값 손실 우려</a:t>
            </a:r>
            <a:endParaRPr lang="en-US" altLang="ko-KR" sz="18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483970" y="2551509"/>
            <a:ext cx="4209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n = 300;</a:t>
            </a:r>
          </a:p>
          <a:p>
            <a:r>
              <a:rPr lang="en-US" altLang="ko-KR" sz="1400" dirty="0"/>
              <a:t>byte b = n</a:t>
            </a:r>
            <a:r>
              <a:rPr lang="en-US" altLang="ko-KR" sz="1400" dirty="0" smtClean="0"/>
              <a:t>; </a:t>
            </a:r>
            <a:r>
              <a:rPr lang="en-US" altLang="ko-KR" sz="1400" dirty="0"/>
              <a:t>//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타입이 </a:t>
            </a:r>
            <a:r>
              <a:rPr lang="en-US" altLang="ko-KR" sz="1400" dirty="0" smtClean="0"/>
              <a:t>byte</a:t>
            </a:r>
            <a:r>
              <a:rPr lang="ko-KR" altLang="en-US" sz="1400" dirty="0" smtClean="0"/>
              <a:t>로 </a:t>
            </a:r>
            <a:r>
              <a:rPr lang="ko-KR" altLang="en-US" sz="1400" dirty="0"/>
              <a:t>자동 변환 안 됨</a:t>
            </a:r>
            <a:endParaRPr lang="en-US" altLang="ko-KR" sz="14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57" y="2779454"/>
            <a:ext cx="4048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모서리가 둥근 사각형 설명선 25"/>
          <p:cNvSpPr/>
          <p:nvPr/>
        </p:nvSpPr>
        <p:spPr>
          <a:xfrm>
            <a:off x="2219737" y="3311406"/>
            <a:ext cx="1978527" cy="306467"/>
          </a:xfrm>
          <a:prstGeom prst="wedgeRoundRectCallout">
            <a:avLst>
              <a:gd name="adj1" fmla="val -52256"/>
              <a:gd name="adj2" fmla="val -1526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byte b = (</a:t>
            </a:r>
            <a:r>
              <a:rPr lang="en-US" altLang="ko-KR" sz="1200" b="1" dirty="0">
                <a:solidFill>
                  <a:srgbClr val="FF0000"/>
                </a:solidFill>
              </a:rPr>
              <a:t>byte</a:t>
            </a:r>
            <a:r>
              <a:rPr lang="en-US" altLang="ko-KR" sz="1200" dirty="0"/>
              <a:t>)n</a:t>
            </a:r>
            <a:r>
              <a:rPr lang="en-US" altLang="ko-KR" sz="1200" dirty="0" smtClean="0"/>
              <a:t>; </a:t>
            </a:r>
            <a:r>
              <a:rPr lang="ko-KR" altLang="en-US" sz="1200" dirty="0" smtClean="0"/>
              <a:t>로 수정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108873" y="4385429"/>
            <a:ext cx="400122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byte b = 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byte</a:t>
            </a:r>
            <a:r>
              <a:rPr lang="en-US" altLang="ko-KR" sz="1600" dirty="0" smtClean="0"/>
              <a:t>)n; </a:t>
            </a:r>
            <a:r>
              <a:rPr lang="ko-KR" altLang="en-US" sz="1600" dirty="0" smtClean="0"/>
              <a:t>에 따른 손실</a:t>
            </a:r>
            <a:endParaRPr lang="ko-KR" altLang="en-US" sz="16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108873" y="4941169"/>
            <a:ext cx="4001220" cy="1296143"/>
            <a:chOff x="3801838" y="4437112"/>
            <a:chExt cx="4001220" cy="1296143"/>
          </a:xfrm>
        </p:grpSpPr>
        <p:grpSp>
          <p:nvGrpSpPr>
            <p:cNvPr id="10" name="그룹 9"/>
            <p:cNvGrpSpPr/>
            <p:nvPr/>
          </p:nvGrpSpPr>
          <p:grpSpPr>
            <a:xfrm>
              <a:off x="3801838" y="4505720"/>
              <a:ext cx="4001220" cy="1128484"/>
              <a:chOff x="3801838" y="4505720"/>
              <a:chExt cx="4001220" cy="1128484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5009582" y="4525099"/>
                <a:ext cx="1337226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0x0000</a:t>
                </a:r>
                <a:r>
                  <a:rPr lang="en-US" altLang="ko-KR" sz="1600" b="1" dirty="0" smtClean="0"/>
                  <a:t>012C</a:t>
                </a:r>
                <a:endParaRPr lang="ko-KR" altLang="en-US" sz="16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08779" y="4505720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n</a:t>
                </a:r>
                <a:endParaRPr lang="ko-KR" altLang="en-US" sz="16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423834" y="4555876"/>
                <a:ext cx="6623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32</a:t>
                </a:r>
                <a:r>
                  <a:rPr lang="ko-KR" altLang="en-US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비트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689575" y="5295650"/>
                <a:ext cx="644728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0x</a:t>
                </a:r>
                <a:r>
                  <a:rPr lang="en-US" altLang="ko-KR" sz="1600" b="1" dirty="0" smtClean="0"/>
                  <a:t>2C</a:t>
                </a:r>
                <a:endParaRPr lang="ko-KR" altLang="en-US" sz="1600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603969" y="5274750"/>
                <a:ext cx="3080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b</a:t>
                </a:r>
                <a:endParaRPr lang="ko-KR" altLang="en-US" sz="16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423834" y="5326427"/>
                <a:ext cx="5774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8</a:t>
                </a:r>
                <a:r>
                  <a:rPr lang="ko-KR" altLang="en-US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비트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아래쪽 화살표 33"/>
              <p:cNvSpPr/>
              <p:nvPr/>
            </p:nvSpPr>
            <p:spPr>
              <a:xfrm>
                <a:off x="5689575" y="4916204"/>
                <a:ext cx="542788" cy="360939"/>
              </a:xfrm>
              <a:prstGeom prst="down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801838" y="4536497"/>
                <a:ext cx="8018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 smtClean="0"/>
                  <a:t>정수 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300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7086195" y="5326427"/>
                <a:ext cx="71686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 smtClean="0"/>
                  <a:t>정수 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44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" name="모서리가 둥근 직사각형 11"/>
            <p:cNvSpPr/>
            <p:nvPr/>
          </p:nvSpPr>
          <p:spPr>
            <a:xfrm>
              <a:off x="3801838" y="4437112"/>
              <a:ext cx="4001220" cy="12961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508104" y="4385335"/>
            <a:ext cx="324036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double d = 1.9;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n = (</a:t>
            </a:r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/>
              <a:t>)d; </a:t>
            </a:r>
            <a:r>
              <a:rPr lang="en-US" altLang="ko-KR" sz="1400" dirty="0" smtClean="0"/>
              <a:t> // n = 1</a:t>
            </a: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6444208" y="5442406"/>
            <a:ext cx="1676234" cy="510778"/>
          </a:xfrm>
          <a:prstGeom prst="wedgeRoundRectCallout">
            <a:avLst>
              <a:gd name="adj1" fmla="val -52256"/>
              <a:gd name="adj2" fmla="val -1526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/>
              <a:t>강제 타입 변환으로 </a:t>
            </a:r>
            <a:endParaRPr lang="en-US" altLang="ko-KR" sz="1200" dirty="0"/>
          </a:p>
          <a:p>
            <a:r>
              <a:rPr lang="ko-KR" altLang="en-US" sz="1200" dirty="0" err="1" smtClean="0"/>
              <a:t>소숫점</a:t>
            </a:r>
            <a:r>
              <a:rPr lang="ko-KR" altLang="en-US" sz="1200" dirty="0" smtClean="0"/>
              <a:t> 이하 </a:t>
            </a:r>
            <a:r>
              <a:rPr lang="en-US" altLang="ko-KR" sz="1200" dirty="0" smtClean="0"/>
              <a:t>0.9 </a:t>
            </a:r>
            <a:r>
              <a:rPr lang="ko-KR" altLang="en-US" sz="1200" dirty="0"/>
              <a:t>손실</a:t>
            </a:r>
          </a:p>
        </p:txBody>
      </p:sp>
    </p:spTree>
    <p:extLst>
      <p:ext uri="{BB962C8B-B14F-4D97-AF65-F5344CB8AC3E}">
        <p14:creationId xmlns:p14="http://schemas.microsoft.com/office/powerpoint/2010/main" val="196548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2-3 : </a:t>
            </a:r>
            <a:r>
              <a:rPr lang="ko-KR" altLang="en-US" dirty="0" smtClean="0"/>
              <a:t>타입 변환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323" y="1327651"/>
            <a:ext cx="5937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자동 타입 변환과 강제 타입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변환이 들어 있는 코드이다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실행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2192665"/>
            <a:ext cx="590465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TypeConversion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byte </a:t>
            </a:r>
            <a:r>
              <a:rPr lang="en-US" altLang="ko-KR" sz="1400" dirty="0"/>
              <a:t>b = 127;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100;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b+i</a:t>
            </a:r>
            <a:r>
              <a:rPr lang="en-US" altLang="ko-KR" sz="1400" dirty="0"/>
              <a:t>); </a:t>
            </a:r>
            <a:r>
              <a:rPr lang="en-US" altLang="ko-KR" sz="1400" dirty="0" smtClean="0"/>
              <a:t>						// </a:t>
            </a:r>
            <a:r>
              <a:rPr lang="en-US" altLang="ko-KR" sz="1400" dirty="0"/>
              <a:t>b</a:t>
            </a:r>
            <a:r>
              <a:rPr lang="ko-KR" altLang="en-US" sz="1400" dirty="0"/>
              <a:t>가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타입으로 자동 변환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(10/4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(10.0/4</a:t>
            </a:r>
            <a:r>
              <a:rPr lang="en-US" altLang="ko-KR" sz="1400" dirty="0"/>
              <a:t>); </a:t>
            </a:r>
            <a:r>
              <a:rPr lang="en-US" altLang="ko-KR" sz="1400" dirty="0" smtClean="0"/>
              <a:t>				// </a:t>
            </a:r>
            <a:r>
              <a:rPr lang="en-US" altLang="ko-KR" sz="1400" dirty="0"/>
              <a:t>4</a:t>
            </a:r>
            <a:r>
              <a:rPr lang="ko-KR" altLang="en-US" sz="1400" dirty="0"/>
              <a:t>가 </a:t>
            </a:r>
            <a:r>
              <a:rPr lang="en-US" altLang="ko-KR" sz="1400" dirty="0"/>
              <a:t>4.0</a:t>
            </a:r>
            <a:r>
              <a:rPr lang="ko-KR" altLang="en-US" sz="1400" dirty="0"/>
              <a:t>으로 자동 변환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((</a:t>
            </a:r>
            <a:r>
              <a:rPr lang="en-US" altLang="ko-KR" sz="1400" b="1" dirty="0"/>
              <a:t>char</a:t>
            </a:r>
            <a:r>
              <a:rPr lang="en-US" altLang="ko-KR" sz="1400" dirty="0"/>
              <a:t>)0x12340041);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((</a:t>
            </a:r>
            <a:r>
              <a:rPr lang="en-US" altLang="ko-KR" sz="1400" b="1" dirty="0"/>
              <a:t>byte</a:t>
            </a:r>
            <a:r>
              <a:rPr lang="en-US" altLang="ko-KR" sz="1400" dirty="0"/>
              <a:t>)(</a:t>
            </a:r>
            <a:r>
              <a:rPr lang="en-US" altLang="ko-KR" sz="1400" dirty="0" err="1"/>
              <a:t>b+i</a:t>
            </a:r>
            <a:r>
              <a:rPr lang="en-US" altLang="ko-KR" sz="1400" dirty="0"/>
              <a:t>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)2.9 + 1.8);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)(2.9 + 1.8));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)2.9 + 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)1.8);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76256" y="3700770"/>
            <a:ext cx="654551" cy="181588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227</a:t>
            </a:r>
          </a:p>
          <a:p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2.5</a:t>
            </a:r>
          </a:p>
          <a:p>
            <a:r>
              <a:rPr lang="en-US" altLang="ko-KR" sz="1400" dirty="0"/>
              <a:t>A</a:t>
            </a:r>
          </a:p>
          <a:p>
            <a:r>
              <a:rPr lang="en-US" altLang="ko-KR" sz="1400" dirty="0"/>
              <a:t>-29</a:t>
            </a:r>
          </a:p>
          <a:p>
            <a:r>
              <a:rPr lang="en-US" altLang="ko-KR" sz="1400" dirty="0"/>
              <a:t>3.8</a:t>
            </a:r>
          </a:p>
          <a:p>
            <a:r>
              <a:rPr lang="en-US" altLang="ko-KR" sz="1400" dirty="0"/>
              <a:t>4</a:t>
            </a:r>
          </a:p>
          <a:p>
            <a:r>
              <a:rPr lang="en-US" altLang="ko-KR" sz="1400" dirty="0"/>
              <a:t>3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3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자바의 키 입력과 </a:t>
            </a:r>
            <a:r>
              <a:rPr lang="en-US" altLang="ko-KR" dirty="0" smtClean="0"/>
              <a:t>System.in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25658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System.in</a:t>
            </a:r>
          </a:p>
          <a:p>
            <a:pPr lvl="1"/>
            <a:r>
              <a:rPr lang="ko-KR" altLang="en-US" dirty="0" smtClean="0"/>
              <a:t>키보드와 연결된 자바의 표준 입력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입력되는 키를 바이트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 아님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저수준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System.in</a:t>
            </a:r>
            <a:r>
              <a:rPr lang="ko-KR" altLang="en-US" dirty="0" smtClean="0"/>
              <a:t>을 직접 사용하면 바이트를 문자나 숫자로 변환하는 많은 어려움 있음</a:t>
            </a: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8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Scanner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Scanner </a:t>
            </a:r>
            <a:r>
              <a:rPr lang="ko-KR" altLang="en-US" dirty="0" smtClean="0"/>
              <a:t>객체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Scanner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읽은 </a:t>
            </a:r>
            <a:r>
              <a:rPr lang="ko-KR" altLang="en-US" dirty="0"/>
              <a:t>바이트를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등 다양한 타입으로 변환하여 리턴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java.util.Scanner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dirty="0" smtClean="0"/>
              <a:t>키보드에 연결된 </a:t>
            </a:r>
            <a:r>
              <a:rPr lang="en-US" altLang="ko-KR" dirty="0" smtClean="0"/>
              <a:t>System.in</a:t>
            </a:r>
            <a:r>
              <a:rPr lang="ko-KR" altLang="en-US" dirty="0" smtClean="0"/>
              <a:t>에게 키를 읽게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타입으로 변환하여 리턴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3763" y="3356992"/>
            <a:ext cx="604867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java.util.Scanner</a:t>
            </a:r>
            <a:r>
              <a:rPr lang="en-US" altLang="ko-KR" sz="1600" dirty="0" smtClean="0"/>
              <a:t>; // </a:t>
            </a:r>
            <a:r>
              <a:rPr lang="ko-KR" altLang="en-US" sz="1600" dirty="0" err="1" smtClean="0"/>
              <a:t>임포트</a:t>
            </a:r>
            <a:r>
              <a:rPr lang="ko-KR" altLang="en-US" sz="1600" dirty="0" smtClean="0"/>
              <a:t> 문 필요</a:t>
            </a:r>
            <a:endParaRPr lang="en-US" altLang="ko-KR" sz="1600" dirty="0"/>
          </a:p>
          <a:p>
            <a:r>
              <a:rPr lang="en-US" altLang="ko-KR" sz="1600" dirty="0" smtClean="0"/>
              <a:t>...</a:t>
            </a:r>
          </a:p>
          <a:p>
            <a:r>
              <a:rPr lang="en-US" altLang="ko-KR" sz="1600" dirty="0" smtClean="0"/>
              <a:t>Scanner a = </a:t>
            </a:r>
            <a:r>
              <a:rPr lang="en-US" altLang="ko-KR" sz="1600" b="1" dirty="0" smtClean="0"/>
              <a:t>new Scanner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FF0000"/>
                </a:solidFill>
              </a:rPr>
              <a:t>System.in</a:t>
            </a:r>
            <a:r>
              <a:rPr lang="en-US" altLang="ko-KR" sz="1600" dirty="0" smtClean="0"/>
              <a:t>); // Scanner </a:t>
            </a:r>
            <a:r>
              <a:rPr lang="ko-KR" altLang="en-US" sz="1600" dirty="0" smtClean="0"/>
              <a:t>객체 생성</a:t>
            </a:r>
            <a:endParaRPr lang="en-US" altLang="ko-KR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59" y="5197541"/>
            <a:ext cx="8439001" cy="94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86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Scanner</a:t>
            </a:r>
            <a:r>
              <a:rPr lang="ko-KR" altLang="en-US" dirty="0"/>
              <a:t>를 이용한 키 입력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Scanner</a:t>
            </a:r>
            <a:r>
              <a:rPr lang="ko-KR" altLang="en-US" dirty="0"/>
              <a:t>에서 키 입력 받기</a:t>
            </a:r>
            <a:endParaRPr lang="en-US" altLang="ko-KR" dirty="0"/>
          </a:p>
          <a:p>
            <a:pPr lvl="2"/>
            <a:r>
              <a:rPr lang="en-US" altLang="ko-KR" dirty="0"/>
              <a:t>Scanner</a:t>
            </a:r>
            <a:r>
              <a:rPr lang="ko-KR" altLang="en-US" dirty="0"/>
              <a:t>는 입력되는 키 값을 공백으로 구분되는 </a:t>
            </a:r>
            <a:r>
              <a:rPr lang="ko-KR" altLang="en-US" dirty="0" smtClean="0"/>
              <a:t>토큰 </a:t>
            </a:r>
            <a:r>
              <a:rPr lang="ko-KR" altLang="en-US" dirty="0"/>
              <a:t>단위로 읽음</a:t>
            </a:r>
            <a:endParaRPr lang="en-US" altLang="ko-KR" dirty="0"/>
          </a:p>
          <a:p>
            <a:pPr lvl="2"/>
            <a:r>
              <a:rPr lang="ko-KR" altLang="en-US" dirty="0"/>
              <a:t>공백 문자 </a:t>
            </a:r>
            <a:r>
              <a:rPr lang="en-US" altLang="ko-KR" dirty="0"/>
              <a:t>:‘</a:t>
            </a:r>
            <a:r>
              <a:rPr lang="en-US" altLang="ko-KR" sz="1400" dirty="0"/>
              <a:t>\t</a:t>
            </a:r>
            <a:r>
              <a:rPr lang="en-US" altLang="ko-KR" dirty="0"/>
              <a:t>’,‘ </a:t>
            </a:r>
            <a:r>
              <a:rPr lang="en-US" altLang="ko-KR" sz="1400" dirty="0"/>
              <a:t>\f</a:t>
            </a:r>
            <a:r>
              <a:rPr lang="en-US" altLang="ko-KR" dirty="0"/>
              <a:t>’,‘ </a:t>
            </a:r>
            <a:r>
              <a:rPr lang="en-US" altLang="ko-KR" sz="1400" dirty="0"/>
              <a:t>\r</a:t>
            </a:r>
            <a:r>
              <a:rPr lang="ko-KR" altLang="en-US" dirty="0"/>
              <a:t>’</a:t>
            </a:r>
            <a:r>
              <a:rPr lang="en-US" altLang="ko-KR" dirty="0"/>
              <a:t>,‘ ’,‘ </a:t>
            </a:r>
            <a:r>
              <a:rPr lang="en-US" altLang="ko-KR" sz="1400" dirty="0"/>
              <a:t>\n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개발자가 원하는 타입 값으로 쉽게 읽을 수 있음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0" y="3361447"/>
            <a:ext cx="4702667" cy="301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733717" y="4005064"/>
            <a:ext cx="4271511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</a:t>
            </a:r>
            <a:r>
              <a:rPr lang="en-US" altLang="ko-KR" sz="1400" dirty="0" smtClean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String name = </a:t>
            </a:r>
            <a:r>
              <a:rPr lang="en-US" altLang="ko-KR" sz="1400" b="1" dirty="0" err="1"/>
              <a:t>scanner.next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"Kim"</a:t>
            </a:r>
          </a:p>
          <a:p>
            <a:r>
              <a:rPr lang="en-US" altLang="ko-KR" sz="1400" dirty="0"/>
              <a:t>String city = </a:t>
            </a:r>
            <a:r>
              <a:rPr lang="en-US" altLang="ko-KR" sz="1400" b="1" dirty="0" err="1"/>
              <a:t>scanner.next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"Seoul"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age = </a:t>
            </a:r>
            <a:r>
              <a:rPr lang="en-US" altLang="ko-KR" sz="1400" b="1" dirty="0" err="1"/>
              <a:t>scanner.nextInt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20</a:t>
            </a:r>
          </a:p>
          <a:p>
            <a:r>
              <a:rPr lang="en-US" altLang="ko-KR" sz="1400" dirty="0"/>
              <a:t>double weight = </a:t>
            </a:r>
            <a:r>
              <a:rPr lang="en-US" altLang="ko-KR" sz="1400" b="1" dirty="0" err="1"/>
              <a:t>scanner.nextDouble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65.1</a:t>
            </a:r>
          </a:p>
          <a:p>
            <a:r>
              <a:rPr lang="en-US" altLang="ko-KR" sz="1400" dirty="0" err="1" smtClean="0"/>
              <a:t>boolean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single = </a:t>
            </a:r>
            <a:r>
              <a:rPr lang="en-US" altLang="ko-KR" sz="1400" b="1" dirty="0" err="1"/>
              <a:t>scanner.nextBoolean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true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2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Scanner</a:t>
            </a:r>
            <a:r>
              <a:rPr lang="ko-KR" altLang="en-US" dirty="0" smtClean="0"/>
              <a:t>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3131840" y="4581128"/>
            <a:ext cx="40324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6669385" cy="402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5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2-4 : Scanner</a:t>
            </a:r>
            <a:r>
              <a:rPr lang="ko-KR" altLang="en-US" dirty="0"/>
              <a:t>를 이용한 키 입력 연습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9752" y="1179909"/>
            <a:ext cx="662473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/>
              <a:t>import </a:t>
            </a:r>
            <a:r>
              <a:rPr lang="en-US" altLang="ko-KR" sz="1200" b="1" dirty="0" err="1"/>
              <a:t>java.util.Scanner</a:t>
            </a:r>
            <a:r>
              <a:rPr lang="en-US" altLang="ko-KR" sz="1200" b="1" dirty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ScannerEx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[])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도시</a:t>
            </a:r>
            <a:r>
              <a:rPr lang="en-US" altLang="ko-KR" sz="1200" dirty="0"/>
              <a:t>, </a:t>
            </a:r>
            <a:r>
              <a:rPr lang="ko-KR" altLang="en-US" sz="1200" dirty="0"/>
              <a:t>나이</a:t>
            </a:r>
            <a:r>
              <a:rPr lang="en-US" altLang="ko-KR" sz="1200" dirty="0"/>
              <a:t>, </a:t>
            </a:r>
            <a:r>
              <a:rPr lang="ko-KR" altLang="en-US" sz="1200" dirty="0"/>
              <a:t>체중</a:t>
            </a:r>
            <a:r>
              <a:rPr lang="en-US" altLang="ko-KR" sz="1200" dirty="0"/>
              <a:t>, </a:t>
            </a:r>
            <a:r>
              <a:rPr lang="ko-KR" altLang="en-US" sz="1200" dirty="0"/>
              <a:t>독신 여부를 빈칸으로 분리하여 입력하세요</a:t>
            </a:r>
            <a:r>
              <a:rPr lang="en-US" altLang="ko-KR" sz="1200" dirty="0"/>
              <a:t>");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b="1" dirty="0" smtClean="0"/>
              <a:t>Scanner </a:t>
            </a:r>
            <a:r>
              <a:rPr lang="en-US" altLang="ko-KR" sz="1200" b="1" dirty="0" err="1"/>
              <a:t>scanner</a:t>
            </a:r>
            <a:r>
              <a:rPr lang="en-US" altLang="ko-KR" sz="1200" b="1" dirty="0"/>
              <a:t> = new Scanner(System.in);</a:t>
            </a:r>
          </a:p>
          <a:p>
            <a:pPr defTabSz="180000"/>
            <a:r>
              <a:rPr lang="en-US" altLang="ko-KR" sz="1200" dirty="0" smtClean="0"/>
              <a:t>		String </a:t>
            </a:r>
            <a:r>
              <a:rPr lang="en-US" altLang="ko-KR" sz="1200" dirty="0"/>
              <a:t>name = </a:t>
            </a:r>
            <a:r>
              <a:rPr lang="en-US" altLang="ko-KR" sz="1200" b="1" dirty="0" err="1"/>
              <a:t>scanner.next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당신의 이름은 </a:t>
            </a:r>
            <a:r>
              <a:rPr lang="en-US" altLang="ko-KR" sz="1200" dirty="0"/>
              <a:t>" + name +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String </a:t>
            </a:r>
            <a:r>
              <a:rPr lang="en-US" altLang="ko-KR" sz="1200" dirty="0"/>
              <a:t>city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scanner.next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당신이 사는 도시는 </a:t>
            </a:r>
            <a:r>
              <a:rPr lang="en-US" altLang="ko-KR" sz="1200" dirty="0"/>
              <a:t>" + city +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age = </a:t>
            </a:r>
            <a:r>
              <a:rPr lang="en-US" altLang="ko-KR" sz="1200" b="1" dirty="0" err="1"/>
              <a:t>scanner.nextInt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당신의 나이는 </a:t>
            </a:r>
            <a:r>
              <a:rPr lang="en-US" altLang="ko-KR" sz="1200" dirty="0"/>
              <a:t>" + age + "</a:t>
            </a:r>
            <a:r>
              <a:rPr lang="ko-KR" altLang="en-US" sz="1200" dirty="0"/>
              <a:t>살입니다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double </a:t>
            </a:r>
            <a:r>
              <a:rPr lang="en-US" altLang="ko-KR" sz="1200" dirty="0"/>
              <a:t>weight = </a:t>
            </a:r>
            <a:r>
              <a:rPr lang="en-US" altLang="ko-KR" sz="1200" b="1" dirty="0" err="1"/>
              <a:t>scanner.nextDouble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// </a:t>
            </a:r>
            <a:r>
              <a:rPr lang="ko-KR" altLang="en-US" sz="1200" dirty="0"/>
              <a:t>실수 토큰 읽기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당신의 체중은 </a:t>
            </a:r>
            <a:r>
              <a:rPr lang="en-US" altLang="ko-KR" sz="1200" dirty="0"/>
              <a:t>" + weight + "kg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single = </a:t>
            </a:r>
            <a:r>
              <a:rPr lang="en-US" altLang="ko-KR" sz="1200" b="1" dirty="0" err="1"/>
              <a:t>scanner.nextBoolean</a:t>
            </a:r>
            <a:r>
              <a:rPr lang="en-US" altLang="ko-KR" sz="1200" b="1" dirty="0" smtClean="0"/>
              <a:t>()</a:t>
            </a:r>
            <a:r>
              <a:rPr lang="en-US" altLang="ko-KR" sz="1200" dirty="0" smtClean="0"/>
              <a:t>;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당신은 독신 여부는 </a:t>
            </a:r>
            <a:r>
              <a:rPr lang="en-US" altLang="ko-KR" sz="1200" dirty="0"/>
              <a:t>" + single +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scanner.close</a:t>
            </a:r>
            <a:r>
              <a:rPr lang="en-US" altLang="ko-KR" sz="1200" b="1" dirty="0" smtClean="0"/>
              <a:t>();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07504" y="1374430"/>
            <a:ext cx="239841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Scanner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이름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도시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나이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체중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독신 여부를 입력 받고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다시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출력하는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프로그램을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39752" y="5284365"/>
            <a:ext cx="6624736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도시</a:t>
            </a:r>
            <a:r>
              <a:rPr lang="en-US" altLang="ko-KR" sz="1200" dirty="0"/>
              <a:t>, </a:t>
            </a:r>
            <a:r>
              <a:rPr lang="ko-KR" altLang="en-US" sz="1200" dirty="0"/>
              <a:t>나이</a:t>
            </a:r>
            <a:r>
              <a:rPr lang="en-US" altLang="ko-KR" sz="1200" dirty="0"/>
              <a:t>, </a:t>
            </a:r>
            <a:r>
              <a:rPr lang="ko-KR" altLang="en-US" sz="1200" dirty="0"/>
              <a:t>체중</a:t>
            </a:r>
            <a:r>
              <a:rPr lang="en-US" altLang="ko-KR" sz="1200" dirty="0"/>
              <a:t>, </a:t>
            </a:r>
            <a:r>
              <a:rPr lang="ko-KR" altLang="en-US" sz="1200" dirty="0"/>
              <a:t>독신 여부를 빈칸으로 분리하여 입력하세요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Kim Seoul 20 65.1 true</a:t>
            </a:r>
          </a:p>
          <a:p>
            <a:r>
              <a:rPr lang="ko-KR" altLang="en-US" sz="1200" dirty="0"/>
              <a:t>당신의 이름은 </a:t>
            </a:r>
            <a:r>
              <a:rPr lang="en-US" altLang="ko-KR" sz="1200" dirty="0"/>
              <a:t>Kim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당신이 사는 도시는 </a:t>
            </a:r>
            <a:r>
              <a:rPr lang="en-US" altLang="ko-KR" sz="1200" dirty="0"/>
              <a:t>Seoul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당신의 나이는 </a:t>
            </a:r>
            <a:r>
              <a:rPr lang="en-US" altLang="ko-KR" sz="1200" dirty="0"/>
              <a:t>20</a:t>
            </a:r>
            <a:r>
              <a:rPr lang="ko-KR" altLang="en-US" sz="1200" dirty="0"/>
              <a:t>살입니다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당신의 체중은 </a:t>
            </a:r>
            <a:r>
              <a:rPr lang="en-US" altLang="ko-KR" sz="1200" dirty="0"/>
              <a:t>65.1kg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당신은 독신 여부는 </a:t>
            </a:r>
            <a:r>
              <a:rPr lang="en-US" altLang="ko-KR" sz="1200" dirty="0"/>
              <a:t>true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en-US" altLang="ko-KR" sz="1200" dirty="0">
              <a:latin typeface="+mj-lt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식과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주어진 식을 계산하여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ko-KR" altLang="en-US" dirty="0" smtClean="0"/>
              <a:t>   결과를 얻어내는 과정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367" y="1340768"/>
            <a:ext cx="339284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1008"/>
            <a:ext cx="6768752" cy="3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산술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더하기</a:t>
            </a:r>
            <a:r>
              <a:rPr lang="en-US" altLang="ko-KR" dirty="0" smtClean="0"/>
              <a:t>(+), </a:t>
            </a:r>
            <a:r>
              <a:rPr lang="ko-KR" altLang="en-US" dirty="0" smtClean="0"/>
              <a:t>빼기</a:t>
            </a:r>
            <a:r>
              <a:rPr lang="en-US" altLang="ko-KR" dirty="0" smtClean="0"/>
              <a:t>(-), </a:t>
            </a:r>
            <a:r>
              <a:rPr lang="ko-KR" altLang="en-US" dirty="0" smtClean="0"/>
              <a:t>곱하기</a:t>
            </a:r>
            <a:r>
              <a:rPr lang="en-US" altLang="ko-KR" dirty="0" smtClean="0"/>
              <a:t>(*), </a:t>
            </a:r>
            <a:r>
              <a:rPr lang="ko-KR" altLang="en-US" dirty="0" smtClean="0"/>
              <a:t>나누기</a:t>
            </a:r>
            <a:r>
              <a:rPr lang="en-US" altLang="ko-KR" dirty="0" smtClean="0"/>
              <a:t>(/), 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>(%)</a:t>
            </a:r>
          </a:p>
          <a:p>
            <a:pPr lvl="1"/>
            <a:r>
              <a:rPr lang="en-US" altLang="ko-KR" dirty="0" smtClean="0"/>
              <a:t>/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% </a:t>
            </a:r>
            <a:r>
              <a:rPr lang="ko-KR" altLang="en-US" dirty="0" smtClean="0"/>
              <a:t>응용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10</a:t>
            </a:r>
            <a:r>
              <a:rPr lang="ko-KR" altLang="en-US" dirty="0" smtClean="0"/>
              <a:t>의 자리와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자리 분리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x</a:t>
            </a:r>
            <a:r>
              <a:rPr lang="ko-KR" altLang="en-US" dirty="0" smtClean="0"/>
              <a:t>가 홀수인지 판단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n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배수인지 확인</a:t>
            </a:r>
            <a:endParaRPr lang="en-US" altLang="ko-KR" dirty="0" smtClean="0"/>
          </a:p>
          <a:p>
            <a:pPr marL="685800" lvl="2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19672" y="2924944"/>
            <a:ext cx="489654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69/10 = 6 </a:t>
            </a:r>
            <a:r>
              <a:rPr lang="en-US" altLang="ko-KR" sz="1400" dirty="0" smtClean="0"/>
              <a:t>			</a:t>
            </a:r>
            <a:r>
              <a:rPr lang="ko-KR" altLang="en-US" sz="1400" dirty="0" smtClean="0"/>
              <a:t>← </a:t>
            </a:r>
            <a:r>
              <a:rPr lang="ko-KR" altLang="en-US" sz="1400" dirty="0"/>
              <a:t>몫 </a:t>
            </a:r>
            <a:r>
              <a:rPr lang="en-US" altLang="ko-KR" sz="1400" dirty="0"/>
              <a:t>6</a:t>
            </a:r>
          </a:p>
          <a:p>
            <a:r>
              <a:rPr lang="en-US" altLang="ko-KR" sz="1400" dirty="0"/>
              <a:t>69%10 = 9 </a:t>
            </a:r>
            <a:r>
              <a:rPr lang="en-US" altLang="ko-KR" sz="1400" dirty="0" smtClean="0"/>
              <a:t>		</a:t>
            </a:r>
            <a:r>
              <a:rPr lang="ko-KR" altLang="en-US" sz="1400" dirty="0" smtClean="0"/>
              <a:t>← </a:t>
            </a:r>
            <a:r>
              <a:rPr lang="ko-KR" altLang="en-US" sz="1400" dirty="0"/>
              <a:t>나머지 </a:t>
            </a:r>
            <a:r>
              <a:rPr lang="en-US" altLang="ko-KR" sz="1400" dirty="0"/>
              <a:t>9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1645160" y="4049271"/>
            <a:ext cx="487105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r = n % 2; </a:t>
            </a:r>
            <a:r>
              <a:rPr lang="en-US" altLang="ko-KR" sz="1400" dirty="0" smtClean="0"/>
              <a:t>	// </a:t>
            </a:r>
            <a:r>
              <a:rPr lang="en-US" altLang="ko-KR" sz="1400" dirty="0"/>
              <a:t>r</a:t>
            </a:r>
            <a:r>
              <a:rPr lang="ko-KR" altLang="en-US" sz="1400" dirty="0"/>
              <a:t>이 </a:t>
            </a:r>
            <a:r>
              <a:rPr lang="en-US" altLang="ko-KR" sz="1400" dirty="0"/>
              <a:t>1</a:t>
            </a:r>
            <a:r>
              <a:rPr lang="ko-KR" altLang="en-US" sz="1400" dirty="0"/>
              <a:t>이면 </a:t>
            </a:r>
            <a:r>
              <a:rPr lang="en-US" altLang="ko-KR" sz="1400" dirty="0"/>
              <a:t>n</a:t>
            </a:r>
            <a:r>
              <a:rPr lang="ko-KR" altLang="en-US" sz="1400" dirty="0"/>
              <a:t>은 홀수</a:t>
            </a:r>
            <a:r>
              <a:rPr lang="en-US" altLang="ko-KR" sz="1400" dirty="0"/>
              <a:t>, 0</a:t>
            </a:r>
            <a:r>
              <a:rPr lang="ko-KR" altLang="en-US" sz="1400" dirty="0"/>
              <a:t>이면 짝수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645160" y="5095147"/>
            <a:ext cx="487105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s = n % 3; </a:t>
            </a:r>
            <a:r>
              <a:rPr lang="en-US" altLang="ko-KR" sz="1400" dirty="0" smtClean="0"/>
              <a:t>	// </a:t>
            </a:r>
            <a:r>
              <a:rPr lang="en-US" altLang="ko-KR" sz="1400" dirty="0"/>
              <a:t>s</a:t>
            </a:r>
            <a:r>
              <a:rPr lang="ko-KR" altLang="en-US" sz="1400" dirty="0"/>
              <a:t>가 </a:t>
            </a:r>
            <a:r>
              <a:rPr lang="en-US" altLang="ko-KR" sz="1400" dirty="0"/>
              <a:t>0</a:t>
            </a:r>
            <a:r>
              <a:rPr lang="ko-KR" altLang="en-US" sz="1400" dirty="0"/>
              <a:t>이면 </a:t>
            </a:r>
            <a:r>
              <a:rPr lang="en-US" altLang="ko-KR" sz="1400" dirty="0"/>
              <a:t>n</a:t>
            </a:r>
            <a:r>
              <a:rPr lang="ko-KR" altLang="en-US" sz="1400" dirty="0"/>
              <a:t>은 </a:t>
            </a:r>
            <a:r>
              <a:rPr lang="en-US" altLang="ko-KR" sz="1400" dirty="0"/>
              <a:t>3</a:t>
            </a:r>
            <a:r>
              <a:rPr lang="ko-KR" altLang="en-US" sz="1400" dirty="0"/>
              <a:t>의 배수</a:t>
            </a:r>
          </a:p>
        </p:txBody>
      </p:sp>
    </p:spTree>
    <p:extLst>
      <p:ext uri="{BB962C8B-B14F-4D97-AF65-F5344CB8AC3E}">
        <p14:creationId xmlns:p14="http://schemas.microsoft.com/office/powerpoint/2010/main" val="328534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2-5 : /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% </a:t>
            </a:r>
            <a:r>
              <a:rPr lang="ko-KR" altLang="en-US" dirty="0" smtClean="0"/>
              <a:t>산술 연산자 응용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911244"/>
            <a:ext cx="720080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public </a:t>
            </a:r>
            <a:r>
              <a:rPr lang="en-US" altLang="ko-KR" sz="1400" dirty="0"/>
              <a:t>class </a:t>
            </a:r>
            <a:r>
              <a:rPr lang="en-US" altLang="ko-KR" sz="1400" dirty="0" err="1"/>
              <a:t>ArithmeticOperator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정수를 입력하세요</a:t>
            </a:r>
            <a:r>
              <a:rPr lang="en-US" altLang="ko-KR" sz="1400" dirty="0"/>
              <a:t>:");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time = </a:t>
            </a:r>
            <a:r>
              <a:rPr lang="en-US" altLang="ko-KR" sz="1400" b="1" dirty="0" err="1"/>
              <a:t>scanner.nextInt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// </a:t>
            </a:r>
            <a:r>
              <a:rPr lang="ko-KR" altLang="en-US" sz="1400" dirty="0"/>
              <a:t>정수 입력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second = </a:t>
            </a:r>
            <a:r>
              <a:rPr lang="en-US" altLang="ko-KR" sz="1400" b="1" dirty="0"/>
              <a:t>time % 60</a:t>
            </a:r>
            <a:r>
              <a:rPr lang="en-US" altLang="ko-KR" sz="1400" dirty="0"/>
              <a:t>; // 60</a:t>
            </a:r>
            <a:r>
              <a:rPr lang="ko-KR" altLang="en-US" sz="1400" dirty="0"/>
              <a:t>으로 나눈 나머지는 초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minute = </a:t>
            </a:r>
            <a:r>
              <a:rPr lang="en-US" altLang="ko-KR" sz="1400" b="1" dirty="0"/>
              <a:t>(time / 60) % 60</a:t>
            </a:r>
            <a:r>
              <a:rPr lang="en-US" altLang="ko-KR" sz="1400" dirty="0"/>
              <a:t>; // 60</a:t>
            </a:r>
            <a:r>
              <a:rPr lang="ko-KR" altLang="en-US" sz="1400" dirty="0"/>
              <a:t>으로 나눈 몫을 다시 </a:t>
            </a:r>
            <a:r>
              <a:rPr lang="en-US" altLang="ko-KR" sz="1400" dirty="0"/>
              <a:t>60</a:t>
            </a:r>
            <a:r>
              <a:rPr lang="ko-KR" altLang="en-US" sz="1400" dirty="0"/>
              <a:t>으로 나눈 나머지는 분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hour = </a:t>
            </a:r>
            <a:r>
              <a:rPr lang="en-US" altLang="ko-KR" sz="1400" b="1" dirty="0"/>
              <a:t>(time / 60) / 60</a:t>
            </a:r>
            <a:r>
              <a:rPr lang="en-US" altLang="ko-KR" sz="1400" dirty="0"/>
              <a:t>; // 60</a:t>
            </a:r>
            <a:r>
              <a:rPr lang="ko-KR" altLang="en-US" sz="1400" dirty="0"/>
              <a:t>으로 나눈 몫을 다시 </a:t>
            </a:r>
            <a:r>
              <a:rPr lang="en-US" altLang="ko-KR" sz="1400" dirty="0"/>
              <a:t>60</a:t>
            </a:r>
            <a:r>
              <a:rPr lang="ko-KR" altLang="en-US" sz="1400" dirty="0"/>
              <a:t>으로 나눈 몫은 시간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(time </a:t>
            </a:r>
            <a:r>
              <a:rPr lang="en-US" altLang="ko-KR" sz="1400" dirty="0"/>
              <a:t>+ "</a:t>
            </a:r>
            <a:r>
              <a:rPr lang="ko-KR" altLang="en-US" sz="1400" dirty="0"/>
              <a:t>초는 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(hour </a:t>
            </a:r>
            <a:r>
              <a:rPr lang="en-US" altLang="ko-KR" sz="1400" dirty="0"/>
              <a:t>+ "</a:t>
            </a:r>
            <a:r>
              <a:rPr lang="ko-KR" altLang="en-US" sz="1400" dirty="0"/>
              <a:t>시간</a:t>
            </a:r>
            <a:r>
              <a:rPr lang="en-US" altLang="ko-KR" sz="1400" dirty="0"/>
              <a:t>, 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(minute </a:t>
            </a:r>
            <a:r>
              <a:rPr lang="en-US" altLang="ko-KR" sz="1400" dirty="0"/>
              <a:t>+ "</a:t>
            </a:r>
            <a:r>
              <a:rPr lang="ko-KR" altLang="en-US" sz="1400" dirty="0"/>
              <a:t>분</a:t>
            </a:r>
            <a:r>
              <a:rPr lang="en-US" altLang="ko-KR" sz="1400" dirty="0"/>
              <a:t>, 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(second </a:t>
            </a:r>
            <a:r>
              <a:rPr lang="en-US" altLang="ko-KR" sz="1400" dirty="0"/>
              <a:t>+ "</a:t>
            </a:r>
            <a:r>
              <a:rPr lang="ko-KR" altLang="en-US" sz="1400" dirty="0"/>
              <a:t>초입니다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scanner.close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6873" y="1264912"/>
            <a:ext cx="5012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초 단위의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정수를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 받고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몇 시간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몇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분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몇 초인지 구하여 출력하는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9592" y="6230866"/>
            <a:ext cx="720080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정수를 입력하세요</a:t>
            </a:r>
            <a:r>
              <a:rPr lang="en-US" altLang="ko-KR" sz="1200" dirty="0"/>
              <a:t>:</a:t>
            </a:r>
            <a:r>
              <a:rPr lang="en-US" altLang="ko-KR" sz="1200" dirty="0">
                <a:solidFill>
                  <a:srgbClr val="00B050"/>
                </a:solidFill>
              </a:rPr>
              <a:t>4000</a:t>
            </a:r>
          </a:p>
          <a:p>
            <a:r>
              <a:rPr lang="en-US" altLang="ko-KR" sz="1200" dirty="0"/>
              <a:t>4000</a:t>
            </a:r>
            <a:r>
              <a:rPr lang="ko-KR" altLang="en-US" sz="1200" dirty="0"/>
              <a:t>초는 </a:t>
            </a:r>
            <a:r>
              <a:rPr lang="en-US" altLang="ko-KR" sz="1200" dirty="0"/>
              <a:t>1</a:t>
            </a:r>
            <a:r>
              <a:rPr lang="ko-KR" altLang="en-US" sz="1200" dirty="0"/>
              <a:t>시간</a:t>
            </a:r>
            <a:r>
              <a:rPr lang="en-US" altLang="ko-KR" sz="1200" dirty="0"/>
              <a:t>, 6</a:t>
            </a:r>
            <a:r>
              <a:rPr lang="ko-KR" altLang="en-US" sz="1200" dirty="0"/>
              <a:t>분</a:t>
            </a:r>
            <a:r>
              <a:rPr lang="en-US" altLang="ko-KR" sz="1200" dirty="0"/>
              <a:t>, 40</a:t>
            </a:r>
            <a:r>
              <a:rPr lang="ko-KR" altLang="en-US" sz="1200" dirty="0"/>
              <a:t>초입니다</a:t>
            </a:r>
            <a:r>
              <a:rPr lang="en-US" altLang="ko-KR" sz="1200" dirty="0"/>
              <a:t>.</a:t>
            </a:r>
            <a:endParaRPr lang="en-US" altLang="ko-KR" sz="1200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2-1 : Hello, </a:t>
            </a:r>
            <a:r>
              <a:rPr lang="ko-KR" altLang="en-US" sz="2400" dirty="0" smtClean="0"/>
              <a:t>자바 프로그램의 기본 구조</a:t>
            </a:r>
            <a:endParaRPr lang="ko-KR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475655" y="1405800"/>
            <a:ext cx="5400601" cy="4759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400" dirty="0" smtClean="0">
                <a:solidFill>
                  <a:srgbClr val="0070C0"/>
                </a:solidFill>
              </a:rPr>
              <a:t>/* </a:t>
            </a:r>
          </a:p>
          <a:p>
            <a:pPr defTabSz="180000"/>
            <a:r>
              <a:rPr lang="en-US" altLang="ko-KR" sz="1400" dirty="0" smtClean="0">
                <a:solidFill>
                  <a:srgbClr val="0070C0"/>
                </a:solidFill>
              </a:rPr>
              <a:t>*	</a:t>
            </a:r>
            <a:r>
              <a:rPr lang="ko-KR" altLang="en-US" sz="1400" dirty="0" smtClean="0">
                <a:solidFill>
                  <a:srgbClr val="0070C0"/>
                </a:solidFill>
              </a:rPr>
              <a:t>소스 파일 </a:t>
            </a:r>
            <a:r>
              <a:rPr lang="en-US" altLang="ko-KR" sz="1400" dirty="0" smtClean="0">
                <a:solidFill>
                  <a:srgbClr val="0070C0"/>
                </a:solidFill>
              </a:rPr>
              <a:t>: Hello.java</a:t>
            </a:r>
          </a:p>
          <a:p>
            <a:pPr defTabSz="180000"/>
            <a:r>
              <a:rPr lang="ko-KR" altLang="en-US" sz="1400" dirty="0" smtClean="0">
                <a:solidFill>
                  <a:srgbClr val="0070C0"/>
                </a:solidFill>
              </a:rPr>
              <a:t>*</a:t>
            </a:r>
            <a:r>
              <a:rPr lang="en-US" altLang="ko-KR" sz="1400" dirty="0" smtClean="0">
                <a:solidFill>
                  <a:srgbClr val="0070C0"/>
                </a:solidFill>
              </a:rPr>
              <a:t>/</a:t>
            </a:r>
          </a:p>
          <a:p>
            <a:pPr defTabSz="180000"/>
            <a:r>
              <a:rPr lang="en-US" altLang="ko-KR" sz="1400" b="1" dirty="0" smtClean="0"/>
              <a:t>public class Hello </a:t>
            </a:r>
            <a:r>
              <a:rPr lang="en-US" altLang="ko-KR" sz="1400" dirty="0" smtClean="0"/>
              <a:t>{ 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public static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sum(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n,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m) </a:t>
            </a:r>
            <a:r>
              <a:rPr lang="en-US" altLang="ko-KR" sz="1400" dirty="0" smtClean="0"/>
              <a:t>{ 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	return n + m;</a:t>
            </a:r>
            <a:endParaRPr lang="ko-KR" altLang="en-US" sz="1400" dirty="0" smtClean="0">
              <a:solidFill>
                <a:srgbClr val="0070C0"/>
              </a:solidFill>
            </a:endParaRP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0070C0"/>
                </a:solidFill>
              </a:rPr>
              <a:t>// main()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메소드에서</a:t>
            </a:r>
            <a:r>
              <a:rPr lang="ko-KR" altLang="en-US" sz="1400" dirty="0" smtClean="0">
                <a:solidFill>
                  <a:srgbClr val="0070C0"/>
                </a:solidFill>
              </a:rPr>
              <a:t> 실행 시작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public static void main(String[] </a:t>
            </a:r>
            <a:r>
              <a:rPr lang="en-US" altLang="ko-KR" sz="1400" b="1" dirty="0" err="1" smtClean="0"/>
              <a:t>args</a:t>
            </a:r>
            <a:r>
              <a:rPr lang="en-US" altLang="ko-KR" sz="1400" b="1" dirty="0" smtClean="0"/>
              <a:t>) </a:t>
            </a:r>
            <a:r>
              <a:rPr lang="en-US" altLang="ko-KR" sz="1400" dirty="0" smtClean="0"/>
              <a:t>{ 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i = 20;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s;</a:t>
            </a:r>
          </a:p>
          <a:p>
            <a:pPr defTabSz="180000"/>
            <a:r>
              <a:rPr lang="en-US" altLang="ko-KR" sz="1400" dirty="0" smtClean="0"/>
              <a:t>		char a;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s = sum(i, 10); </a:t>
            </a:r>
            <a:r>
              <a:rPr lang="en-US" altLang="ko-KR" sz="1400" dirty="0" smtClean="0">
                <a:solidFill>
                  <a:srgbClr val="0070C0"/>
                </a:solidFill>
              </a:rPr>
              <a:t>// sum()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메소드</a:t>
            </a:r>
            <a:r>
              <a:rPr lang="ko-KR" altLang="en-US" sz="1400" dirty="0" smtClean="0">
                <a:solidFill>
                  <a:srgbClr val="0070C0"/>
                </a:solidFill>
              </a:rPr>
              <a:t> 호출</a:t>
            </a:r>
          </a:p>
          <a:p>
            <a:pPr defTabSz="180000"/>
            <a:r>
              <a:rPr lang="en-US" altLang="ko-KR" sz="1400" dirty="0" smtClean="0"/>
              <a:t>		a = '?';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(a); </a:t>
            </a:r>
            <a:r>
              <a:rPr lang="en-US" altLang="ko-KR" sz="1400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dirty="0" smtClean="0">
                <a:solidFill>
                  <a:srgbClr val="0070C0"/>
                </a:solidFill>
              </a:rPr>
              <a:t>문자 </a:t>
            </a:r>
            <a:r>
              <a:rPr lang="en-US" altLang="ko-KR" sz="1400" dirty="0" smtClean="0">
                <a:solidFill>
                  <a:srgbClr val="0070C0"/>
                </a:solidFill>
              </a:rPr>
              <a:t>'?' </a:t>
            </a:r>
            <a:r>
              <a:rPr lang="ko-KR" altLang="en-US" sz="1400" dirty="0" smtClean="0">
                <a:solidFill>
                  <a:srgbClr val="0070C0"/>
                </a:solidFill>
              </a:rPr>
              <a:t>화면 출력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("Hello"); </a:t>
            </a:r>
            <a:r>
              <a:rPr lang="en-US" altLang="ko-KR" sz="1400" dirty="0" smtClean="0">
                <a:solidFill>
                  <a:srgbClr val="0070C0"/>
                </a:solidFill>
              </a:rPr>
              <a:t>// "Hello" </a:t>
            </a:r>
            <a:r>
              <a:rPr lang="ko-KR" altLang="en-US" sz="1400" dirty="0" smtClean="0">
                <a:solidFill>
                  <a:srgbClr val="0070C0"/>
                </a:solidFill>
              </a:rPr>
              <a:t>문자열 화면 출력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(s); </a:t>
            </a:r>
            <a:r>
              <a:rPr lang="en-US" altLang="ko-KR" sz="1400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dirty="0" smtClean="0">
                <a:solidFill>
                  <a:srgbClr val="0070C0"/>
                </a:solidFill>
              </a:rPr>
              <a:t>정수 </a:t>
            </a:r>
            <a:r>
              <a:rPr lang="en-US" altLang="ko-KR" sz="1400" dirty="0" smtClean="0">
                <a:solidFill>
                  <a:srgbClr val="0070C0"/>
                </a:solidFill>
              </a:rPr>
              <a:t>s </a:t>
            </a:r>
            <a:r>
              <a:rPr lang="ko-KR" altLang="en-US" sz="1400" dirty="0" smtClean="0">
                <a:solidFill>
                  <a:srgbClr val="0070C0"/>
                </a:solidFill>
              </a:rPr>
              <a:t>값 화면 출력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135260" y="27304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C00000"/>
                </a:solidFill>
              </a:rPr>
              <a:t>메소드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20612" y="480615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C00000"/>
                </a:solidFill>
              </a:rPr>
              <a:t>메소드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3528" y="4163994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클래스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71940" y="1405800"/>
            <a:ext cx="1071180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?</a:t>
            </a:r>
          </a:p>
          <a:p>
            <a:r>
              <a:rPr lang="en-US" altLang="ko-KR" sz="1400" dirty="0" smtClean="0"/>
              <a:t>Hello</a:t>
            </a:r>
            <a:endParaRPr lang="en-US" altLang="ko-KR" sz="1400" dirty="0"/>
          </a:p>
          <a:p>
            <a:r>
              <a:rPr lang="en-US" altLang="ko-KR" sz="1400" dirty="0"/>
              <a:t>30</a:t>
            </a:r>
          </a:p>
        </p:txBody>
      </p:sp>
      <p:sp>
        <p:nvSpPr>
          <p:cNvPr id="4" name="오른쪽 중괄호 3"/>
          <p:cNvSpPr/>
          <p:nvPr/>
        </p:nvSpPr>
        <p:spPr>
          <a:xfrm>
            <a:off x="4880799" y="2611651"/>
            <a:ext cx="288033" cy="576064"/>
          </a:xfrm>
          <a:prstGeom prst="rightBrace">
            <a:avLst>
              <a:gd name="adj1" fmla="val 2309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중괄호 17"/>
          <p:cNvSpPr/>
          <p:nvPr/>
        </p:nvSpPr>
        <p:spPr>
          <a:xfrm>
            <a:off x="6516215" y="3785552"/>
            <a:ext cx="360041" cy="2379752"/>
          </a:xfrm>
          <a:prstGeom prst="rightBrace">
            <a:avLst>
              <a:gd name="adj1" fmla="val 8216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중괄호 18"/>
          <p:cNvSpPr/>
          <p:nvPr/>
        </p:nvSpPr>
        <p:spPr>
          <a:xfrm rot="10800000">
            <a:off x="1031435" y="2276872"/>
            <a:ext cx="444220" cy="3888432"/>
          </a:xfrm>
          <a:prstGeom prst="rightBrace">
            <a:avLst>
              <a:gd name="adj1" fmla="val 8216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8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비트 연산자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피 연산자의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   각 비트들을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   대상으로 하는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   연산</a:t>
            </a:r>
            <a:endParaRPr lang="ko-KR" alt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941168"/>
            <a:ext cx="6715110" cy="16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17" y="1340768"/>
            <a:ext cx="595624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04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연산 응용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10242" name="Picture 2" descr="C:\Users\Kitae\AppData\Local\Microsoft\Windows\Temporary Internet Files\Content.IE5\JCM2SG66\MC90021589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301" y="1870085"/>
            <a:ext cx="2516934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6636333" y="2158117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564325" y="4102333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068381" y="4390365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508541" y="2878197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852357" y="4534381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644445" y="4534381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80349" y="3238237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716725" y="4254733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068684"/>
              </p:ext>
            </p:extLst>
          </p:nvPr>
        </p:nvGraphicFramePr>
        <p:xfrm>
          <a:off x="2747901" y="2950205"/>
          <a:ext cx="2759968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96"/>
                <a:gridCol w="344996"/>
                <a:gridCol w="344996"/>
                <a:gridCol w="344996"/>
                <a:gridCol w="344996"/>
                <a:gridCol w="344996"/>
                <a:gridCol w="344996"/>
                <a:gridCol w="344996"/>
              </a:tblGrid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자유형 5"/>
          <p:cNvSpPr/>
          <p:nvPr/>
        </p:nvSpPr>
        <p:spPr>
          <a:xfrm>
            <a:off x="4976430" y="2250372"/>
            <a:ext cx="1742836" cy="820882"/>
          </a:xfrm>
          <a:custGeom>
            <a:avLst/>
            <a:gdLst>
              <a:gd name="connsiteX0" fmla="*/ 1742836 w 1742836"/>
              <a:gd name="connsiteY0" fmla="*/ 0 h 820882"/>
              <a:gd name="connsiteX1" fmla="*/ 246546 w 1742836"/>
              <a:gd name="connsiteY1" fmla="*/ 155864 h 820882"/>
              <a:gd name="connsiteX2" fmla="*/ 17946 w 1742836"/>
              <a:gd name="connsiteY2" fmla="*/ 820882 h 820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2836" h="820882">
                <a:moveTo>
                  <a:pt x="1742836" y="0"/>
                </a:moveTo>
                <a:cubicBezTo>
                  <a:pt x="1138432" y="9525"/>
                  <a:pt x="534028" y="19050"/>
                  <a:pt x="246546" y="155864"/>
                </a:cubicBezTo>
                <a:cubicBezTo>
                  <a:pt x="-40936" y="292678"/>
                  <a:pt x="-11495" y="556780"/>
                  <a:pt x="17946" y="820882"/>
                </a:cubicBezTo>
              </a:path>
            </a:pathLst>
          </a:custGeom>
          <a:noFill/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5337276" y="2569618"/>
            <a:ext cx="1485900" cy="678282"/>
          </a:xfrm>
          <a:custGeom>
            <a:avLst/>
            <a:gdLst>
              <a:gd name="connsiteX0" fmla="*/ 1485900 w 1485900"/>
              <a:gd name="connsiteY0" fmla="*/ 678282 h 678282"/>
              <a:gd name="connsiteX1" fmla="*/ 332509 w 1485900"/>
              <a:gd name="connsiteY1" fmla="*/ 2872 h 678282"/>
              <a:gd name="connsiteX2" fmla="*/ 0 w 1485900"/>
              <a:gd name="connsiteY2" fmla="*/ 480854 h 678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78282">
                <a:moveTo>
                  <a:pt x="1485900" y="678282"/>
                </a:moveTo>
                <a:cubicBezTo>
                  <a:pt x="1033029" y="357029"/>
                  <a:pt x="580159" y="35777"/>
                  <a:pt x="332509" y="2872"/>
                </a:cubicBezTo>
                <a:cubicBezTo>
                  <a:pt x="84859" y="-30033"/>
                  <a:pt x="42429" y="225410"/>
                  <a:pt x="0" y="480854"/>
                </a:cubicBezTo>
              </a:path>
            </a:pathLst>
          </a:custGeom>
          <a:noFill/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4650322" y="1700808"/>
            <a:ext cx="3876963" cy="1391228"/>
          </a:xfrm>
          <a:custGeom>
            <a:avLst/>
            <a:gdLst>
              <a:gd name="connsiteX0" fmla="*/ 3876963 w 3876963"/>
              <a:gd name="connsiteY0" fmla="*/ 1348662 h 1556480"/>
              <a:gd name="connsiteX1" fmla="*/ 2526144 w 3876963"/>
              <a:gd name="connsiteY1" fmla="*/ 112144 h 1556480"/>
              <a:gd name="connsiteX2" fmla="*/ 728517 w 3876963"/>
              <a:gd name="connsiteY2" fmla="*/ 132925 h 1556480"/>
              <a:gd name="connsiteX3" fmla="*/ 115454 w 3876963"/>
              <a:gd name="connsiteY3" fmla="*/ 777162 h 1556480"/>
              <a:gd name="connsiteX4" fmla="*/ 1154 w 3876963"/>
              <a:gd name="connsiteY4" fmla="*/ 1556480 h 155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6963" h="1556480">
                <a:moveTo>
                  <a:pt x="3876963" y="1348662"/>
                </a:moveTo>
                <a:cubicBezTo>
                  <a:pt x="3463924" y="831714"/>
                  <a:pt x="3050885" y="314767"/>
                  <a:pt x="2526144" y="112144"/>
                </a:cubicBezTo>
                <a:cubicBezTo>
                  <a:pt x="2001403" y="-90479"/>
                  <a:pt x="1130299" y="22089"/>
                  <a:pt x="728517" y="132925"/>
                </a:cubicBezTo>
                <a:cubicBezTo>
                  <a:pt x="326735" y="243761"/>
                  <a:pt x="236681" y="539903"/>
                  <a:pt x="115454" y="777162"/>
                </a:cubicBezTo>
                <a:cubicBezTo>
                  <a:pt x="-5773" y="1014421"/>
                  <a:pt x="-2310" y="1285450"/>
                  <a:pt x="1154" y="1556480"/>
                </a:cubicBezTo>
              </a:path>
            </a:pathLst>
          </a:custGeom>
          <a:noFill/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3900029" y="3154381"/>
            <a:ext cx="2829628" cy="1205346"/>
          </a:xfrm>
          <a:custGeom>
            <a:avLst/>
            <a:gdLst>
              <a:gd name="connsiteX0" fmla="*/ 3106763 w 3106763"/>
              <a:gd name="connsiteY0" fmla="*/ 1205346 h 1205346"/>
              <a:gd name="connsiteX1" fmla="*/ 477863 w 3106763"/>
              <a:gd name="connsiteY1" fmla="*/ 623455 h 1205346"/>
              <a:gd name="connsiteX2" fmla="*/ 10272 w 3106763"/>
              <a:gd name="connsiteY2" fmla="*/ 0 h 120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763" h="1205346">
                <a:moveTo>
                  <a:pt x="3106763" y="1205346"/>
                </a:moveTo>
                <a:cubicBezTo>
                  <a:pt x="2050354" y="1014846"/>
                  <a:pt x="993945" y="824346"/>
                  <a:pt x="477863" y="623455"/>
                </a:cubicBezTo>
                <a:cubicBezTo>
                  <a:pt x="-38219" y="422564"/>
                  <a:pt x="-13974" y="211282"/>
                  <a:pt x="10272" y="0"/>
                </a:cubicBezTo>
              </a:path>
            </a:pathLst>
          </a:custGeom>
          <a:noFill/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3591603" y="3258290"/>
            <a:ext cx="3501736" cy="1236519"/>
          </a:xfrm>
          <a:custGeom>
            <a:avLst/>
            <a:gdLst>
              <a:gd name="connsiteX0" fmla="*/ 3501736 w 3501736"/>
              <a:gd name="connsiteY0" fmla="*/ 1236519 h 1236519"/>
              <a:gd name="connsiteX1" fmla="*/ 675409 w 3501736"/>
              <a:gd name="connsiteY1" fmla="*/ 924791 h 1236519"/>
              <a:gd name="connsiteX2" fmla="*/ 0 w 3501736"/>
              <a:gd name="connsiteY2" fmla="*/ 0 h 123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1736" h="1236519">
                <a:moveTo>
                  <a:pt x="3501736" y="1236519"/>
                </a:moveTo>
                <a:cubicBezTo>
                  <a:pt x="2380384" y="1183698"/>
                  <a:pt x="1259032" y="1130877"/>
                  <a:pt x="675409" y="924791"/>
                </a:cubicBezTo>
                <a:cubicBezTo>
                  <a:pt x="91786" y="718705"/>
                  <a:pt x="45893" y="359352"/>
                  <a:pt x="0" y="0"/>
                </a:cubicBezTo>
              </a:path>
            </a:pathLst>
          </a:custGeom>
          <a:noFill/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3251957" y="3279072"/>
            <a:ext cx="3612782" cy="1340428"/>
          </a:xfrm>
          <a:custGeom>
            <a:avLst/>
            <a:gdLst>
              <a:gd name="connsiteX0" fmla="*/ 4031673 w 4031673"/>
              <a:gd name="connsiteY0" fmla="*/ 1340428 h 1340428"/>
              <a:gd name="connsiteX1" fmla="*/ 716973 w 4031673"/>
              <a:gd name="connsiteY1" fmla="*/ 966355 h 1340428"/>
              <a:gd name="connsiteX2" fmla="*/ 0 w 4031673"/>
              <a:gd name="connsiteY2" fmla="*/ 0 h 134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1673" h="1340428">
                <a:moveTo>
                  <a:pt x="4031673" y="1340428"/>
                </a:moveTo>
                <a:cubicBezTo>
                  <a:pt x="2710295" y="1265094"/>
                  <a:pt x="1388918" y="1189760"/>
                  <a:pt x="716973" y="966355"/>
                </a:cubicBezTo>
                <a:cubicBezTo>
                  <a:pt x="45027" y="742950"/>
                  <a:pt x="116032" y="152400"/>
                  <a:pt x="0" y="0"/>
                </a:cubicBezTo>
              </a:path>
            </a:pathLst>
          </a:custGeom>
          <a:noFill/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2891916" y="3237509"/>
            <a:ext cx="4783313" cy="1486011"/>
          </a:xfrm>
          <a:custGeom>
            <a:avLst/>
            <a:gdLst>
              <a:gd name="connsiteX0" fmla="*/ 5049982 w 5049982"/>
              <a:gd name="connsiteY0" fmla="*/ 1423554 h 1486011"/>
              <a:gd name="connsiteX1" fmla="*/ 904009 w 5049982"/>
              <a:gd name="connsiteY1" fmla="*/ 1319645 h 1486011"/>
              <a:gd name="connsiteX2" fmla="*/ 0 w 5049982"/>
              <a:gd name="connsiteY2" fmla="*/ 0 h 148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9982" h="1486011">
                <a:moveTo>
                  <a:pt x="5049982" y="1423554"/>
                </a:moveTo>
                <a:cubicBezTo>
                  <a:pt x="3397827" y="1490229"/>
                  <a:pt x="1745673" y="1556904"/>
                  <a:pt x="904009" y="1319645"/>
                </a:cubicBezTo>
                <a:cubicBezTo>
                  <a:pt x="62345" y="1082386"/>
                  <a:pt x="31172" y="541193"/>
                  <a:pt x="0" y="0"/>
                </a:cubicBezTo>
              </a:path>
            </a:pathLst>
          </a:custGeom>
          <a:noFill/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162844" y="296971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flag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28273" y="2670802"/>
            <a:ext cx="2667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7   6    5    4    3    2    1    0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41350" y="2950205"/>
            <a:ext cx="313961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1248" y="1303421"/>
            <a:ext cx="6906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냉장고에는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8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개의 센서가 있고 이들은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flag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변수와 연결되어 있다고 할 때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냉장고의 온도가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0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도 이상으로 올라가면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비트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 되고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0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이하이면 비트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0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유지한다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3959725"/>
            <a:ext cx="23070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문제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) </a:t>
            </a: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현재 냉장고의 온도가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 0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도 이상인지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 판단하는 코드는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7458" y="5120403"/>
            <a:ext cx="5161629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byte flag = 0b00001010; 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각 비트는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개의 센서 값을 가리킴</a:t>
            </a:r>
          </a:p>
          <a:p>
            <a:pPr defTabSz="180000"/>
            <a:r>
              <a:rPr lang="en-US" altLang="ko-KR" sz="1400" dirty="0"/>
              <a:t>if(flag &amp; 0b00001000 == 0)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온도는 </a:t>
            </a:r>
            <a:r>
              <a:rPr lang="en-US" altLang="ko-KR" sz="1400" dirty="0"/>
              <a:t>0</a:t>
            </a:r>
            <a:r>
              <a:rPr lang="ko-KR" altLang="en-US" sz="1400" dirty="0"/>
              <a:t>도 이하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else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온도는 </a:t>
            </a:r>
            <a:r>
              <a:rPr lang="en-US" altLang="ko-KR" sz="1400" dirty="0"/>
              <a:t>0</a:t>
            </a:r>
            <a:r>
              <a:rPr lang="ko-KR" altLang="en-US" sz="1400" dirty="0"/>
              <a:t>도 이상</a:t>
            </a:r>
            <a:r>
              <a:rPr lang="en-US" altLang="ko-KR" sz="1400" dirty="0"/>
              <a:t>");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184678" y="6433591"/>
            <a:ext cx="5241286" cy="307777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온도는 </a:t>
            </a:r>
            <a:r>
              <a:rPr lang="en-US" altLang="ko-KR" sz="1400" dirty="0"/>
              <a:t>0</a:t>
            </a:r>
            <a:r>
              <a:rPr lang="ko-KR" altLang="en-US" sz="1400" dirty="0"/>
              <a:t>도 이상</a:t>
            </a:r>
          </a:p>
        </p:txBody>
      </p:sp>
      <p:sp>
        <p:nvSpPr>
          <p:cNvPr id="18" name="자유형 17"/>
          <p:cNvSpPr/>
          <p:nvPr/>
        </p:nvSpPr>
        <p:spPr>
          <a:xfrm>
            <a:off x="4260069" y="3154381"/>
            <a:ext cx="2324116" cy="1028700"/>
          </a:xfrm>
          <a:custGeom>
            <a:avLst/>
            <a:gdLst>
              <a:gd name="connsiteX0" fmla="*/ 2557304 w 2557304"/>
              <a:gd name="connsiteY0" fmla="*/ 1028700 h 1028700"/>
              <a:gd name="connsiteX1" fmla="*/ 416776 w 2557304"/>
              <a:gd name="connsiteY1" fmla="*/ 550719 h 1028700"/>
              <a:gd name="connsiteX2" fmla="*/ 1140 w 2557304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7304" h="1028700">
                <a:moveTo>
                  <a:pt x="2557304" y="1028700"/>
                </a:moveTo>
                <a:cubicBezTo>
                  <a:pt x="1700053" y="875434"/>
                  <a:pt x="842803" y="722169"/>
                  <a:pt x="416776" y="550719"/>
                </a:cubicBezTo>
                <a:cubicBezTo>
                  <a:pt x="-9251" y="379269"/>
                  <a:pt x="-4056" y="189634"/>
                  <a:pt x="1140" y="0"/>
                </a:cubicBezTo>
              </a:path>
            </a:pathLst>
          </a:custGeom>
          <a:noFill/>
          <a:ln w="28575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27414"/>
              </p:ext>
            </p:extLst>
          </p:nvPr>
        </p:nvGraphicFramePr>
        <p:xfrm>
          <a:off x="5787309" y="5215847"/>
          <a:ext cx="1867016" cy="35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77"/>
                <a:gridCol w="233377"/>
                <a:gridCol w="233377"/>
                <a:gridCol w="233377"/>
                <a:gridCol w="233377"/>
                <a:gridCol w="233377"/>
                <a:gridCol w="233377"/>
                <a:gridCol w="233377"/>
              </a:tblGrid>
              <a:tr h="3516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103062"/>
              </p:ext>
            </p:extLst>
          </p:nvPr>
        </p:nvGraphicFramePr>
        <p:xfrm>
          <a:off x="5790503" y="5522952"/>
          <a:ext cx="1863823" cy="357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54"/>
                <a:gridCol w="235867"/>
                <a:gridCol w="235867"/>
                <a:gridCol w="235867"/>
                <a:gridCol w="235867"/>
                <a:gridCol w="235867"/>
                <a:gridCol w="235867"/>
                <a:gridCol w="235867"/>
              </a:tblGrid>
              <a:tr h="357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455693" y="551128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&amp;</a:t>
            </a:r>
            <a:endParaRPr lang="ko-KR" altLang="en-US" dirty="0"/>
          </a:p>
        </p:txBody>
      </p:sp>
      <p:cxnSp>
        <p:nvCxnSpPr>
          <p:cNvPr id="9216" name="직선 연결선 9215"/>
          <p:cNvCxnSpPr/>
          <p:nvPr/>
        </p:nvCxnSpPr>
        <p:spPr>
          <a:xfrm>
            <a:off x="5455693" y="5903441"/>
            <a:ext cx="2275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057465"/>
              </p:ext>
            </p:extLst>
          </p:nvPr>
        </p:nvGraphicFramePr>
        <p:xfrm>
          <a:off x="5790505" y="5889005"/>
          <a:ext cx="1863823" cy="357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54"/>
                <a:gridCol w="235867"/>
                <a:gridCol w="235867"/>
                <a:gridCol w="235867"/>
                <a:gridCol w="235867"/>
                <a:gridCol w="235867"/>
                <a:gridCol w="235867"/>
                <a:gridCol w="235867"/>
              </a:tblGrid>
              <a:tr h="357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모서리가 둥근 사각형 설명선 39"/>
          <p:cNvSpPr/>
          <p:nvPr/>
        </p:nvSpPr>
        <p:spPr>
          <a:xfrm>
            <a:off x="7977663" y="5847280"/>
            <a:ext cx="1099243" cy="442674"/>
          </a:xfrm>
          <a:prstGeom prst="wedgeRoundRectCallout">
            <a:avLst>
              <a:gd name="adj1" fmla="val -73052"/>
              <a:gd name="adj2" fmla="val -118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Y</a:t>
            </a:r>
            <a:r>
              <a:rPr lang="ko-KR" altLang="en-US" sz="1000" dirty="0" smtClean="0"/>
              <a:t>비트가 </a:t>
            </a:r>
            <a:r>
              <a:rPr lang="en-US" altLang="ko-KR" sz="1000" dirty="0" smtClean="0"/>
              <a:t>0 </a:t>
            </a:r>
            <a:r>
              <a:rPr lang="ko-KR" altLang="en-US" sz="1000" dirty="0" smtClean="0"/>
              <a:t>이면</a:t>
            </a:r>
            <a:endParaRPr lang="en-US" altLang="ko-KR" sz="1000" dirty="0" smtClean="0"/>
          </a:p>
          <a:p>
            <a:r>
              <a:rPr lang="ko-KR" altLang="en-US" sz="1000" dirty="0" smtClean="0"/>
              <a:t> 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결과는 </a:t>
            </a:r>
            <a:r>
              <a:rPr lang="en-US" altLang="ko-KR" sz="1000" dirty="0" smtClean="0"/>
              <a:t>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182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818" y="212529"/>
            <a:ext cx="2808312" cy="7524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시프트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55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623"/>
            <a:ext cx="6480720" cy="19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11992"/>
            <a:ext cx="7750077" cy="460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73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68012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2-6 : </a:t>
            </a:r>
            <a:r>
              <a:rPr lang="ko-KR" altLang="en-US" dirty="0" smtClean="0"/>
              <a:t>비트 </a:t>
            </a:r>
            <a:r>
              <a:rPr lang="ko-KR" altLang="en-US" dirty="0"/>
              <a:t>연산자와 시</a:t>
            </a:r>
            <a:r>
              <a:rPr lang="ko-KR" altLang="en-US" dirty="0" smtClean="0"/>
              <a:t>프트 </a:t>
            </a:r>
            <a:r>
              <a:rPr lang="ko-KR" altLang="en-US" dirty="0"/>
              <a:t>연산자 </a:t>
            </a:r>
            <a:r>
              <a:rPr lang="ko-KR" altLang="en-US" dirty="0" smtClean="0"/>
              <a:t>사용하</a:t>
            </a:r>
            <a:r>
              <a:rPr lang="ko-KR" altLang="en-US" dirty="0"/>
              <a:t>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655" y="1879443"/>
            <a:ext cx="631971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44000"/>
            <a:r>
              <a:rPr lang="en-US" altLang="ko-KR" sz="1200" dirty="0"/>
              <a:t>public class </a:t>
            </a:r>
            <a:r>
              <a:rPr lang="en-US" altLang="ko-KR" sz="1200" dirty="0" err="1"/>
              <a:t>BitShiftOperator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{</a:t>
            </a:r>
          </a:p>
          <a:p>
            <a:pPr defTabSz="144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44000"/>
            <a:r>
              <a:rPr lang="en-US" altLang="ko-KR" sz="1200" dirty="0" smtClean="0"/>
              <a:t>		short </a:t>
            </a:r>
            <a:r>
              <a:rPr lang="en-US" altLang="ko-KR" sz="1200" dirty="0"/>
              <a:t>a = (short)0x55ff;</a:t>
            </a:r>
          </a:p>
          <a:p>
            <a:pPr defTabSz="144000"/>
            <a:r>
              <a:rPr lang="en-US" altLang="ko-KR" sz="1200" dirty="0" smtClean="0"/>
              <a:t>		short </a:t>
            </a:r>
            <a:r>
              <a:rPr lang="en-US" altLang="ko-KR" sz="1200" dirty="0"/>
              <a:t>b = (short)0x00ff</a:t>
            </a:r>
            <a:r>
              <a:rPr lang="en-US" altLang="ko-KR" sz="1200" dirty="0" smtClean="0"/>
              <a:t>;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dirty="0" smtClean="0"/>
              <a:t>		// </a:t>
            </a:r>
            <a:r>
              <a:rPr lang="ko-KR" altLang="en-US" sz="1200" dirty="0"/>
              <a:t>비트 연산</a:t>
            </a:r>
          </a:p>
          <a:p>
            <a:pPr defTabSz="144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("[</a:t>
            </a:r>
            <a:r>
              <a:rPr lang="ko-KR" altLang="en-US" sz="1200" dirty="0"/>
              <a:t>비트 연산 결과</a:t>
            </a:r>
            <a:r>
              <a:rPr lang="en-US" altLang="ko-KR" sz="1200" dirty="0"/>
              <a:t>]");</a:t>
            </a:r>
          </a:p>
          <a:p>
            <a:pPr defTabSz="144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System.out.printf</a:t>
            </a:r>
            <a:r>
              <a:rPr lang="en-US" altLang="ko-KR" sz="1200" dirty="0"/>
              <a:t>("%04x\n", (short)</a:t>
            </a:r>
            <a:r>
              <a:rPr lang="en-US" altLang="ko-KR" sz="1200" b="1" dirty="0"/>
              <a:t>a &amp; b</a:t>
            </a:r>
            <a:r>
              <a:rPr lang="en-US" altLang="ko-KR" sz="1200" dirty="0"/>
              <a:t>); </a:t>
            </a:r>
            <a:r>
              <a:rPr lang="en-US" altLang="ko-KR" sz="1200" dirty="0" smtClean="0"/>
              <a:t>	// </a:t>
            </a:r>
            <a:r>
              <a:rPr lang="ko-KR" altLang="en-US" sz="1200" dirty="0"/>
              <a:t>비트 </a:t>
            </a:r>
            <a:r>
              <a:rPr lang="en-US" altLang="ko-KR" sz="1200" dirty="0"/>
              <a:t>AND</a:t>
            </a:r>
          </a:p>
          <a:p>
            <a:pPr defTabSz="144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System.out.printf</a:t>
            </a:r>
            <a:r>
              <a:rPr lang="en-US" altLang="ko-KR" sz="1200" dirty="0"/>
              <a:t>("%04x\n", (short)</a:t>
            </a:r>
            <a:r>
              <a:rPr lang="en-US" altLang="ko-KR" sz="1200" b="1" dirty="0"/>
              <a:t>a | b</a:t>
            </a:r>
            <a:r>
              <a:rPr lang="en-US" altLang="ko-KR" sz="1200" dirty="0"/>
              <a:t>); </a:t>
            </a:r>
            <a:r>
              <a:rPr lang="en-US" altLang="ko-KR" sz="1200" dirty="0" smtClean="0"/>
              <a:t>		// </a:t>
            </a:r>
            <a:r>
              <a:rPr lang="ko-KR" altLang="en-US" sz="1200" dirty="0"/>
              <a:t>비트 </a:t>
            </a:r>
            <a:r>
              <a:rPr lang="en-US" altLang="ko-KR" sz="1200" dirty="0"/>
              <a:t>OR</a:t>
            </a:r>
          </a:p>
          <a:p>
            <a:pPr defTabSz="144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System.out.printf</a:t>
            </a:r>
            <a:r>
              <a:rPr lang="en-US" altLang="ko-KR" sz="1200" dirty="0"/>
              <a:t>("%04x\n", (short)</a:t>
            </a:r>
            <a:r>
              <a:rPr lang="en-US" altLang="ko-KR" sz="1200" b="1" dirty="0"/>
              <a:t>a ^ b</a:t>
            </a:r>
            <a:r>
              <a:rPr lang="en-US" altLang="ko-KR" sz="1200" dirty="0"/>
              <a:t>); </a:t>
            </a:r>
            <a:r>
              <a:rPr lang="en-US" altLang="ko-KR" sz="1200" dirty="0" smtClean="0"/>
              <a:t>	// </a:t>
            </a:r>
            <a:r>
              <a:rPr lang="ko-KR" altLang="en-US" sz="1200" dirty="0"/>
              <a:t>비트 </a:t>
            </a:r>
            <a:r>
              <a:rPr lang="en-US" altLang="ko-KR" sz="1200" dirty="0"/>
              <a:t>XOR</a:t>
            </a:r>
          </a:p>
          <a:p>
            <a:pPr defTabSz="144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System.out.printf</a:t>
            </a:r>
            <a:r>
              <a:rPr lang="en-US" altLang="ko-KR" sz="1200" dirty="0"/>
              <a:t>("%04x\n", (short)</a:t>
            </a:r>
            <a:r>
              <a:rPr lang="en-US" altLang="ko-KR" sz="1200" b="1" dirty="0"/>
              <a:t>~a</a:t>
            </a:r>
            <a:r>
              <a:rPr lang="en-US" altLang="ko-KR" sz="1200" dirty="0"/>
              <a:t>); </a:t>
            </a:r>
            <a:r>
              <a:rPr lang="en-US" altLang="ko-KR" sz="1200" dirty="0" smtClean="0"/>
              <a:t>		// </a:t>
            </a:r>
            <a:r>
              <a:rPr lang="ko-KR" altLang="en-US" sz="1200" dirty="0"/>
              <a:t>비트 </a:t>
            </a:r>
            <a:r>
              <a:rPr lang="en-US" altLang="ko-KR" sz="1200" dirty="0"/>
              <a:t>NOT</a:t>
            </a:r>
          </a:p>
          <a:p>
            <a:pPr defTabSz="144000"/>
            <a:endParaRPr lang="en-US" altLang="ko-KR" sz="1200" dirty="0" smtClean="0"/>
          </a:p>
          <a:p>
            <a:pPr defTabSz="144000"/>
            <a:r>
              <a:rPr lang="en-US" altLang="ko-KR" sz="1200" dirty="0" smtClean="0"/>
              <a:t>	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byte </a:t>
            </a:r>
            <a:r>
              <a:rPr lang="en-US" altLang="ko-KR" sz="1200" dirty="0"/>
              <a:t>c = 20; // 0x14</a:t>
            </a:r>
          </a:p>
          <a:p>
            <a:pPr defTabSz="144000"/>
            <a:r>
              <a:rPr lang="en-US" altLang="ko-KR" sz="1200" dirty="0" smtClean="0"/>
              <a:t>		byte </a:t>
            </a:r>
            <a:r>
              <a:rPr lang="en-US" altLang="ko-KR" sz="1200" dirty="0"/>
              <a:t>d = -8; // </a:t>
            </a:r>
            <a:r>
              <a:rPr lang="en-US" altLang="ko-KR" sz="1200" dirty="0" smtClean="0"/>
              <a:t>0xf8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dirty="0" smtClean="0"/>
              <a:t>		// </a:t>
            </a:r>
            <a:r>
              <a:rPr lang="ko-KR" altLang="en-US" sz="1200" dirty="0"/>
              <a:t>시프트 연산</a:t>
            </a:r>
          </a:p>
          <a:p>
            <a:pPr defTabSz="144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("[</a:t>
            </a:r>
            <a:r>
              <a:rPr lang="ko-KR" altLang="en-US" sz="1200" dirty="0"/>
              <a:t>시프트 연산 결과</a:t>
            </a:r>
            <a:r>
              <a:rPr lang="en-US" altLang="ko-KR" sz="1200" dirty="0"/>
              <a:t>]");</a:t>
            </a:r>
          </a:p>
          <a:p>
            <a:pPr defTabSz="144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c </a:t>
            </a:r>
            <a:r>
              <a:rPr lang="en-US" altLang="ko-KR" sz="1200" b="1" dirty="0"/>
              <a:t>&lt;&lt; 2</a:t>
            </a:r>
            <a:r>
              <a:rPr lang="en-US" altLang="ko-KR" sz="1200" dirty="0"/>
              <a:t>); // c</a:t>
            </a:r>
            <a:r>
              <a:rPr lang="ko-KR" altLang="en-US" sz="1200" dirty="0"/>
              <a:t>를 </a:t>
            </a:r>
            <a:r>
              <a:rPr lang="en-US" altLang="ko-KR" sz="1200" dirty="0"/>
              <a:t>2</a:t>
            </a:r>
            <a:r>
              <a:rPr lang="ko-KR" altLang="en-US" sz="1200" dirty="0"/>
              <a:t>비트 왼쪽 시프트</a:t>
            </a:r>
          </a:p>
          <a:p>
            <a:pPr defTabSz="144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c </a:t>
            </a:r>
            <a:r>
              <a:rPr lang="en-US" altLang="ko-KR" sz="1200" b="1" dirty="0"/>
              <a:t>&gt;&gt; 2</a:t>
            </a:r>
            <a:r>
              <a:rPr lang="en-US" altLang="ko-KR" sz="1200" dirty="0"/>
              <a:t>); // c</a:t>
            </a:r>
            <a:r>
              <a:rPr lang="ko-KR" altLang="en-US" sz="1200" dirty="0"/>
              <a:t>를 </a:t>
            </a:r>
            <a:r>
              <a:rPr lang="en-US" altLang="ko-KR" sz="1200" dirty="0"/>
              <a:t>2</a:t>
            </a:r>
            <a:r>
              <a:rPr lang="ko-KR" altLang="en-US" sz="1200" dirty="0"/>
              <a:t>비트 오른쪽 시프트</a:t>
            </a:r>
            <a:r>
              <a:rPr lang="en-US" altLang="ko-KR" sz="1200" dirty="0" smtClean="0"/>
              <a:t>.  </a:t>
            </a:r>
            <a:r>
              <a:rPr lang="ko-KR" altLang="en-US" sz="1200" dirty="0" smtClean="0"/>
              <a:t>양수이므로 </a:t>
            </a:r>
            <a:r>
              <a:rPr lang="en-US" altLang="ko-KR" sz="1200" dirty="0" smtClean="0"/>
              <a:t>0 </a:t>
            </a:r>
            <a:r>
              <a:rPr lang="ko-KR" altLang="en-US" sz="1200" dirty="0"/>
              <a:t>삽입</a:t>
            </a:r>
          </a:p>
          <a:p>
            <a:pPr defTabSz="144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d </a:t>
            </a:r>
            <a:r>
              <a:rPr lang="en-US" altLang="ko-KR" sz="1200" b="1" dirty="0"/>
              <a:t>&gt;&gt; 2</a:t>
            </a:r>
            <a:r>
              <a:rPr lang="en-US" altLang="ko-KR" sz="1200" dirty="0"/>
              <a:t>); // d</a:t>
            </a:r>
            <a:r>
              <a:rPr lang="ko-KR" altLang="en-US" sz="1200" dirty="0"/>
              <a:t>를 </a:t>
            </a:r>
            <a:r>
              <a:rPr lang="en-US" altLang="ko-KR" sz="1200" dirty="0"/>
              <a:t>2</a:t>
            </a:r>
            <a:r>
              <a:rPr lang="ko-KR" altLang="en-US" sz="1200" dirty="0"/>
              <a:t>비트 오른쪽 시프트</a:t>
            </a:r>
            <a:r>
              <a:rPr lang="en-US" altLang="ko-KR" sz="1200" dirty="0"/>
              <a:t>. </a:t>
            </a:r>
            <a:r>
              <a:rPr lang="ko-KR" altLang="en-US" sz="1200" dirty="0" smtClean="0"/>
              <a:t>음수이므로 </a:t>
            </a:r>
            <a:r>
              <a:rPr lang="en-US" altLang="ko-KR" sz="1200" dirty="0" smtClean="0"/>
              <a:t>1 </a:t>
            </a:r>
            <a:r>
              <a:rPr lang="ko-KR" altLang="en-US" sz="1200" dirty="0"/>
              <a:t>삽입</a:t>
            </a:r>
          </a:p>
          <a:p>
            <a:pPr defTabSz="144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System.out.printf</a:t>
            </a:r>
            <a:r>
              <a:rPr lang="en-US" altLang="ko-KR" sz="1200" dirty="0" smtClean="0"/>
              <a:t>("%x\n</a:t>
            </a:r>
            <a:r>
              <a:rPr lang="en-US" altLang="ko-KR" sz="1200" dirty="0"/>
              <a:t>", 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d </a:t>
            </a:r>
            <a:r>
              <a:rPr lang="en-US" altLang="ko-KR" sz="1200" b="1" dirty="0"/>
              <a:t>&gt;&gt;&gt; 2</a:t>
            </a:r>
            <a:r>
              <a:rPr lang="en-US" altLang="ko-KR" sz="1200" dirty="0"/>
              <a:t>)); // d</a:t>
            </a:r>
            <a:r>
              <a:rPr lang="ko-KR" altLang="en-US" sz="1200" dirty="0"/>
              <a:t>를 </a:t>
            </a:r>
            <a:r>
              <a:rPr lang="en-US" altLang="ko-KR" sz="1200" dirty="0"/>
              <a:t>2</a:t>
            </a:r>
            <a:r>
              <a:rPr lang="ko-KR" altLang="en-US" sz="1200" dirty="0"/>
              <a:t>비트 오른쪽 시프트</a:t>
            </a:r>
            <a:r>
              <a:rPr lang="en-US" altLang="ko-KR" sz="1200" dirty="0"/>
              <a:t>. 0 </a:t>
            </a:r>
            <a:r>
              <a:rPr lang="ko-KR" altLang="en-US" sz="1200" dirty="0"/>
              <a:t>삽입</a:t>
            </a:r>
          </a:p>
          <a:p>
            <a:pPr defTabSz="144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44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471" y="1364575"/>
            <a:ext cx="828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코드의 실행 결과는 무엇인가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090712" y="4111506"/>
            <a:ext cx="1270106" cy="212365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비트 연산 결과</a:t>
            </a:r>
            <a:r>
              <a:rPr lang="en-US" altLang="ko-KR" sz="1200" dirty="0"/>
              <a:t>]</a:t>
            </a:r>
          </a:p>
          <a:p>
            <a:r>
              <a:rPr lang="en-US" altLang="ko-KR" sz="1200" dirty="0"/>
              <a:t>00ff</a:t>
            </a:r>
          </a:p>
          <a:p>
            <a:r>
              <a:rPr lang="en-US" altLang="ko-KR" sz="1200" dirty="0"/>
              <a:t>55ff</a:t>
            </a:r>
          </a:p>
          <a:p>
            <a:r>
              <a:rPr lang="en-US" altLang="ko-KR" sz="1200" dirty="0"/>
              <a:t>5500</a:t>
            </a:r>
          </a:p>
          <a:p>
            <a:r>
              <a:rPr lang="en-US" altLang="ko-KR" sz="1200" dirty="0"/>
              <a:t>aa00</a:t>
            </a:r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시프트 연산 결과</a:t>
            </a:r>
            <a:r>
              <a:rPr lang="en-US" altLang="ko-KR" sz="1200" dirty="0"/>
              <a:t>]</a:t>
            </a:r>
          </a:p>
          <a:p>
            <a:r>
              <a:rPr lang="en-US" altLang="ko-KR" sz="1200" dirty="0"/>
              <a:t>80</a:t>
            </a:r>
          </a:p>
          <a:p>
            <a:r>
              <a:rPr lang="en-US" altLang="ko-KR" sz="1200" dirty="0"/>
              <a:t>5</a:t>
            </a:r>
          </a:p>
          <a:p>
            <a:r>
              <a:rPr lang="en-US" altLang="ko-KR" sz="1200" dirty="0"/>
              <a:t>-2</a:t>
            </a:r>
          </a:p>
          <a:p>
            <a:r>
              <a:rPr lang="en-US" altLang="ko-KR" sz="1200" dirty="0" smtClean="0"/>
              <a:t>3ffffffe</a:t>
            </a:r>
            <a:endParaRPr lang="en-US" altLang="ko-KR" sz="1200" dirty="0">
              <a:latin typeface="+mj-lt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203184" y="2708921"/>
            <a:ext cx="3240361" cy="360040"/>
          </a:xfrm>
          <a:prstGeom prst="wedgeRoundRectCallout">
            <a:avLst>
              <a:gd name="adj1" fmla="val -63749"/>
              <a:gd name="adj2" fmla="val 1200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printf</a:t>
            </a:r>
            <a:r>
              <a:rPr lang="en-US" altLang="ko-KR" sz="1000" dirty="0">
                <a:solidFill>
                  <a:schemeClr val="tx1"/>
                </a:solidFill>
              </a:rPr>
              <a:t>("%04", ...) </a:t>
            </a:r>
            <a:r>
              <a:rPr lang="ko-KR" altLang="en-US" sz="1000" dirty="0" err="1">
                <a:solidFill>
                  <a:schemeClr val="tx1"/>
                </a:solidFill>
              </a:rPr>
              <a:t>메소드는</a:t>
            </a:r>
            <a:r>
              <a:rPr lang="ko-KR" altLang="en-US" sz="1000" dirty="0">
                <a:solidFill>
                  <a:schemeClr val="tx1"/>
                </a:solidFill>
              </a:rPr>
              <a:t> 값을 </a:t>
            </a:r>
            <a:r>
              <a:rPr lang="en-US" altLang="ko-KR" sz="1000" dirty="0">
                <a:solidFill>
                  <a:schemeClr val="tx1"/>
                </a:solidFill>
              </a:rPr>
              <a:t>4</a:t>
            </a:r>
            <a:r>
              <a:rPr lang="ko-KR" altLang="en-US" sz="1000" dirty="0">
                <a:solidFill>
                  <a:schemeClr val="tx1"/>
                </a:solidFill>
              </a:rPr>
              <a:t>자리의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r>
              <a:rPr lang="ko-KR" altLang="en-US" sz="1000" dirty="0">
                <a:solidFill>
                  <a:schemeClr val="tx1"/>
                </a:solidFill>
              </a:rPr>
              <a:t>진수로 출력하고 빈 곳에는 </a:t>
            </a:r>
            <a:r>
              <a:rPr lang="en-US" altLang="ko-KR" sz="1000" dirty="0">
                <a:solidFill>
                  <a:schemeClr val="tx1"/>
                </a:solidFill>
              </a:rPr>
              <a:t>0</a:t>
            </a:r>
            <a:r>
              <a:rPr lang="ko-KR" altLang="en-US" sz="1000" dirty="0">
                <a:solidFill>
                  <a:schemeClr val="tx1"/>
                </a:solidFill>
              </a:rPr>
              <a:t>을 삽입한다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848871" y="4365104"/>
            <a:ext cx="1944216" cy="360040"/>
          </a:xfrm>
          <a:prstGeom prst="wedgeRoundRectCallout">
            <a:avLst>
              <a:gd name="adj1" fmla="val -61611"/>
              <a:gd name="adj2" fmla="val 1459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에 </a:t>
            </a:r>
            <a:r>
              <a:rPr lang="en-US" altLang="ko-KR" sz="1000" dirty="0">
                <a:solidFill>
                  <a:schemeClr val="tx1"/>
                </a:solidFill>
              </a:rPr>
              <a:t>4</a:t>
            </a:r>
            <a:r>
              <a:rPr lang="ko-KR" altLang="en-US" sz="1000" dirty="0">
                <a:solidFill>
                  <a:schemeClr val="tx1"/>
                </a:solidFill>
              </a:rPr>
              <a:t>를 곱한 결과가 나타난다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292080" y="4790856"/>
            <a:ext cx="1199786" cy="360040"/>
          </a:xfrm>
          <a:prstGeom prst="wedgeRoundRectCallout">
            <a:avLst>
              <a:gd name="adj1" fmla="val -105320"/>
              <a:gd name="adj2" fmla="val 853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r>
              <a:rPr lang="ko-KR" altLang="en-US" sz="1000" dirty="0" smtClean="0">
                <a:solidFill>
                  <a:schemeClr val="tx1"/>
                </a:solidFill>
              </a:rPr>
              <a:t>로 나누기 효과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1691680" y="6039073"/>
            <a:ext cx="1563141" cy="360040"/>
          </a:xfrm>
          <a:prstGeom prst="wedgeRoundRectCallout">
            <a:avLst>
              <a:gd name="adj1" fmla="val 63927"/>
              <a:gd name="adj2" fmla="val -1224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</a:t>
            </a:r>
            <a:r>
              <a:rPr lang="ko-KR" altLang="en-US" sz="1000" dirty="0" smtClean="0">
                <a:solidFill>
                  <a:schemeClr val="tx1"/>
                </a:solidFill>
              </a:rPr>
              <a:t>가 음수이어도 </a:t>
            </a:r>
            <a:r>
              <a:rPr lang="en-US" altLang="ko-KR" sz="1000" dirty="0" smtClean="0">
                <a:solidFill>
                  <a:schemeClr val="tx1"/>
                </a:solidFill>
              </a:rPr>
              <a:t>0 </a:t>
            </a:r>
            <a:r>
              <a:rPr lang="ko-KR" altLang="en-US" sz="1000" dirty="0" smtClean="0">
                <a:solidFill>
                  <a:schemeClr val="tx1"/>
                </a:solidFill>
              </a:rPr>
              <a:t>삽입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r>
              <a:rPr lang="ko-KR" altLang="en-US" sz="1000" dirty="0" smtClean="0">
                <a:solidFill>
                  <a:schemeClr val="tx1"/>
                </a:solidFill>
              </a:rPr>
              <a:t>로 나누기 효과 없음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6036074" y="5122718"/>
            <a:ext cx="219253" cy="384663"/>
          </a:xfrm>
          <a:custGeom>
            <a:avLst/>
            <a:gdLst>
              <a:gd name="connsiteX0" fmla="*/ 219253 w 219253"/>
              <a:gd name="connsiteY0" fmla="*/ 41564 h 384663"/>
              <a:gd name="connsiteX1" fmla="*/ 1044 w 219253"/>
              <a:gd name="connsiteY1" fmla="*/ 384464 h 384663"/>
              <a:gd name="connsiteX2" fmla="*/ 136126 w 219253"/>
              <a:gd name="connsiteY2" fmla="*/ 0 h 38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253" h="384663">
                <a:moveTo>
                  <a:pt x="219253" y="41564"/>
                </a:moveTo>
                <a:cubicBezTo>
                  <a:pt x="117075" y="216477"/>
                  <a:pt x="14898" y="391391"/>
                  <a:pt x="1044" y="384464"/>
                </a:cubicBezTo>
                <a:cubicBezTo>
                  <a:pt x="-12810" y="377537"/>
                  <a:pt x="115344" y="69273"/>
                  <a:pt x="136126" y="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비교연산자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두 개의 값을 비교하여 </a:t>
            </a:r>
            <a:r>
              <a:rPr lang="en-US" altLang="ko-KR" sz="2000" dirty="0" smtClean="0"/>
              <a:t>true/false </a:t>
            </a:r>
            <a:r>
              <a:rPr lang="ko-KR" altLang="en-US" sz="2000" dirty="0" smtClean="0"/>
              <a:t>결과</a:t>
            </a:r>
            <a:endParaRPr lang="en-US" altLang="ko-KR" sz="2000" dirty="0" smtClean="0"/>
          </a:p>
          <a:p>
            <a:r>
              <a:rPr lang="ko-KR" altLang="en-US" sz="2000" dirty="0" smtClean="0"/>
              <a:t>논리연산자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두 개의 논리 값에 논리 연산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논리 결과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827583" y="2378790"/>
            <a:ext cx="3071471" cy="2228076"/>
            <a:chOff x="323528" y="2378790"/>
            <a:chExt cx="3659769" cy="2520280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378790"/>
              <a:ext cx="3659769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446412"/>
              <a:ext cx="465952" cy="26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그룹 4"/>
          <p:cNvGrpSpPr/>
          <p:nvPr/>
        </p:nvGrpSpPr>
        <p:grpSpPr>
          <a:xfrm>
            <a:off x="4598436" y="2378790"/>
            <a:ext cx="4078020" cy="1554266"/>
            <a:chOff x="4094380" y="2378790"/>
            <a:chExt cx="4859109" cy="1758102"/>
          </a:xfrm>
        </p:grpSpPr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380" y="2378790"/>
              <a:ext cx="4859109" cy="1758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2446412"/>
              <a:ext cx="482153" cy="27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2446412"/>
              <a:ext cx="590550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직사각형 6"/>
          <p:cNvSpPr/>
          <p:nvPr/>
        </p:nvSpPr>
        <p:spPr>
          <a:xfrm>
            <a:off x="852502" y="5013176"/>
            <a:ext cx="756084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(age &gt;= 20) &amp;&amp; (age &lt; 30) 									// </a:t>
            </a:r>
            <a:r>
              <a:rPr lang="ko-KR" altLang="en-US" sz="1400" dirty="0" smtClean="0"/>
              <a:t>나이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age)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20</a:t>
            </a:r>
            <a:r>
              <a:rPr lang="ko-KR" altLang="en-US" sz="1400" dirty="0" smtClean="0"/>
              <a:t>대인 경우</a:t>
            </a:r>
          </a:p>
          <a:p>
            <a:pPr defTabSz="180000"/>
            <a:r>
              <a:rPr lang="en-US" altLang="ko-KR" sz="1400" dirty="0" smtClean="0"/>
              <a:t>(c &gt;= 'A') &amp;&amp; (c &lt;= 'Z') 										// </a:t>
            </a:r>
            <a:r>
              <a:rPr lang="ko-KR" altLang="en-US" sz="1400" dirty="0" smtClean="0"/>
              <a:t>문자</a:t>
            </a:r>
            <a:r>
              <a:rPr lang="en-US" altLang="ko-KR" sz="1400" dirty="0" smtClean="0"/>
              <a:t>(char c)</a:t>
            </a:r>
            <a:r>
              <a:rPr lang="ko-KR" altLang="en-US" sz="1400" dirty="0" smtClean="0"/>
              <a:t>가 대문자인 경우</a:t>
            </a:r>
          </a:p>
          <a:p>
            <a:pPr defTabSz="180000"/>
            <a:r>
              <a:rPr lang="en-US" altLang="ko-KR" sz="1400" dirty="0" smtClean="0"/>
              <a:t>(x&gt;=0) &amp;&amp; (y&gt;=0) &amp;&amp; (x&lt;=50) &amp;&amp; (y&lt;=50) 	// (</a:t>
            </a:r>
            <a:r>
              <a:rPr lang="en-US" altLang="ko-KR" sz="1400" dirty="0" err="1" smtClean="0"/>
              <a:t>x,y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(0,0)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(50,50)</a:t>
            </a:r>
            <a:r>
              <a:rPr lang="ko-KR" altLang="en-US" sz="1400" dirty="0" smtClean="0"/>
              <a:t>의 사각형 내에 있음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420175" y="5991607"/>
            <a:ext cx="315182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20 &lt;= age &lt; 30 // </a:t>
            </a:r>
            <a:r>
              <a:rPr lang="ko-KR" altLang="en-US" sz="1400" dirty="0" err="1" smtClean="0"/>
              <a:t>조건식</a:t>
            </a:r>
            <a:r>
              <a:rPr lang="ko-KR" altLang="en-US" sz="1400" dirty="0" smtClean="0"/>
              <a:t> 문법 오류</a:t>
            </a:r>
            <a:endParaRPr lang="ko-KR" altLang="en-US" sz="140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0" y="5991607"/>
            <a:ext cx="404813" cy="295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1782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2-7 : </a:t>
            </a:r>
            <a:r>
              <a:rPr lang="ko-KR" altLang="en-US" dirty="0" smtClean="0"/>
              <a:t>비교 </a:t>
            </a:r>
            <a:r>
              <a:rPr lang="ko-KR" altLang="en-US" dirty="0"/>
              <a:t>연산자와 논리 연산자 사용하기</a:t>
            </a:r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916832"/>
            <a:ext cx="453650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LogicalOperator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/>
              <a:t>static void main 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'a' &gt; 'b'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3 </a:t>
            </a:r>
            <a:r>
              <a:rPr lang="en-US" altLang="ko-KR" sz="1600" b="1" dirty="0"/>
              <a:t>&gt;= 2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-1 &lt; 0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3.45 </a:t>
            </a:r>
            <a:r>
              <a:rPr lang="en-US" altLang="ko-KR" sz="1600" b="1" dirty="0"/>
              <a:t>&lt;= 2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3 </a:t>
            </a:r>
            <a:r>
              <a:rPr lang="en-US" altLang="ko-KR" sz="1600" b="1" dirty="0"/>
              <a:t>== 2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3 </a:t>
            </a:r>
            <a:r>
              <a:rPr lang="en-US" altLang="ko-KR" sz="1600" b="1" dirty="0"/>
              <a:t>!= 2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!(3 != 2)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(3 &gt; 2) &amp;&amp; (3 &gt; 4)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(3 != 2) || (-1 &gt; 0)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(3 != 2) ^ (-1 &gt; 0)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}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5786" y="1340768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소스의 실행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96136" y="2913758"/>
            <a:ext cx="635053" cy="255454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j-lt"/>
              </a:rPr>
              <a:t>false</a:t>
            </a:r>
          </a:p>
          <a:p>
            <a:r>
              <a:rPr lang="en-US" altLang="ko-KR" sz="1600" dirty="0">
                <a:latin typeface="+mj-lt"/>
              </a:rPr>
              <a:t>true</a:t>
            </a:r>
          </a:p>
          <a:p>
            <a:r>
              <a:rPr lang="en-US" altLang="ko-KR" sz="1600" dirty="0">
                <a:latin typeface="+mj-lt"/>
              </a:rPr>
              <a:t>true</a:t>
            </a:r>
          </a:p>
          <a:p>
            <a:r>
              <a:rPr lang="en-US" altLang="ko-KR" sz="1600" dirty="0">
                <a:latin typeface="+mj-lt"/>
              </a:rPr>
              <a:t>false</a:t>
            </a:r>
          </a:p>
          <a:p>
            <a:r>
              <a:rPr lang="en-US" altLang="ko-KR" sz="1600" dirty="0">
                <a:latin typeface="+mj-lt"/>
              </a:rPr>
              <a:t>false</a:t>
            </a:r>
          </a:p>
          <a:p>
            <a:r>
              <a:rPr lang="en-US" altLang="ko-KR" sz="1600" dirty="0">
                <a:latin typeface="+mj-lt"/>
              </a:rPr>
              <a:t>true</a:t>
            </a:r>
          </a:p>
          <a:p>
            <a:r>
              <a:rPr lang="en-US" altLang="ko-KR" sz="1600" dirty="0">
                <a:latin typeface="+mj-lt"/>
              </a:rPr>
              <a:t>false</a:t>
            </a:r>
          </a:p>
          <a:p>
            <a:r>
              <a:rPr lang="en-US" altLang="ko-KR" sz="1600" dirty="0">
                <a:latin typeface="+mj-lt"/>
              </a:rPr>
              <a:t>false</a:t>
            </a:r>
          </a:p>
          <a:p>
            <a:r>
              <a:rPr lang="en-US" altLang="ko-KR" sz="1600" dirty="0">
                <a:latin typeface="+mj-lt"/>
              </a:rPr>
              <a:t>true</a:t>
            </a:r>
          </a:p>
          <a:p>
            <a:r>
              <a:rPr lang="en-US" altLang="ko-KR" sz="1600" dirty="0">
                <a:latin typeface="+mj-lt"/>
              </a:rPr>
              <a:t>true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증감 연산자</a:t>
            </a:r>
            <a:endParaRPr lang="ko-KR" altLang="en-US" dirty="0"/>
          </a:p>
        </p:txBody>
      </p:sp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34" y="1412777"/>
            <a:ext cx="6441821" cy="2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88" y="3890784"/>
            <a:ext cx="6459132" cy="99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32826" y="5112798"/>
            <a:ext cx="663551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a, b = 4;</a:t>
            </a:r>
          </a:p>
          <a:p>
            <a:pPr defTabSz="180000"/>
            <a:r>
              <a:rPr lang="en-US" altLang="ko-KR" sz="1600" dirty="0"/>
              <a:t>a = </a:t>
            </a:r>
            <a:r>
              <a:rPr lang="en-US" altLang="ko-KR" sz="1600" b="1" dirty="0"/>
              <a:t>b</a:t>
            </a:r>
            <a:r>
              <a:rPr lang="en-US" altLang="ko-KR" sz="1600" b="1" dirty="0" smtClean="0"/>
              <a:t>++</a:t>
            </a:r>
            <a:r>
              <a:rPr lang="en-US" altLang="ko-KR" sz="1600" dirty="0" smtClean="0"/>
              <a:t>; 	// b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대입된 후 </a:t>
            </a:r>
            <a:r>
              <a:rPr lang="en-US" altLang="ko-KR" sz="1600" dirty="0" smtClean="0"/>
              <a:t>b </a:t>
            </a:r>
            <a:r>
              <a:rPr lang="ko-KR" altLang="en-US" sz="1600" dirty="0" smtClean="0"/>
              <a:t>증가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결과 </a:t>
            </a:r>
            <a:r>
              <a:rPr lang="en-US" altLang="ko-KR" sz="1600" dirty="0"/>
              <a:t>a=4, b=5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4783" y="5904886"/>
            <a:ext cx="664356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a, b = 4;</a:t>
            </a:r>
          </a:p>
          <a:p>
            <a:pPr defTabSz="180000"/>
            <a:r>
              <a:rPr lang="en-US" altLang="ko-KR" sz="1600" dirty="0"/>
              <a:t>a = </a:t>
            </a:r>
            <a:r>
              <a:rPr lang="en-US" altLang="ko-KR" sz="1600" b="1" dirty="0"/>
              <a:t>++b</a:t>
            </a:r>
            <a:r>
              <a:rPr lang="en-US" altLang="ko-KR" sz="1600" dirty="0" smtClean="0"/>
              <a:t>; 	// b</a:t>
            </a:r>
            <a:r>
              <a:rPr lang="ko-KR" altLang="en-US" sz="1600" dirty="0"/>
              <a:t>가 증가한 후</a:t>
            </a:r>
            <a:r>
              <a:rPr lang="en-US" altLang="ko-KR" sz="1600" dirty="0"/>
              <a:t>, b </a:t>
            </a:r>
            <a:r>
              <a:rPr lang="ko-KR" altLang="en-US" sz="1600" dirty="0"/>
              <a:t>값이 </a:t>
            </a:r>
            <a:r>
              <a:rPr lang="en-US" altLang="ko-KR" sz="1600" dirty="0"/>
              <a:t>a</a:t>
            </a:r>
            <a:r>
              <a:rPr lang="ko-KR" altLang="en-US" sz="1600" dirty="0"/>
              <a:t>에 대입</a:t>
            </a:r>
            <a:r>
              <a:rPr lang="en-US" altLang="ko-KR" sz="1600" dirty="0"/>
              <a:t>. </a:t>
            </a:r>
            <a:r>
              <a:rPr lang="ko-KR" altLang="en-US" sz="1600" dirty="0"/>
              <a:t>실행 결과 </a:t>
            </a:r>
            <a:r>
              <a:rPr lang="en-US" altLang="ko-KR" sz="1600" dirty="0"/>
              <a:t>a=5, b=5</a:t>
            </a:r>
          </a:p>
        </p:txBody>
      </p:sp>
    </p:spTree>
    <p:extLst>
      <p:ext uri="{BB962C8B-B14F-4D97-AF65-F5344CB8AC3E}">
        <p14:creationId xmlns:p14="http://schemas.microsoft.com/office/powerpoint/2010/main" val="13992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2-8 : </a:t>
            </a:r>
            <a:r>
              <a:rPr lang="ko-KR" altLang="en-US" dirty="0" smtClean="0"/>
              <a:t>대입 </a:t>
            </a:r>
            <a:r>
              <a:rPr lang="ko-KR" altLang="en-US" dirty="0"/>
              <a:t>연산자와 증감 연산자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474" y="1751816"/>
            <a:ext cx="5072098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AssignmentIncDecOperator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a=3, b=3, c=3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// </a:t>
            </a:r>
            <a:r>
              <a:rPr lang="ko-KR" altLang="en-US" sz="1400" dirty="0"/>
              <a:t>대입 연산자 사례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a </a:t>
            </a:r>
            <a:r>
              <a:rPr lang="en-US" altLang="ko-KR" sz="1400" b="1" dirty="0"/>
              <a:t>+= 3</a:t>
            </a:r>
            <a:r>
              <a:rPr lang="en-US" altLang="ko-KR" sz="1400" dirty="0"/>
              <a:t>; // a=a+3 = 6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b </a:t>
            </a:r>
            <a:r>
              <a:rPr lang="en-US" altLang="ko-KR" sz="1400" b="1" dirty="0"/>
              <a:t>*= 3</a:t>
            </a:r>
            <a:r>
              <a:rPr lang="en-US" altLang="ko-KR" sz="1400" dirty="0"/>
              <a:t>; // b=b*3 = 9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c </a:t>
            </a:r>
            <a:r>
              <a:rPr lang="en-US" altLang="ko-KR" sz="1400" b="1" dirty="0"/>
              <a:t>%= 2</a:t>
            </a:r>
            <a:r>
              <a:rPr lang="en-US" altLang="ko-KR" sz="1400" dirty="0"/>
              <a:t>; // c=c%2 = 1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("a=" + a + ", b=" + b + ", c=" + c);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d=3;</a:t>
            </a:r>
          </a:p>
          <a:p>
            <a:pPr defTabSz="180000"/>
            <a:r>
              <a:rPr lang="en-US" altLang="ko-KR" sz="1400" dirty="0" smtClean="0"/>
              <a:t>		// </a:t>
            </a:r>
            <a:r>
              <a:rPr lang="ko-KR" altLang="en-US" sz="1400" dirty="0"/>
              <a:t>증감 연산자 사례</a:t>
            </a:r>
          </a:p>
          <a:p>
            <a:pPr defTabSz="180000"/>
            <a:r>
              <a:rPr lang="en-US" altLang="ko-KR" sz="1400" dirty="0" smtClean="0"/>
              <a:t>		a </a:t>
            </a:r>
            <a:r>
              <a:rPr lang="en-US" altLang="ko-KR" sz="1400" dirty="0"/>
              <a:t>= </a:t>
            </a:r>
            <a:r>
              <a:rPr lang="en-US" altLang="ko-KR" sz="1400" b="1" dirty="0"/>
              <a:t>d++</a:t>
            </a:r>
            <a:r>
              <a:rPr lang="en-US" altLang="ko-KR" sz="1400" dirty="0"/>
              <a:t>; // a=3, d=4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("a=" + a + ", d=" + d);</a:t>
            </a:r>
          </a:p>
          <a:p>
            <a:pPr defTabSz="180000"/>
            <a:r>
              <a:rPr lang="en-US" altLang="ko-KR" sz="1400" dirty="0" smtClean="0"/>
              <a:t>		a </a:t>
            </a:r>
            <a:r>
              <a:rPr lang="en-US" altLang="ko-KR" sz="1400" dirty="0"/>
              <a:t>= </a:t>
            </a:r>
            <a:r>
              <a:rPr lang="en-US" altLang="ko-KR" sz="1400" b="1" dirty="0"/>
              <a:t>++d</a:t>
            </a:r>
            <a:r>
              <a:rPr lang="en-US" altLang="ko-KR" sz="1400" dirty="0"/>
              <a:t>; // d=5, a=5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("a=" + a + ", d=" + d);</a:t>
            </a:r>
          </a:p>
          <a:p>
            <a:pPr defTabSz="180000"/>
            <a:r>
              <a:rPr lang="en-US" altLang="ko-KR" sz="1400" dirty="0" smtClean="0"/>
              <a:t>		a </a:t>
            </a:r>
            <a:r>
              <a:rPr lang="en-US" altLang="ko-KR" sz="1400" dirty="0"/>
              <a:t>= </a:t>
            </a:r>
            <a:r>
              <a:rPr lang="en-US" altLang="ko-KR" sz="1400" b="1" dirty="0"/>
              <a:t>d--</a:t>
            </a:r>
            <a:r>
              <a:rPr lang="en-US" altLang="ko-KR" sz="1400" dirty="0"/>
              <a:t>; // a=5, d=4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("a=" + a + ", d=" + d);</a:t>
            </a:r>
          </a:p>
          <a:p>
            <a:pPr defTabSz="180000"/>
            <a:r>
              <a:rPr lang="en-US" altLang="ko-KR" sz="1400" dirty="0" smtClean="0"/>
              <a:t>		a </a:t>
            </a:r>
            <a:r>
              <a:rPr lang="en-US" altLang="ko-KR" sz="1400" dirty="0"/>
              <a:t>= </a:t>
            </a:r>
            <a:r>
              <a:rPr lang="en-US" altLang="ko-KR" sz="1400" b="1" dirty="0"/>
              <a:t>--d</a:t>
            </a:r>
            <a:r>
              <a:rPr lang="en-US" altLang="ko-KR" sz="1400" dirty="0"/>
              <a:t>; // d=3, a=3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("a=" + a + ", d=" + d);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268760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코드의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실행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40151" y="5414357"/>
            <a:ext cx="1952653" cy="116955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a=6, b=9, c=1</a:t>
            </a:r>
          </a:p>
          <a:p>
            <a:r>
              <a:rPr lang="en-US" altLang="ko-KR" sz="1400" dirty="0"/>
              <a:t>a=3, d=4</a:t>
            </a:r>
          </a:p>
          <a:p>
            <a:r>
              <a:rPr lang="en-US" altLang="ko-KR" sz="1400" dirty="0"/>
              <a:t>a=5, d=5</a:t>
            </a:r>
          </a:p>
          <a:p>
            <a:r>
              <a:rPr lang="en-US" altLang="ko-KR" sz="1400" dirty="0"/>
              <a:t>a=5, d=4</a:t>
            </a:r>
          </a:p>
          <a:p>
            <a:r>
              <a:rPr lang="en-US" altLang="ko-KR" sz="1400" dirty="0"/>
              <a:t>a=3, d=3</a:t>
            </a:r>
            <a:endParaRPr lang="en-US" altLang="ko-KR" sz="1400" dirty="0">
              <a:latin typeface="+mj-lt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08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?: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opr1?opr2:opr3</a:t>
            </a:r>
            <a:endParaRPr lang="ko-KR" altLang="en-US" dirty="0" smtClean="0"/>
          </a:p>
          <a:p>
            <a:pPr lvl="1"/>
            <a:r>
              <a:rPr lang="en-US" altLang="ko-KR" dirty="0"/>
              <a:t>3</a:t>
            </a:r>
            <a:r>
              <a:rPr lang="ko-KR" altLang="en-US" dirty="0" smtClean="0"/>
              <a:t> 개의 </a:t>
            </a:r>
            <a:r>
              <a:rPr lang="ko-KR" altLang="en-US" dirty="0" err="1" smtClean="0"/>
              <a:t>피연산자로</a:t>
            </a:r>
            <a:r>
              <a:rPr lang="ko-KR" altLang="en-US" dirty="0" smtClean="0"/>
              <a:t> 구성된 </a:t>
            </a:r>
            <a:r>
              <a:rPr lang="ko-KR" altLang="en-US" dirty="0" err="1" smtClean="0"/>
              <a:t>삼항</a:t>
            </a:r>
            <a:r>
              <a:rPr lang="en-US" altLang="ko-KR" dirty="0" smtClean="0"/>
              <a:t>(ternary) </a:t>
            </a:r>
            <a:r>
              <a:rPr lang="ko-KR" altLang="en-US" dirty="0" smtClean="0"/>
              <a:t>연산자</a:t>
            </a:r>
          </a:p>
          <a:p>
            <a:pPr lvl="2"/>
            <a:r>
              <a:rPr lang="en-US" altLang="ko-KR" dirty="0" smtClean="0"/>
              <a:t>opr1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연산식의</a:t>
            </a:r>
            <a:r>
              <a:rPr lang="ko-KR" altLang="en-US" dirty="0" smtClean="0"/>
              <a:t> 결과는 </a:t>
            </a:r>
            <a:r>
              <a:rPr lang="en-US" altLang="ko-KR" dirty="0" smtClean="0"/>
              <a:t>opr2, false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opr3</a:t>
            </a:r>
          </a:p>
          <a:p>
            <a:pPr lvl="1"/>
            <a:r>
              <a:rPr lang="en-US" altLang="ko-KR" dirty="0" smtClean="0"/>
              <a:t>if-else</a:t>
            </a:r>
            <a:r>
              <a:rPr lang="ko-KR" altLang="en-US" dirty="0" smtClean="0"/>
              <a:t>을 조건연산자로 간결하게 표현 가능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725" y="3095088"/>
            <a:ext cx="1512168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x = 5;</a:t>
            </a:r>
          </a:p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y = 3</a:t>
            </a:r>
            <a:r>
              <a:rPr lang="en-US" altLang="ko-KR" sz="1600" dirty="0" smtClean="0"/>
              <a:t>;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big;</a:t>
            </a:r>
          </a:p>
          <a:p>
            <a:pPr defTabSz="180000"/>
            <a:r>
              <a:rPr lang="en-US" altLang="ko-KR" sz="1600" b="1" dirty="0" smtClean="0"/>
              <a:t>if(x&gt;y)</a:t>
            </a:r>
          </a:p>
          <a:p>
            <a:pPr defTabSz="180000"/>
            <a:r>
              <a:rPr lang="en-US" altLang="ko-KR" sz="1600" b="1" dirty="0" smtClean="0"/>
              <a:t>	big = x;</a:t>
            </a:r>
          </a:p>
          <a:p>
            <a:pPr defTabSz="180000"/>
            <a:r>
              <a:rPr lang="en-US" altLang="ko-KR" sz="1600" b="1" dirty="0" smtClean="0"/>
              <a:t>else</a:t>
            </a:r>
          </a:p>
          <a:p>
            <a:pPr defTabSz="180000"/>
            <a:r>
              <a:rPr lang="en-US" altLang="ko-KR" sz="1600" b="1" dirty="0"/>
              <a:t>	</a:t>
            </a:r>
            <a:r>
              <a:rPr lang="en-US" altLang="ko-KR" sz="1600" b="1" dirty="0" smtClean="0"/>
              <a:t>big = y;</a:t>
            </a:r>
            <a:endParaRPr lang="en-US" altLang="ko-KR" sz="16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12013" y="4366454"/>
            <a:ext cx="208823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big </a:t>
            </a:r>
            <a:r>
              <a:rPr lang="en-US" altLang="ko-KR" sz="1600" b="1" dirty="0"/>
              <a:t>= (x&gt;y</a:t>
            </a:r>
            <a:r>
              <a:rPr lang="en-US" altLang="ko-KR" sz="1600" b="1" dirty="0" smtClean="0"/>
              <a:t>)?</a:t>
            </a:r>
            <a:r>
              <a:rPr lang="en-US" altLang="ko-KR" sz="1600" b="1" dirty="0" err="1" smtClean="0"/>
              <a:t>x:y</a:t>
            </a:r>
            <a:r>
              <a:rPr lang="en-US" altLang="ko-KR" sz="1600" b="1" dirty="0" smtClean="0"/>
              <a:t>; </a:t>
            </a:r>
          </a:p>
        </p:txBody>
      </p:sp>
      <p:sp>
        <p:nvSpPr>
          <p:cNvPr id="7" name="왼쪽 중괄호 6"/>
          <p:cNvSpPr/>
          <p:nvPr/>
        </p:nvSpPr>
        <p:spPr>
          <a:xfrm rot="10800000">
            <a:off x="3971853" y="4001382"/>
            <a:ext cx="432048" cy="1037922"/>
          </a:xfrm>
          <a:prstGeom prst="leftBrace">
            <a:avLst>
              <a:gd name="adj1" fmla="val 3373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1"/>
            <a:endCxn id="6" idx="1"/>
          </p:cNvCxnSpPr>
          <p:nvPr/>
        </p:nvCxnSpPr>
        <p:spPr>
          <a:xfrm>
            <a:off x="4403901" y="4520343"/>
            <a:ext cx="1008112" cy="153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사각형 설명선 9"/>
          <p:cNvSpPr/>
          <p:nvPr/>
        </p:nvSpPr>
        <p:spPr>
          <a:xfrm>
            <a:off x="1043608" y="3139839"/>
            <a:ext cx="1440160" cy="493150"/>
          </a:xfrm>
          <a:prstGeom prst="wedgeRoundRectCallout">
            <a:avLst>
              <a:gd name="adj1" fmla="val 70426"/>
              <a:gd name="adj2" fmla="val 1122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x</a:t>
            </a:r>
            <a:r>
              <a:rPr lang="ko-KR" altLang="en-US" sz="1050" dirty="0" smtClean="0">
                <a:solidFill>
                  <a:schemeClr val="tx1"/>
                </a:solidFill>
              </a:rPr>
              <a:t>와 </a:t>
            </a:r>
            <a:r>
              <a:rPr lang="en-US" altLang="ko-KR" sz="1050" dirty="0" smtClean="0">
                <a:solidFill>
                  <a:schemeClr val="tx1"/>
                </a:solidFill>
              </a:rPr>
              <a:t>y </a:t>
            </a:r>
            <a:r>
              <a:rPr lang="ko-KR" altLang="en-US" sz="1050" dirty="0" smtClean="0">
                <a:solidFill>
                  <a:schemeClr val="tx1"/>
                </a:solidFill>
              </a:rPr>
              <a:t>중에서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큰 값을 </a:t>
            </a:r>
            <a:r>
              <a:rPr lang="en-US" altLang="ko-KR" sz="1050" dirty="0" smtClean="0">
                <a:solidFill>
                  <a:schemeClr val="tx1"/>
                </a:solidFill>
              </a:rPr>
              <a:t>big</a:t>
            </a:r>
            <a:r>
              <a:rPr lang="ko-KR" altLang="en-US" sz="1050" dirty="0" smtClean="0">
                <a:solidFill>
                  <a:schemeClr val="tx1"/>
                </a:solidFill>
              </a:rPr>
              <a:t>에 저장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72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2-9 : </a:t>
            </a:r>
            <a:r>
              <a:rPr lang="ko-KR" altLang="en-US" dirty="0" smtClean="0"/>
              <a:t>조건 </a:t>
            </a:r>
            <a:r>
              <a:rPr lang="ko-KR" altLang="en-US" dirty="0"/>
              <a:t>연산자 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579844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TernaryOperator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/>
              <a:t>static void main 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a = 3, b = 5</a:t>
            </a:r>
            <a:r>
              <a:rPr lang="en-US" altLang="ko-KR" sz="1600" dirty="0" smtClean="0"/>
              <a:t>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두 수의 차는 </a:t>
            </a:r>
            <a:r>
              <a:rPr lang="en-US" altLang="ko-KR" sz="1600" dirty="0"/>
              <a:t>" + (</a:t>
            </a:r>
            <a:r>
              <a:rPr lang="en-US" altLang="ko-KR" sz="1600" b="1" dirty="0"/>
              <a:t>(a&gt;b)?(a-b):(b-a)</a:t>
            </a:r>
            <a:r>
              <a:rPr lang="en-US" altLang="ko-KR" sz="1600" dirty="0"/>
              <a:t>));</a:t>
            </a:r>
          </a:p>
          <a:p>
            <a:pPr defTabSz="180000"/>
            <a:r>
              <a:rPr lang="en-US" altLang="ko-KR" sz="1600" dirty="0" smtClean="0"/>
              <a:t>	}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1268760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코드의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실행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5576" y="3691781"/>
            <a:ext cx="5798448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+mj-lt"/>
              </a:rPr>
              <a:t>두 수의 차는 </a:t>
            </a:r>
            <a:r>
              <a:rPr lang="en-US" altLang="ko-KR" sz="1600" dirty="0">
                <a:latin typeface="+mj-lt"/>
              </a:rPr>
              <a:t>2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33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71486" y="1285860"/>
            <a:ext cx="4029076" cy="5239484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클래스 만들기</a:t>
            </a:r>
            <a:endParaRPr lang="en-US" altLang="ko-KR" sz="1600" dirty="0" smtClean="0"/>
          </a:p>
          <a:p>
            <a:pPr lvl="1"/>
            <a:r>
              <a:rPr lang="en-US" altLang="ko-KR" sz="1200" dirty="0" smtClean="0"/>
              <a:t>Hello</a:t>
            </a:r>
            <a:r>
              <a:rPr lang="ko-KR" altLang="en-US" sz="1200" dirty="0" smtClean="0"/>
              <a:t> 이름의 클래스 선언</a:t>
            </a:r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 smtClean="0"/>
          </a:p>
          <a:p>
            <a:pPr lvl="1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키워드로 클래스 선</a:t>
            </a:r>
            <a:r>
              <a:rPr lang="ko-KR" altLang="en-US" sz="1200" dirty="0"/>
              <a:t>언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public</a:t>
            </a:r>
            <a:r>
              <a:rPr lang="ko-KR" altLang="en-US" sz="1200" dirty="0" smtClean="0"/>
              <a:t>으로 선언하면 다른 클래스에서 접근 가능</a:t>
            </a:r>
            <a:endParaRPr lang="en-US" altLang="ko-KR" sz="1200" dirty="0"/>
          </a:p>
          <a:p>
            <a:pPr lvl="1"/>
            <a:r>
              <a:rPr lang="ko-KR" altLang="en-US" sz="1200" dirty="0" smtClean="0"/>
              <a:t>클래스 코드는 </a:t>
            </a:r>
            <a:r>
              <a:rPr lang="en-US" altLang="ko-KR" sz="1200" dirty="0" smtClean="0"/>
              <a:t>{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} </a:t>
            </a:r>
            <a:r>
              <a:rPr lang="ko-KR" altLang="en-US" sz="1200" dirty="0" smtClean="0"/>
              <a:t>내에 모두 작성</a:t>
            </a:r>
            <a:endParaRPr lang="en-US" altLang="ko-KR" sz="1200" dirty="0" smtClean="0"/>
          </a:p>
          <a:p>
            <a:r>
              <a:rPr lang="ko-KR" altLang="en-US" sz="1600" dirty="0" err="1" smtClean="0"/>
              <a:t>주석문</a:t>
            </a:r>
            <a:endParaRPr lang="en-US" altLang="ko-KR" sz="1600" dirty="0" smtClean="0"/>
          </a:p>
          <a:p>
            <a:pPr lvl="1"/>
            <a:r>
              <a:rPr lang="en-US" altLang="ko-KR" sz="1200" dirty="0" smtClean="0"/>
              <a:t>//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한 </a:t>
            </a:r>
            <a:r>
              <a:rPr lang="ko-KR" altLang="en-US" sz="1200" dirty="0" smtClean="0"/>
              <a:t>라인 주석</a:t>
            </a:r>
            <a:endParaRPr lang="en-US" altLang="ko-KR" sz="1200" dirty="0"/>
          </a:p>
          <a:p>
            <a:pPr lvl="1"/>
            <a:r>
              <a:rPr lang="en-US" altLang="ko-KR" sz="1200" dirty="0"/>
              <a:t>/* </a:t>
            </a:r>
            <a:r>
              <a:rPr lang="ko-KR" altLang="en-US" sz="1200" dirty="0" smtClean="0"/>
              <a:t>여러 행 주석 </a:t>
            </a:r>
            <a:r>
              <a:rPr lang="en-US" altLang="ko-KR" sz="1200" dirty="0" smtClean="0"/>
              <a:t>*/</a:t>
            </a:r>
            <a:endParaRPr lang="en-US" altLang="ko-KR" sz="1600" dirty="0" smtClean="0"/>
          </a:p>
          <a:p>
            <a:r>
              <a:rPr lang="en-US" altLang="ko-KR" sz="1600" dirty="0" smtClean="0"/>
              <a:t>main() </a:t>
            </a:r>
            <a:r>
              <a:rPr lang="ko-KR" altLang="en-US" sz="1600" dirty="0" err="1" smtClean="0"/>
              <a:t>메소드</a:t>
            </a:r>
            <a:endParaRPr lang="en-US" altLang="ko-KR" sz="1200" dirty="0" smtClean="0"/>
          </a:p>
          <a:p>
            <a:pPr lvl="1"/>
            <a:r>
              <a:rPr lang="ko-KR" altLang="en-US" sz="1200" dirty="0"/>
              <a:t>자바 프로그램은 </a:t>
            </a:r>
            <a:r>
              <a:rPr lang="en-US" altLang="ko-KR" sz="1200" dirty="0"/>
              <a:t>main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에서 </a:t>
            </a:r>
            <a:r>
              <a:rPr lang="ko-KR" altLang="en-US" sz="1200" dirty="0"/>
              <a:t>실행 시작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 smtClean="0"/>
          </a:p>
          <a:p>
            <a:pPr lvl="1"/>
            <a:r>
              <a:rPr lang="en-US" altLang="ko-KR" sz="1200" dirty="0"/>
              <a:t>public</a:t>
            </a:r>
            <a:r>
              <a:rPr lang="ko-KR" altLang="en-US" sz="1200" dirty="0"/>
              <a:t> </a:t>
            </a:r>
            <a:r>
              <a:rPr lang="en-US" altLang="ko-KR" sz="1200" dirty="0"/>
              <a:t>static void</a:t>
            </a:r>
            <a:r>
              <a:rPr lang="ko-KR" altLang="en-US" sz="1200" dirty="0"/>
              <a:t>으로 </a:t>
            </a:r>
            <a:r>
              <a:rPr lang="ko-KR" altLang="en-US" sz="1200" dirty="0" smtClean="0"/>
              <a:t>선언</a:t>
            </a:r>
            <a:endParaRPr lang="en-US" altLang="ko-KR" sz="1200" dirty="0"/>
          </a:p>
          <a:p>
            <a:pPr lvl="1"/>
            <a:r>
              <a:rPr lang="en-US" altLang="ko-KR" sz="1200" dirty="0" smtClean="0"/>
              <a:t>String[] </a:t>
            </a:r>
            <a:r>
              <a:rPr lang="en-US" altLang="ko-KR" sz="1200" dirty="0" err="1" smtClean="0"/>
              <a:t>args</a:t>
            </a:r>
            <a:r>
              <a:rPr lang="ko-KR" altLang="en-US" sz="1200" dirty="0" smtClean="0"/>
              <a:t>로 실행 인자를 전달 받음</a:t>
            </a:r>
            <a:endParaRPr lang="en-US" altLang="ko-KR" sz="1200" dirty="0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2"/>
          </p:nvPr>
        </p:nvSpPr>
        <p:spPr>
          <a:xfrm>
            <a:off x="4716016" y="1285860"/>
            <a:ext cx="4299099" cy="5311492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메소드</a:t>
            </a:r>
            <a:endParaRPr lang="en-US" altLang="ko-KR" sz="1600" dirty="0"/>
          </a:p>
          <a:p>
            <a:pPr lvl="1"/>
            <a:r>
              <a:rPr lang="en-US" altLang="ko-KR" sz="1400" dirty="0" smtClean="0"/>
              <a:t>C/C++</a:t>
            </a:r>
            <a:r>
              <a:rPr lang="ko-KR" altLang="en-US" sz="1400" dirty="0" smtClean="0"/>
              <a:t>에서의 함수를 </a:t>
            </a:r>
            <a:r>
              <a:rPr lang="ko-KR" altLang="en-US" sz="1400" dirty="0" err="1" smtClean="0"/>
              <a:t>메소드로</a:t>
            </a:r>
            <a:r>
              <a:rPr lang="ko-KR" altLang="en-US" sz="1400" dirty="0" smtClean="0"/>
              <a:t> 지칭</a:t>
            </a:r>
            <a:endParaRPr lang="en-US" altLang="ko-KR" sz="1400" dirty="0" smtClean="0"/>
          </a:p>
          <a:p>
            <a:pPr lvl="1">
              <a:buNone/>
            </a:pPr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 smtClean="0"/>
              <a:t>클래스 바깥에 작성할 수 없음</a:t>
            </a:r>
            <a:endParaRPr lang="en-US" altLang="ko-KR" sz="1200" dirty="0"/>
          </a:p>
          <a:p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호출</a:t>
            </a:r>
            <a:endParaRPr lang="en-US" altLang="ko-KR" sz="1600" dirty="0"/>
          </a:p>
          <a:p>
            <a:pPr lvl="1"/>
            <a:r>
              <a:rPr lang="en-US" altLang="ko-KR" sz="1200" dirty="0" smtClean="0"/>
              <a:t>sum()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호춯</a:t>
            </a:r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 smtClean="0"/>
          </a:p>
          <a:p>
            <a:pPr lvl="1"/>
            <a:r>
              <a:rPr lang="en-US" altLang="ko-KR" sz="1200" dirty="0"/>
              <a:t>sum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호출 시 변수 </a:t>
            </a:r>
            <a:r>
              <a:rPr lang="en-US" altLang="ko-KR" sz="1200" dirty="0"/>
              <a:t>i</a:t>
            </a:r>
            <a:r>
              <a:rPr lang="ko-KR" altLang="en-US" sz="1200" dirty="0"/>
              <a:t>의 값과 정수 </a:t>
            </a:r>
            <a:r>
              <a:rPr lang="en-US" altLang="ko-KR" sz="1200" dirty="0"/>
              <a:t>10</a:t>
            </a:r>
            <a:r>
              <a:rPr lang="ko-KR" altLang="en-US" sz="1200" dirty="0"/>
              <a:t>을 </a:t>
            </a:r>
            <a:r>
              <a:rPr lang="ko-KR" altLang="en-US" sz="1200" dirty="0" smtClean="0"/>
              <a:t>전</a:t>
            </a:r>
            <a:r>
              <a:rPr lang="ko-KR" altLang="en-US" sz="1200" dirty="0"/>
              <a:t>달</a:t>
            </a:r>
            <a:endParaRPr lang="en-US" altLang="ko-KR" sz="1200" dirty="0" smtClean="0"/>
          </a:p>
          <a:p>
            <a:pPr lvl="1"/>
            <a:r>
              <a:rPr lang="en-US" altLang="ko-KR" sz="1200" dirty="0"/>
              <a:t>sum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n</a:t>
            </a:r>
            <a:r>
              <a:rPr lang="en-US" altLang="ko-KR" sz="1200" dirty="0"/>
              <a:t>, </a:t>
            </a:r>
            <a:r>
              <a:rPr lang="en-US" altLang="ko-KR" sz="1200" dirty="0" smtClean="0"/>
              <a:t>m</a:t>
            </a:r>
            <a:r>
              <a:rPr lang="ko-KR" altLang="en-US" sz="1200" dirty="0" smtClean="0"/>
              <a:t>에 </a:t>
            </a:r>
            <a:r>
              <a:rPr lang="ko-KR" altLang="en-US" sz="1200" dirty="0"/>
              <a:t>각각 </a:t>
            </a:r>
            <a:r>
              <a:rPr lang="en-US" altLang="ko-KR" sz="1200" dirty="0"/>
              <a:t>20,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 값 전달</a:t>
            </a:r>
            <a:endParaRPr lang="en-US" altLang="ko-KR" sz="1200" dirty="0" smtClean="0"/>
          </a:p>
          <a:p>
            <a:pPr lvl="1"/>
            <a:r>
              <a:rPr lang="en-US" altLang="ko-KR" sz="1200" dirty="0"/>
              <a:t>sum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n</a:t>
            </a:r>
            <a:r>
              <a:rPr lang="ko-KR" altLang="en-US" sz="1200" dirty="0" smtClean="0"/>
              <a:t>과 </a:t>
            </a:r>
            <a:r>
              <a:rPr lang="en-US" altLang="ko-KR" sz="1200" dirty="0"/>
              <a:t>m </a:t>
            </a:r>
            <a:r>
              <a:rPr lang="ko-KR" altLang="en-US" sz="1200" dirty="0"/>
              <a:t>값을 더한 </a:t>
            </a:r>
            <a:r>
              <a:rPr lang="en-US" altLang="ko-KR" sz="1200" dirty="0" smtClean="0"/>
              <a:t>30</a:t>
            </a:r>
            <a:r>
              <a:rPr lang="ko-KR" altLang="en-US" sz="1200" dirty="0" smtClean="0"/>
              <a:t> 리턴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변수 </a:t>
            </a:r>
            <a:r>
              <a:rPr lang="en-US" altLang="ko-KR" sz="1200" dirty="0"/>
              <a:t>s</a:t>
            </a:r>
            <a:r>
              <a:rPr lang="ko-KR" altLang="en-US" sz="1200" dirty="0"/>
              <a:t>는 정수 </a:t>
            </a:r>
            <a:r>
              <a:rPr lang="en-US" altLang="ko-KR" sz="1200" dirty="0"/>
              <a:t>30</a:t>
            </a:r>
            <a:r>
              <a:rPr lang="ko-KR" altLang="en-US" sz="1200" dirty="0"/>
              <a:t>을 </a:t>
            </a:r>
            <a:r>
              <a:rPr lang="ko-KR" altLang="en-US" sz="1200" dirty="0" smtClean="0"/>
              <a:t>전달받음</a:t>
            </a:r>
            <a:endParaRPr lang="en-US" altLang="ko-KR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92896" y="1889973"/>
            <a:ext cx="2659024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public class Hello {</a:t>
            </a:r>
          </a:p>
          <a:p>
            <a:r>
              <a:rPr lang="en-US" altLang="ko-KR" sz="1100" dirty="0" smtClean="0"/>
              <a:t>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2896" y="4795773"/>
            <a:ext cx="2659024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public static void main(String[]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) {</a:t>
            </a:r>
          </a:p>
          <a:p>
            <a:r>
              <a:rPr lang="en-US" altLang="ko-KR" sz="1100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74827" y="3605227"/>
            <a:ext cx="2601408" cy="281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100" dirty="0" smtClean="0"/>
              <a:t>s = sum(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, 10);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4827" y="1916631"/>
            <a:ext cx="2601408" cy="600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public static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sum(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n,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m) {</a:t>
            </a:r>
          </a:p>
          <a:p>
            <a:r>
              <a:rPr lang="en-US" altLang="ko-KR" sz="1100" dirty="0"/>
              <a:t>...</a:t>
            </a:r>
          </a:p>
          <a:p>
            <a:r>
              <a:rPr lang="en-US" altLang="ko-KR" sz="1100" dirty="0"/>
              <a:t>}</a:t>
            </a:r>
            <a:endParaRPr lang="en-US" altLang="ko-KR" sz="11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단순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if-else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451940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단순 </a:t>
            </a:r>
            <a:r>
              <a:rPr lang="en-US" altLang="ko-KR" sz="2000" dirty="0" smtClean="0"/>
              <a:t>if </a:t>
            </a:r>
            <a:r>
              <a:rPr lang="ko-KR" altLang="en-US" sz="2000" dirty="0" smtClean="0"/>
              <a:t>문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if</a:t>
            </a:r>
            <a:r>
              <a:rPr lang="ko-KR" altLang="en-US" sz="1800" dirty="0" smtClean="0"/>
              <a:t>의 괄호 안에 </a:t>
            </a:r>
            <a:r>
              <a:rPr lang="ko-KR" altLang="en-US" sz="1800" dirty="0" err="1" smtClean="0"/>
              <a:t>조건식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논리형 변수나 논리 연산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ko-KR" altLang="en-US" sz="1600" dirty="0" smtClean="0"/>
              <a:t>실행문장이 단일 문장인 경우 둘러싸는 </a:t>
            </a:r>
            <a:r>
              <a:rPr lang="en-US" altLang="ko-KR" sz="1600" dirty="0" smtClean="0"/>
              <a:t>{, }</a:t>
            </a:r>
            <a:r>
              <a:rPr lang="ko-KR" altLang="en-US" sz="1600" dirty="0" smtClean="0"/>
              <a:t> 생략 가능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r>
              <a:rPr lang="en-US" altLang="ko-KR" sz="2000" dirty="0"/>
              <a:t>if-else 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r>
              <a:rPr lang="ko-KR" altLang="en-US" sz="1800" dirty="0"/>
              <a:t>조건식이 </a:t>
            </a:r>
            <a:r>
              <a:rPr lang="en-US" altLang="ko-KR" sz="1800" dirty="0"/>
              <a:t>true</a:t>
            </a:r>
            <a:r>
              <a:rPr lang="ko-KR" altLang="en-US" sz="1800" dirty="0"/>
              <a:t>면 실행문장</a:t>
            </a:r>
            <a:r>
              <a:rPr lang="en-US" altLang="ko-KR" sz="1800" dirty="0" smtClean="0"/>
              <a:t>1, false</a:t>
            </a:r>
            <a:r>
              <a:rPr lang="ko-KR" altLang="en-US" sz="1800" dirty="0" smtClean="0"/>
              <a:t>이면 </a:t>
            </a:r>
            <a:r>
              <a:rPr lang="ko-KR" altLang="en-US" sz="1800" dirty="0"/>
              <a:t>실행문장</a:t>
            </a:r>
            <a:r>
              <a:rPr lang="en-US" altLang="ko-KR" sz="1800" dirty="0"/>
              <a:t>2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실행 </a:t>
            </a:r>
            <a:endParaRPr lang="en-US" altLang="ko-KR" sz="1800" dirty="0"/>
          </a:p>
          <a:p>
            <a:pPr lvl="2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3168352" cy="1060679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148064" y="2420888"/>
            <a:ext cx="345638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if(n%2 == 0)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(n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은 짝수입니다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if(score &gt;= 80 &amp;&amp; score &lt;= 89)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학점은 </a:t>
            </a:r>
            <a:r>
              <a:rPr lang="en-US" altLang="ko-KR" sz="1400" dirty="0"/>
              <a:t>B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  <a:endParaRPr lang="ko-KR" altLang="en-US" sz="14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986" y="4725144"/>
            <a:ext cx="3125006" cy="139587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148064" y="4732215"/>
            <a:ext cx="352839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if(score &gt;= 90)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합격입니다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else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불합격입니다</a:t>
            </a:r>
            <a:r>
              <a:rPr lang="en-US" altLang="ko-KR" sz="1400" dirty="0"/>
              <a:t>.");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54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2-10 : if-else </a:t>
            </a:r>
            <a:r>
              <a:rPr lang="ko-KR" altLang="en-US" dirty="0" smtClean="0"/>
              <a:t>사용하기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862445"/>
            <a:ext cx="5798448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public class Twenties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</a:t>
            </a:r>
            <a:r>
              <a:rPr lang="en-US" altLang="ko-KR" sz="1400" dirty="0" smtClean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나이를 입력하시오</a:t>
            </a:r>
            <a:r>
              <a:rPr lang="en-US" altLang="ko-KR" sz="1400" dirty="0"/>
              <a:t>:");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age = </a:t>
            </a:r>
            <a:r>
              <a:rPr lang="en-US" altLang="ko-KR" sz="1400" dirty="0" err="1"/>
              <a:t>scanner.nextInt</a:t>
            </a:r>
            <a:r>
              <a:rPr lang="en-US" altLang="ko-KR" sz="1400" dirty="0"/>
              <a:t>();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if</a:t>
            </a:r>
            <a:r>
              <a:rPr lang="en-US" altLang="ko-KR" sz="1400" b="1" dirty="0"/>
              <a:t>((age&gt;=20) &amp;&amp; (age&lt;30))</a:t>
            </a:r>
            <a:r>
              <a:rPr lang="en-US" altLang="ko-KR" sz="1400" dirty="0"/>
              <a:t> { </a:t>
            </a:r>
            <a:r>
              <a:rPr lang="en-US" altLang="ko-KR" sz="1400" dirty="0" smtClean="0"/>
              <a:t>		// </a:t>
            </a:r>
            <a:r>
              <a:rPr lang="en-US" altLang="ko-KR" sz="1400" dirty="0"/>
              <a:t>age</a:t>
            </a:r>
            <a:r>
              <a:rPr lang="ko-KR" altLang="en-US" sz="1400" dirty="0"/>
              <a:t>가 </a:t>
            </a:r>
            <a:r>
              <a:rPr lang="en-US" altLang="ko-KR" sz="1400" dirty="0"/>
              <a:t>20~29 </a:t>
            </a:r>
            <a:r>
              <a:rPr lang="ko-KR" altLang="en-US" sz="1400" dirty="0"/>
              <a:t>사이인지 검사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("20</a:t>
            </a:r>
            <a:r>
              <a:rPr lang="ko-KR" altLang="en-US" sz="1400" dirty="0"/>
              <a:t>대입니다</a:t>
            </a:r>
            <a:r>
              <a:rPr lang="en-US" altLang="ko-KR" sz="1400" dirty="0"/>
              <a:t>. ");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("20</a:t>
            </a:r>
            <a:r>
              <a:rPr lang="ko-KR" altLang="en-US" sz="1400" dirty="0"/>
              <a:t>대라서 행복합니다</a:t>
            </a:r>
            <a:r>
              <a:rPr lang="en-US" altLang="ko-KR" sz="1400" dirty="0"/>
              <a:t>!");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else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("20</a:t>
            </a:r>
            <a:r>
              <a:rPr lang="ko-KR" altLang="en-US" sz="1400" dirty="0"/>
              <a:t>대가 아닙니다</a:t>
            </a:r>
            <a:r>
              <a:rPr lang="en-US" altLang="ko-KR" sz="1400" dirty="0" smtClean="0"/>
              <a:t>.");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scanner.close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87624" y="1340768"/>
            <a:ext cx="6155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나이를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 받아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대인지 판별하는 프로그램을 작성하라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125278" y="5880882"/>
            <a:ext cx="5798448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나이를 입력하시오</a:t>
            </a:r>
            <a:r>
              <a:rPr lang="en-US" altLang="ko-KR" sz="1400" dirty="0"/>
              <a:t>:</a:t>
            </a:r>
            <a:r>
              <a:rPr lang="en-US" altLang="ko-KR" sz="1400" dirty="0">
                <a:solidFill>
                  <a:srgbClr val="00B050"/>
                </a:solidFill>
              </a:rPr>
              <a:t>23</a:t>
            </a:r>
          </a:p>
          <a:p>
            <a:r>
              <a:rPr lang="en-US" altLang="ko-KR" sz="1400" dirty="0"/>
              <a:t>20</a:t>
            </a:r>
            <a:r>
              <a:rPr lang="ko-KR" altLang="en-US" sz="1400" dirty="0"/>
              <a:t>대입니다</a:t>
            </a:r>
            <a:r>
              <a:rPr lang="en-US" altLang="ko-KR" sz="1400" dirty="0"/>
              <a:t>. 20</a:t>
            </a:r>
            <a:r>
              <a:rPr lang="ko-KR" altLang="en-US" sz="1400" dirty="0"/>
              <a:t>대라서 행복합니다</a:t>
            </a:r>
            <a:r>
              <a:rPr lang="en-US" altLang="ko-KR" sz="1400" dirty="0"/>
              <a:t>!</a:t>
            </a:r>
            <a:endParaRPr lang="en-US" altLang="ko-KR" sz="14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0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</a:t>
            </a:r>
            <a:r>
              <a:rPr lang="en-US" altLang="ko-KR" dirty="0" smtClean="0"/>
              <a:t>if-else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59"/>
            <a:ext cx="8153400" cy="116965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다중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조건문이</a:t>
            </a:r>
            <a:r>
              <a:rPr lang="ko-KR" altLang="en-US" dirty="0" smtClean="0"/>
              <a:t> 너무 많은 경우</a:t>
            </a:r>
            <a:r>
              <a:rPr lang="en-US" altLang="ko-KR" dirty="0"/>
              <a:t>, switch </a:t>
            </a:r>
            <a:r>
              <a:rPr lang="ko-KR" altLang="en-US" dirty="0"/>
              <a:t>문 사용 </a:t>
            </a:r>
            <a:r>
              <a:rPr lang="ko-KR" altLang="en-US" dirty="0" smtClean="0"/>
              <a:t>권장                                                                             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34406"/>
            <a:ext cx="3456384" cy="325381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015651" y="2451082"/>
            <a:ext cx="396044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if(score &gt;= 90) {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90 </a:t>
            </a:r>
            <a:r>
              <a:rPr lang="ko-KR" altLang="en-US" sz="1400" dirty="0"/>
              <a:t>이상</a:t>
            </a:r>
          </a:p>
          <a:p>
            <a:pPr defTabSz="180000"/>
            <a:r>
              <a:rPr lang="en-US" altLang="ko-KR" sz="1400" dirty="0" smtClean="0"/>
              <a:t>	grade </a:t>
            </a:r>
            <a:r>
              <a:rPr lang="en-US" altLang="ko-KR" sz="1400" dirty="0"/>
              <a:t>= 'A';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else if(score &gt;= 80) { // 80 </a:t>
            </a:r>
            <a:r>
              <a:rPr lang="ko-KR" altLang="en-US" sz="1400" dirty="0"/>
              <a:t>이상 </a:t>
            </a:r>
            <a:r>
              <a:rPr lang="en-US" altLang="ko-KR" sz="1400" dirty="0"/>
              <a:t>90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 smtClean="0"/>
              <a:t>	grade </a:t>
            </a:r>
            <a:r>
              <a:rPr lang="en-US" altLang="ko-KR" sz="1400" dirty="0"/>
              <a:t>= 'B';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else if(score &gt;= 70) { // 70 </a:t>
            </a:r>
            <a:r>
              <a:rPr lang="ko-KR" altLang="en-US" sz="1400" dirty="0"/>
              <a:t>이상 </a:t>
            </a:r>
            <a:r>
              <a:rPr lang="en-US" altLang="ko-KR" sz="1400" dirty="0"/>
              <a:t>80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 smtClean="0"/>
              <a:t>	grade </a:t>
            </a:r>
            <a:r>
              <a:rPr lang="en-US" altLang="ko-KR" sz="1400" dirty="0"/>
              <a:t>= 'C';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else if(score &gt;= 60) { // 60 </a:t>
            </a:r>
            <a:r>
              <a:rPr lang="ko-KR" altLang="en-US" sz="1400" dirty="0"/>
              <a:t>이상 </a:t>
            </a:r>
            <a:r>
              <a:rPr lang="en-US" altLang="ko-KR" sz="1400" dirty="0"/>
              <a:t>70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 smtClean="0"/>
              <a:t>	grade </a:t>
            </a:r>
            <a:r>
              <a:rPr lang="en-US" altLang="ko-KR" sz="1400" dirty="0"/>
              <a:t>= 'D';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else { // 60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 smtClean="0"/>
              <a:t>	grade </a:t>
            </a:r>
            <a:r>
              <a:rPr lang="en-US" altLang="ko-KR" sz="1400" dirty="0"/>
              <a:t>= 'F';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01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2-11 : </a:t>
            </a:r>
            <a:r>
              <a:rPr lang="ko-KR" altLang="en-US" dirty="0" smtClean="0"/>
              <a:t>다중 </a:t>
            </a:r>
            <a:r>
              <a:rPr lang="en-US" altLang="ko-KR" dirty="0" smtClean="0"/>
              <a:t>if-else</a:t>
            </a:r>
            <a:r>
              <a:rPr lang="ko-KR" altLang="en-US" dirty="0" smtClean="0"/>
              <a:t>를 이용하여 학점 매기기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57406" y="1412776"/>
            <a:ext cx="4668396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public </a:t>
            </a:r>
            <a:r>
              <a:rPr lang="en-US" altLang="ko-KR" sz="1400" dirty="0"/>
              <a:t>class Grading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char </a:t>
            </a:r>
            <a:r>
              <a:rPr lang="en-US" altLang="ko-KR" sz="1400" dirty="0"/>
              <a:t>grade;</a:t>
            </a:r>
          </a:p>
          <a:p>
            <a:pPr defTabSz="180000"/>
            <a:r>
              <a:rPr lang="en-US" altLang="ko-KR" sz="1400" dirty="0" smtClean="0"/>
              <a:t>		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점수를 입력하세요</a:t>
            </a:r>
            <a:r>
              <a:rPr lang="en-US" altLang="ko-KR" sz="1400" dirty="0"/>
              <a:t>(0~100</a:t>
            </a:r>
            <a:r>
              <a:rPr lang="en-US" altLang="ko-KR" sz="1400" dirty="0" smtClean="0"/>
              <a:t>):");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score = </a:t>
            </a:r>
            <a:r>
              <a:rPr lang="en-US" altLang="ko-KR" sz="1400" dirty="0" err="1"/>
              <a:t>scanner.nextInt</a:t>
            </a:r>
            <a:r>
              <a:rPr lang="en-US" altLang="ko-KR" sz="1400" dirty="0"/>
              <a:t>(); // </a:t>
            </a:r>
            <a:r>
              <a:rPr lang="ko-KR" altLang="en-US" sz="1400" dirty="0"/>
              <a:t>점수 읽기</a:t>
            </a:r>
          </a:p>
          <a:p>
            <a:pPr defTabSz="180000"/>
            <a:r>
              <a:rPr lang="en-US" altLang="ko-KR" sz="1400" dirty="0" smtClean="0"/>
              <a:t>		if(score </a:t>
            </a:r>
            <a:r>
              <a:rPr lang="en-US" altLang="ko-KR" sz="1400" dirty="0"/>
              <a:t>&gt;= 90)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90 </a:t>
            </a:r>
            <a:r>
              <a:rPr lang="ko-KR" altLang="en-US" sz="1400" dirty="0"/>
              <a:t>이상</a:t>
            </a:r>
          </a:p>
          <a:p>
            <a:pPr defTabSz="180000"/>
            <a:r>
              <a:rPr lang="en-US" altLang="ko-KR" sz="1400" dirty="0" smtClean="0"/>
              <a:t>			grade </a:t>
            </a:r>
            <a:r>
              <a:rPr lang="en-US" altLang="ko-KR" sz="1400" dirty="0"/>
              <a:t>= 'A';</a:t>
            </a:r>
          </a:p>
          <a:p>
            <a:pPr defTabSz="180000"/>
            <a:r>
              <a:rPr lang="en-US" altLang="ko-KR" sz="1400" dirty="0" smtClean="0"/>
              <a:t>		else </a:t>
            </a:r>
            <a:r>
              <a:rPr lang="en-US" altLang="ko-KR" sz="1400" dirty="0"/>
              <a:t>if(score &gt;= 80)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80 </a:t>
            </a:r>
            <a:r>
              <a:rPr lang="ko-KR" altLang="en-US" sz="1400" dirty="0"/>
              <a:t>이상 </a:t>
            </a:r>
            <a:r>
              <a:rPr lang="en-US" altLang="ko-KR" sz="1400" dirty="0"/>
              <a:t>90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 smtClean="0"/>
              <a:t>			grade </a:t>
            </a:r>
            <a:r>
              <a:rPr lang="en-US" altLang="ko-KR" sz="1400" dirty="0"/>
              <a:t>= 'B';</a:t>
            </a:r>
          </a:p>
          <a:p>
            <a:pPr defTabSz="180000"/>
            <a:r>
              <a:rPr lang="en-US" altLang="ko-KR" sz="1400" dirty="0" smtClean="0"/>
              <a:t>		else </a:t>
            </a:r>
            <a:r>
              <a:rPr lang="en-US" altLang="ko-KR" sz="1400" dirty="0"/>
              <a:t>if(score &gt;= 70)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70 </a:t>
            </a:r>
            <a:r>
              <a:rPr lang="ko-KR" altLang="en-US" sz="1400" dirty="0"/>
              <a:t>이상 </a:t>
            </a:r>
            <a:r>
              <a:rPr lang="en-US" altLang="ko-KR" sz="1400" dirty="0"/>
              <a:t>80 </a:t>
            </a:r>
            <a:r>
              <a:rPr lang="ko-KR" altLang="en-US" sz="1400" dirty="0"/>
              <a:t>이만</a:t>
            </a:r>
          </a:p>
          <a:p>
            <a:pPr defTabSz="180000"/>
            <a:r>
              <a:rPr lang="en-US" altLang="ko-KR" sz="1400" dirty="0" smtClean="0"/>
              <a:t>			grade </a:t>
            </a:r>
            <a:r>
              <a:rPr lang="en-US" altLang="ko-KR" sz="1400" dirty="0"/>
              <a:t>= 'C';</a:t>
            </a:r>
          </a:p>
          <a:p>
            <a:pPr defTabSz="180000"/>
            <a:r>
              <a:rPr lang="en-US" altLang="ko-KR" sz="1400" dirty="0" smtClean="0"/>
              <a:t>		else </a:t>
            </a:r>
            <a:r>
              <a:rPr lang="en-US" altLang="ko-KR" sz="1400" dirty="0"/>
              <a:t>if(score &gt;= 60)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60 </a:t>
            </a:r>
            <a:r>
              <a:rPr lang="ko-KR" altLang="en-US" sz="1400" dirty="0"/>
              <a:t>이상 </a:t>
            </a:r>
            <a:r>
              <a:rPr lang="en-US" altLang="ko-KR" sz="1400" dirty="0"/>
              <a:t>70 </a:t>
            </a:r>
            <a:r>
              <a:rPr lang="ko-KR" altLang="en-US" sz="1400" dirty="0"/>
              <a:t>이만</a:t>
            </a:r>
          </a:p>
          <a:p>
            <a:pPr defTabSz="180000"/>
            <a:r>
              <a:rPr lang="en-US" altLang="ko-KR" sz="1400" dirty="0" smtClean="0"/>
              <a:t>			grade </a:t>
            </a:r>
            <a:r>
              <a:rPr lang="en-US" altLang="ko-KR" sz="1400" dirty="0"/>
              <a:t>= 'D';</a:t>
            </a:r>
          </a:p>
          <a:p>
            <a:pPr defTabSz="180000"/>
            <a:r>
              <a:rPr lang="en-US" altLang="ko-KR" sz="1400" dirty="0" smtClean="0"/>
              <a:t>		else </a:t>
            </a:r>
            <a:r>
              <a:rPr lang="en-US" altLang="ko-KR" sz="1400" dirty="0"/>
              <a:t>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60 </a:t>
            </a:r>
            <a:r>
              <a:rPr lang="ko-KR" altLang="en-US" sz="1400" dirty="0"/>
              <a:t>이만</a:t>
            </a:r>
          </a:p>
          <a:p>
            <a:pPr defTabSz="180000"/>
            <a:r>
              <a:rPr lang="en-US" altLang="ko-KR" sz="1400" dirty="0" smtClean="0"/>
              <a:t>			grade </a:t>
            </a:r>
            <a:r>
              <a:rPr lang="en-US" altLang="ko-KR" sz="1400" dirty="0"/>
              <a:t>= 'F</a:t>
            </a:r>
            <a:r>
              <a:rPr lang="en-US" altLang="ko-KR" sz="1400" dirty="0" smtClean="0"/>
              <a:t>';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학점은 </a:t>
            </a:r>
            <a:r>
              <a:rPr lang="en-US" altLang="ko-KR" sz="1400" dirty="0"/>
              <a:t>" + grade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scanner.close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" y="1513780"/>
            <a:ext cx="3108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다중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if-else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이용하여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 받은 성적에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대해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학점을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부여하는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프로그램을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작성해보자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1600" y="6152535"/>
            <a:ext cx="2748503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점수를 입력하세요</a:t>
            </a:r>
            <a:r>
              <a:rPr lang="en-US" altLang="ko-KR" sz="1400" dirty="0"/>
              <a:t>(0~100):</a:t>
            </a:r>
            <a:r>
              <a:rPr lang="en-US" altLang="ko-KR" sz="1400" dirty="0">
                <a:solidFill>
                  <a:srgbClr val="00B050"/>
                </a:solidFill>
              </a:rPr>
              <a:t>89</a:t>
            </a:r>
          </a:p>
          <a:p>
            <a:r>
              <a:rPr lang="ko-KR" altLang="en-US" sz="1400" dirty="0"/>
              <a:t>학점은 </a:t>
            </a:r>
            <a:r>
              <a:rPr lang="en-US" altLang="ko-KR" sz="1400" dirty="0"/>
              <a:t>B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en-US" altLang="ko-KR" sz="1400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71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중첩 </a:t>
            </a:r>
            <a:r>
              <a:rPr lang="en-US" altLang="ko-KR" dirty="0" smtClean="0"/>
              <a:t>if-else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예제 </a:t>
            </a:r>
            <a:r>
              <a:rPr lang="en-US" altLang="ko-KR" b="1" dirty="0" smtClean="0"/>
              <a:t>2-12 </a:t>
            </a:r>
            <a:r>
              <a:rPr lang="ko-KR" altLang="en-US" b="1" dirty="0" smtClean="0"/>
              <a:t>중첩 </a:t>
            </a:r>
            <a:r>
              <a:rPr lang="en-US" altLang="ko-KR" b="1" dirty="0" smtClean="0"/>
              <a:t>if-else</a:t>
            </a:r>
            <a:r>
              <a:rPr lang="ko-KR" altLang="en-US" b="1" dirty="0" smtClean="0"/>
              <a:t>문 사례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if </a:t>
            </a:r>
            <a:r>
              <a:rPr lang="ko-KR" altLang="en-US" sz="1800" dirty="0" smtClean="0"/>
              <a:t>문이나 </a:t>
            </a:r>
            <a:r>
              <a:rPr lang="en-US" altLang="ko-KR" sz="1800" dirty="0" smtClean="0"/>
              <a:t>else </a:t>
            </a:r>
            <a:r>
              <a:rPr lang="ko-KR" altLang="en-US" sz="1800" dirty="0" smtClean="0"/>
              <a:t>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혹은 </a:t>
            </a:r>
            <a:r>
              <a:rPr lang="en-US" altLang="ko-KR" sz="1800" dirty="0" smtClean="0"/>
              <a:t>if-else </a:t>
            </a:r>
            <a:r>
              <a:rPr lang="ko-KR" altLang="en-US" sz="1800" dirty="0" smtClean="0"/>
              <a:t>문에 </a:t>
            </a:r>
            <a:r>
              <a:rPr lang="en-US" altLang="ko-KR" sz="1800" dirty="0" smtClean="0"/>
              <a:t>if</a:t>
            </a:r>
            <a:r>
              <a:rPr lang="ko-KR" altLang="en-US" sz="1800" dirty="0" smtClean="0"/>
              <a:t>문이나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if-else</a:t>
            </a:r>
            <a:r>
              <a:rPr lang="ko-KR" altLang="en-US" sz="1800" dirty="0" smtClean="0"/>
              <a:t>문을 내포할 수 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9625" y="1988840"/>
            <a:ext cx="32403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점수와 학년을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 받아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60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점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이상이면 합격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미만이면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불합격을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다만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학년은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70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점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이상이어야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합격이다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60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점 이상인 경우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학년을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구분하여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처리해야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02732" y="1988840"/>
            <a:ext cx="5184576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NestedIf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점수를 입력하세요</a:t>
            </a:r>
            <a:r>
              <a:rPr lang="en-US" altLang="ko-KR" sz="1200" dirty="0"/>
              <a:t>(0~100):");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score 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</a:t>
            </a:r>
            <a:endParaRPr lang="ko-KR" altLang="en-US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학년을 입력하세요</a:t>
            </a:r>
            <a:r>
              <a:rPr lang="en-US" altLang="ko-KR" sz="1200" dirty="0"/>
              <a:t>(1~4):");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year 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	if(score </a:t>
            </a:r>
            <a:r>
              <a:rPr lang="en-US" altLang="ko-KR" sz="1200" dirty="0"/>
              <a:t>&gt;= 60) { // 60</a:t>
            </a:r>
            <a:r>
              <a:rPr lang="ko-KR" altLang="en-US" sz="1200" dirty="0"/>
              <a:t>점 이상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if(year </a:t>
            </a:r>
            <a:r>
              <a:rPr lang="en-US" altLang="ko-KR" sz="1200" b="1" dirty="0"/>
              <a:t>!= 4)</a:t>
            </a:r>
          </a:p>
          <a:p>
            <a:pPr defTabSz="180000"/>
            <a:r>
              <a:rPr lang="en-US" altLang="ko-KR" sz="1200" b="1" dirty="0" smtClean="0"/>
              <a:t>				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합격</a:t>
            </a:r>
            <a:r>
              <a:rPr lang="en-US" altLang="ko-KR" sz="1200" b="1" dirty="0"/>
              <a:t>!"); </a:t>
            </a:r>
            <a:r>
              <a:rPr lang="en-US" altLang="ko-KR" sz="1200" dirty="0"/>
              <a:t>// 4</a:t>
            </a:r>
            <a:r>
              <a:rPr lang="ko-KR" altLang="en-US" sz="1200" dirty="0"/>
              <a:t>학년 아니면 합격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else </a:t>
            </a:r>
            <a:r>
              <a:rPr lang="en-US" altLang="ko-KR" sz="1200" b="1" dirty="0"/>
              <a:t>if(score &gt;= 70)</a:t>
            </a:r>
          </a:p>
          <a:p>
            <a:pPr defTabSz="180000"/>
            <a:r>
              <a:rPr lang="en-US" altLang="ko-KR" sz="1200" b="1" dirty="0" smtClean="0"/>
              <a:t>				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합격</a:t>
            </a:r>
            <a:r>
              <a:rPr lang="en-US" altLang="ko-KR" sz="1200" b="1" dirty="0"/>
              <a:t>!"); </a:t>
            </a:r>
            <a:r>
              <a:rPr lang="en-US" altLang="ko-KR" sz="1200" dirty="0"/>
              <a:t>// 4</a:t>
            </a:r>
            <a:r>
              <a:rPr lang="ko-KR" altLang="en-US" sz="1200" dirty="0"/>
              <a:t>학년이 </a:t>
            </a:r>
            <a:r>
              <a:rPr lang="en-US" altLang="ko-KR" sz="1200" dirty="0"/>
              <a:t>70</a:t>
            </a:r>
            <a:r>
              <a:rPr lang="ko-KR" altLang="en-US" sz="1200" dirty="0"/>
              <a:t>점 이상이면 합격</a:t>
            </a:r>
          </a:p>
          <a:p>
            <a:pPr defTabSz="180000"/>
            <a:r>
              <a:rPr lang="en-US" altLang="ko-KR" sz="1200" dirty="0" smtClean="0"/>
              <a:t>		else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불합격</a:t>
            </a:r>
            <a:r>
              <a:rPr lang="en-US" altLang="ko-KR" sz="1200" dirty="0"/>
              <a:t>!"); // 4</a:t>
            </a:r>
            <a:r>
              <a:rPr lang="ko-KR" altLang="en-US" sz="1200" dirty="0"/>
              <a:t>학년이 </a:t>
            </a:r>
            <a:r>
              <a:rPr lang="en-US" altLang="ko-KR" sz="1200" dirty="0"/>
              <a:t>70</a:t>
            </a:r>
            <a:r>
              <a:rPr lang="ko-KR" altLang="en-US" sz="1200" dirty="0"/>
              <a:t>점 미만이면 불합격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else </a:t>
            </a:r>
            <a:r>
              <a:rPr lang="en-US" altLang="ko-KR" sz="1200" dirty="0"/>
              <a:t>// 60</a:t>
            </a:r>
            <a:r>
              <a:rPr lang="ko-KR" altLang="en-US" sz="1200" dirty="0"/>
              <a:t>점 미만 불합격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불합격</a:t>
            </a:r>
            <a:r>
              <a:rPr lang="en-US" altLang="ko-KR" sz="1200" dirty="0" smtClean="0"/>
              <a:t>!");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scanner.close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50818" y="5959157"/>
            <a:ext cx="3017975" cy="738664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점수를 입력하세요</a:t>
            </a:r>
            <a:r>
              <a:rPr lang="en-US" altLang="ko-KR" sz="1400" dirty="0"/>
              <a:t>(0~100):</a:t>
            </a:r>
            <a:r>
              <a:rPr lang="en-US" altLang="ko-KR" sz="1400" dirty="0">
                <a:solidFill>
                  <a:srgbClr val="00B050"/>
                </a:solidFill>
              </a:rPr>
              <a:t>65</a:t>
            </a:r>
          </a:p>
          <a:p>
            <a:r>
              <a:rPr lang="ko-KR" altLang="en-US" sz="1400" dirty="0"/>
              <a:t>학년을 입력하세요</a:t>
            </a:r>
            <a:r>
              <a:rPr lang="en-US" altLang="ko-KR" sz="1400" dirty="0"/>
              <a:t>(1~4):</a:t>
            </a:r>
            <a:r>
              <a:rPr lang="en-US" altLang="ko-KR" sz="1400" dirty="0">
                <a:solidFill>
                  <a:srgbClr val="00B050"/>
                </a:solidFill>
              </a:rPr>
              <a:t>4</a:t>
            </a:r>
          </a:p>
          <a:p>
            <a:r>
              <a:rPr lang="ko-KR" altLang="en-US" sz="1400" dirty="0"/>
              <a:t>불합격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2305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42873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문은 식과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문의 값과 비교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case</a:t>
            </a:r>
            <a:r>
              <a:rPr lang="ko-KR" altLang="en-US" dirty="0" smtClean="0"/>
              <a:t>의 비교 값과 일치하면 해당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의 실행문장 수행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break</a:t>
            </a:r>
            <a:r>
              <a:rPr lang="ko-KR" altLang="en-US" dirty="0" smtClean="0"/>
              <a:t>를 만나면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문을 벗어남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case</a:t>
            </a:r>
            <a:r>
              <a:rPr lang="ko-KR" altLang="en-US" dirty="0" smtClean="0"/>
              <a:t>의 비교 값과 일치하는 것이 없으면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 문 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default</a:t>
            </a:r>
            <a:r>
              <a:rPr lang="ko-KR" altLang="en-US" dirty="0" smtClean="0"/>
              <a:t>문은 생략 가능</a:t>
            </a: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45</a:t>
            </a:fld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822651"/>
            <a:ext cx="3380346" cy="343225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860032" y="2822651"/>
            <a:ext cx="3528392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char grade='B';</a:t>
            </a:r>
          </a:p>
          <a:p>
            <a:pPr defTabSz="180000"/>
            <a:r>
              <a:rPr lang="en-US" altLang="ko-KR" sz="1400" b="1" dirty="0"/>
              <a:t>switch(grade)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case </a:t>
            </a:r>
            <a:r>
              <a:rPr lang="en-US" altLang="ko-KR" sz="1400" b="1" dirty="0"/>
              <a:t>'A':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축하합니다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잘했습니다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break</a:t>
            </a:r>
            <a:r>
              <a:rPr lang="en-US" altLang="ko-KR" sz="1400" b="1" dirty="0"/>
              <a:t>;</a:t>
            </a:r>
          </a:p>
          <a:p>
            <a:pPr defTabSz="180000"/>
            <a:r>
              <a:rPr lang="en-US" altLang="ko-KR" sz="1400" dirty="0" smtClean="0"/>
              <a:t>	case </a:t>
            </a:r>
            <a:r>
              <a:rPr lang="en-US" altLang="ko-KR" sz="1400" dirty="0"/>
              <a:t>'B':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좋아요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 smtClean="0"/>
              <a:t>		break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case </a:t>
            </a:r>
            <a:r>
              <a:rPr lang="en-US" altLang="ko-KR" sz="1400" dirty="0"/>
              <a:t>'C':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노력하세요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 smtClean="0"/>
              <a:t>		break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default</a:t>
            </a:r>
            <a:r>
              <a:rPr lang="en-US" altLang="ko-KR" sz="1400" b="1" dirty="0"/>
              <a:t>: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탈락입니다</a:t>
            </a:r>
            <a:r>
              <a:rPr lang="en-US" altLang="ko-KR" sz="1400" dirty="0"/>
              <a:t>!");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68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979712" y="2924944"/>
            <a:ext cx="45720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400" dirty="0" smtClean="0"/>
              <a:t>char grade='A';</a:t>
            </a:r>
          </a:p>
          <a:p>
            <a:pPr defTabSz="180000"/>
            <a:r>
              <a:rPr lang="en-US" altLang="ko-KR" sz="1400" dirty="0" smtClean="0"/>
              <a:t>switch (grade) {</a:t>
            </a:r>
          </a:p>
          <a:p>
            <a:pPr defTabSz="180000"/>
            <a:r>
              <a:rPr lang="en-US" altLang="ko-KR" sz="1400" dirty="0" smtClean="0"/>
              <a:t>	case 'A': 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("90 ~ 100</a:t>
            </a:r>
            <a:r>
              <a:rPr lang="ko-KR" altLang="en-US" sz="1400" b="1" dirty="0" smtClean="0"/>
              <a:t>점입니다</a:t>
            </a:r>
            <a:r>
              <a:rPr lang="en-US" altLang="ko-KR" sz="1400" b="1" dirty="0" smtClean="0"/>
              <a:t>.");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strike="sngStrike" dirty="0" smtClean="0"/>
              <a:t>break;</a:t>
            </a:r>
          </a:p>
          <a:p>
            <a:pPr defTabSz="180000"/>
            <a:r>
              <a:rPr lang="en-US" altLang="ko-KR" sz="1400" dirty="0" smtClean="0"/>
              <a:t>	case 'B':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("80 ~ 89</a:t>
            </a:r>
            <a:r>
              <a:rPr lang="ko-KR" altLang="en-US" sz="1400" b="1" dirty="0" smtClean="0"/>
              <a:t>점입니다</a:t>
            </a:r>
            <a:r>
              <a:rPr lang="en-US" altLang="ko-KR" sz="1400" b="1" dirty="0" smtClean="0"/>
              <a:t>.");</a:t>
            </a:r>
          </a:p>
          <a:p>
            <a:pPr defTabSz="180000"/>
            <a:r>
              <a:rPr lang="en-US" altLang="ko-KR" sz="1400" dirty="0" smtClean="0"/>
              <a:t>		break;</a:t>
            </a:r>
          </a:p>
          <a:p>
            <a:pPr defTabSz="180000"/>
            <a:r>
              <a:rPr lang="en-US" altLang="ko-KR" sz="1400" dirty="0" smtClean="0"/>
              <a:t>	case 'C':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("70 ~ 79</a:t>
            </a:r>
            <a:r>
              <a:rPr lang="ko-KR" altLang="en-US" sz="1400" dirty="0" smtClean="0"/>
              <a:t>점입니다</a:t>
            </a:r>
            <a:r>
              <a:rPr lang="en-US" altLang="ko-KR" sz="1400" dirty="0" smtClean="0"/>
              <a:t>.");</a:t>
            </a:r>
          </a:p>
          <a:p>
            <a:pPr defTabSz="180000"/>
            <a:r>
              <a:rPr lang="en-US" altLang="ko-KR" sz="1400" dirty="0" smtClean="0"/>
              <a:t>		break;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15" name="타원 14"/>
          <p:cNvSpPr/>
          <p:nvPr/>
        </p:nvSpPr>
        <p:spPr>
          <a:xfrm>
            <a:off x="2276094" y="3840724"/>
            <a:ext cx="720080" cy="19963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자유형 15"/>
          <p:cNvSpPr/>
          <p:nvPr/>
        </p:nvSpPr>
        <p:spPr>
          <a:xfrm>
            <a:off x="2996174" y="3840725"/>
            <a:ext cx="1276709" cy="155456"/>
          </a:xfrm>
          <a:custGeom>
            <a:avLst/>
            <a:gdLst>
              <a:gd name="connsiteX0" fmla="*/ 0 w 1276709"/>
              <a:gd name="connsiteY0" fmla="*/ 129396 h 224287"/>
              <a:gd name="connsiteX1" fmla="*/ 51758 w 1276709"/>
              <a:gd name="connsiteY1" fmla="*/ 86264 h 224287"/>
              <a:gd name="connsiteX2" fmla="*/ 77637 w 1276709"/>
              <a:gd name="connsiteY2" fmla="*/ 77638 h 224287"/>
              <a:gd name="connsiteX3" fmla="*/ 112143 w 1276709"/>
              <a:gd name="connsiteY3" fmla="*/ 60385 h 224287"/>
              <a:gd name="connsiteX4" fmla="*/ 163902 w 1276709"/>
              <a:gd name="connsiteY4" fmla="*/ 51759 h 224287"/>
              <a:gd name="connsiteX5" fmla="*/ 284671 w 1276709"/>
              <a:gd name="connsiteY5" fmla="*/ 60385 h 224287"/>
              <a:gd name="connsiteX6" fmla="*/ 319177 w 1276709"/>
              <a:gd name="connsiteY6" fmla="*/ 69012 h 224287"/>
              <a:gd name="connsiteX7" fmla="*/ 379562 w 1276709"/>
              <a:gd name="connsiteY7" fmla="*/ 103517 h 224287"/>
              <a:gd name="connsiteX8" fmla="*/ 327803 w 1276709"/>
              <a:gd name="connsiteY8" fmla="*/ 146649 h 224287"/>
              <a:gd name="connsiteX9" fmla="*/ 336430 w 1276709"/>
              <a:gd name="connsiteY9" fmla="*/ 112144 h 224287"/>
              <a:gd name="connsiteX10" fmla="*/ 388188 w 1276709"/>
              <a:gd name="connsiteY10" fmla="*/ 77638 h 224287"/>
              <a:gd name="connsiteX11" fmla="*/ 414068 w 1276709"/>
              <a:gd name="connsiteY11" fmla="*/ 60385 h 224287"/>
              <a:gd name="connsiteX12" fmla="*/ 439947 w 1276709"/>
              <a:gd name="connsiteY12" fmla="*/ 43132 h 224287"/>
              <a:gd name="connsiteX13" fmla="*/ 491705 w 1276709"/>
              <a:gd name="connsiteY13" fmla="*/ 34506 h 224287"/>
              <a:gd name="connsiteX14" fmla="*/ 543464 w 1276709"/>
              <a:gd name="connsiteY14" fmla="*/ 60385 h 224287"/>
              <a:gd name="connsiteX15" fmla="*/ 552090 w 1276709"/>
              <a:gd name="connsiteY15" fmla="*/ 86264 h 224287"/>
              <a:gd name="connsiteX16" fmla="*/ 526211 w 1276709"/>
              <a:gd name="connsiteY16" fmla="*/ 94891 h 224287"/>
              <a:gd name="connsiteX17" fmla="*/ 508958 w 1276709"/>
              <a:gd name="connsiteY17" fmla="*/ 43132 h 224287"/>
              <a:gd name="connsiteX18" fmla="*/ 560717 w 1276709"/>
              <a:gd name="connsiteY18" fmla="*/ 0 h 224287"/>
              <a:gd name="connsiteX19" fmla="*/ 638354 w 1276709"/>
              <a:gd name="connsiteY19" fmla="*/ 8627 h 224287"/>
              <a:gd name="connsiteX20" fmla="*/ 664234 w 1276709"/>
              <a:gd name="connsiteY20" fmla="*/ 25880 h 224287"/>
              <a:gd name="connsiteX21" fmla="*/ 698739 w 1276709"/>
              <a:gd name="connsiteY21" fmla="*/ 43132 h 224287"/>
              <a:gd name="connsiteX22" fmla="*/ 707366 w 1276709"/>
              <a:gd name="connsiteY22" fmla="*/ 172529 h 224287"/>
              <a:gd name="connsiteX23" fmla="*/ 681486 w 1276709"/>
              <a:gd name="connsiteY23" fmla="*/ 189781 h 224287"/>
              <a:gd name="connsiteX24" fmla="*/ 664234 w 1276709"/>
              <a:gd name="connsiteY24" fmla="*/ 163902 h 224287"/>
              <a:gd name="connsiteX25" fmla="*/ 672860 w 1276709"/>
              <a:gd name="connsiteY25" fmla="*/ 129396 h 224287"/>
              <a:gd name="connsiteX26" fmla="*/ 724619 w 1276709"/>
              <a:gd name="connsiteY26" fmla="*/ 77638 h 224287"/>
              <a:gd name="connsiteX27" fmla="*/ 785003 w 1276709"/>
              <a:gd name="connsiteY27" fmla="*/ 69012 h 224287"/>
              <a:gd name="connsiteX28" fmla="*/ 836762 w 1276709"/>
              <a:gd name="connsiteY28" fmla="*/ 60385 h 224287"/>
              <a:gd name="connsiteX29" fmla="*/ 897147 w 1276709"/>
              <a:gd name="connsiteY29" fmla="*/ 69012 h 224287"/>
              <a:gd name="connsiteX30" fmla="*/ 905773 w 1276709"/>
              <a:gd name="connsiteY30" fmla="*/ 94891 h 224287"/>
              <a:gd name="connsiteX31" fmla="*/ 897147 w 1276709"/>
              <a:gd name="connsiteY31" fmla="*/ 189781 h 224287"/>
              <a:gd name="connsiteX32" fmla="*/ 871268 w 1276709"/>
              <a:gd name="connsiteY32" fmla="*/ 181155 h 224287"/>
              <a:gd name="connsiteX33" fmla="*/ 871268 w 1276709"/>
              <a:gd name="connsiteY33" fmla="*/ 112144 h 224287"/>
              <a:gd name="connsiteX34" fmla="*/ 879894 w 1276709"/>
              <a:gd name="connsiteY34" fmla="*/ 86264 h 224287"/>
              <a:gd name="connsiteX35" fmla="*/ 948905 w 1276709"/>
              <a:gd name="connsiteY35" fmla="*/ 60385 h 224287"/>
              <a:gd name="connsiteX36" fmla="*/ 1026543 w 1276709"/>
              <a:gd name="connsiteY36" fmla="*/ 69012 h 224287"/>
              <a:gd name="connsiteX37" fmla="*/ 1069675 w 1276709"/>
              <a:gd name="connsiteY37" fmla="*/ 112144 h 224287"/>
              <a:gd name="connsiteX38" fmla="*/ 1095554 w 1276709"/>
              <a:gd name="connsiteY38" fmla="*/ 138023 h 224287"/>
              <a:gd name="connsiteX39" fmla="*/ 1104181 w 1276709"/>
              <a:gd name="connsiteY39" fmla="*/ 163902 h 224287"/>
              <a:gd name="connsiteX40" fmla="*/ 1086928 w 1276709"/>
              <a:gd name="connsiteY40" fmla="*/ 224287 h 224287"/>
              <a:gd name="connsiteX41" fmla="*/ 1078302 w 1276709"/>
              <a:gd name="connsiteY41" fmla="*/ 129396 h 224287"/>
              <a:gd name="connsiteX42" fmla="*/ 1112807 w 1276709"/>
              <a:gd name="connsiteY42" fmla="*/ 103517 h 224287"/>
              <a:gd name="connsiteX43" fmla="*/ 1164566 w 1276709"/>
              <a:gd name="connsiteY43" fmla="*/ 51759 h 224287"/>
              <a:gd name="connsiteX44" fmla="*/ 1199071 w 1276709"/>
              <a:gd name="connsiteY44" fmla="*/ 43132 h 224287"/>
              <a:gd name="connsiteX45" fmla="*/ 1250830 w 1276709"/>
              <a:gd name="connsiteY45" fmla="*/ 25880 h 224287"/>
              <a:gd name="connsiteX46" fmla="*/ 1276709 w 1276709"/>
              <a:gd name="connsiteY46" fmla="*/ 17253 h 22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76709" h="224287">
                <a:moveTo>
                  <a:pt x="0" y="129396"/>
                </a:moveTo>
                <a:cubicBezTo>
                  <a:pt x="19077" y="110319"/>
                  <a:pt x="27739" y="98273"/>
                  <a:pt x="51758" y="86264"/>
                </a:cubicBezTo>
                <a:cubicBezTo>
                  <a:pt x="59891" y="82198"/>
                  <a:pt x="69279" y="81220"/>
                  <a:pt x="77637" y="77638"/>
                </a:cubicBezTo>
                <a:cubicBezTo>
                  <a:pt x="89457" y="72572"/>
                  <a:pt x="99826" y="64080"/>
                  <a:pt x="112143" y="60385"/>
                </a:cubicBezTo>
                <a:cubicBezTo>
                  <a:pt x="128896" y="55359"/>
                  <a:pt x="146649" y="54634"/>
                  <a:pt x="163902" y="51759"/>
                </a:cubicBezTo>
                <a:cubicBezTo>
                  <a:pt x="204158" y="54634"/>
                  <a:pt x="244559" y="55928"/>
                  <a:pt x="284671" y="60385"/>
                </a:cubicBezTo>
                <a:cubicBezTo>
                  <a:pt x="296455" y="61694"/>
                  <a:pt x="308573" y="63710"/>
                  <a:pt x="319177" y="69012"/>
                </a:cubicBezTo>
                <a:cubicBezTo>
                  <a:pt x="423619" y="121233"/>
                  <a:pt x="300413" y="77135"/>
                  <a:pt x="379562" y="103517"/>
                </a:cubicBezTo>
                <a:cubicBezTo>
                  <a:pt x="378940" y="107249"/>
                  <a:pt x="379357" y="211091"/>
                  <a:pt x="327803" y="146649"/>
                </a:cubicBezTo>
                <a:cubicBezTo>
                  <a:pt x="320397" y="137391"/>
                  <a:pt x="328623" y="121066"/>
                  <a:pt x="336430" y="112144"/>
                </a:cubicBezTo>
                <a:cubicBezTo>
                  <a:pt x="350084" y="96539"/>
                  <a:pt x="370935" y="89140"/>
                  <a:pt x="388188" y="77638"/>
                </a:cubicBezTo>
                <a:lnTo>
                  <a:pt x="414068" y="60385"/>
                </a:lnTo>
                <a:cubicBezTo>
                  <a:pt x="422694" y="54634"/>
                  <a:pt x="429720" y="44836"/>
                  <a:pt x="439947" y="43132"/>
                </a:cubicBezTo>
                <a:lnTo>
                  <a:pt x="491705" y="34506"/>
                </a:lnTo>
                <a:cubicBezTo>
                  <a:pt x="508754" y="40189"/>
                  <a:pt x="531301" y="45181"/>
                  <a:pt x="543464" y="60385"/>
                </a:cubicBezTo>
                <a:cubicBezTo>
                  <a:pt x="549144" y="67485"/>
                  <a:pt x="549215" y="77638"/>
                  <a:pt x="552090" y="86264"/>
                </a:cubicBezTo>
                <a:cubicBezTo>
                  <a:pt x="543464" y="89140"/>
                  <a:pt x="535304" y="94891"/>
                  <a:pt x="526211" y="94891"/>
                </a:cubicBezTo>
                <a:cubicBezTo>
                  <a:pt x="488418" y="94891"/>
                  <a:pt x="495331" y="73793"/>
                  <a:pt x="508958" y="43132"/>
                </a:cubicBezTo>
                <a:cubicBezTo>
                  <a:pt x="525306" y="6348"/>
                  <a:pt x="530677" y="10014"/>
                  <a:pt x="560717" y="0"/>
                </a:cubicBezTo>
                <a:cubicBezTo>
                  <a:pt x="586596" y="2876"/>
                  <a:pt x="613093" y="2312"/>
                  <a:pt x="638354" y="8627"/>
                </a:cubicBezTo>
                <a:cubicBezTo>
                  <a:pt x="648412" y="11142"/>
                  <a:pt x="655232" y="20736"/>
                  <a:pt x="664234" y="25880"/>
                </a:cubicBezTo>
                <a:cubicBezTo>
                  <a:pt x="675399" y="32260"/>
                  <a:pt x="687237" y="37381"/>
                  <a:pt x="698739" y="43132"/>
                </a:cubicBezTo>
                <a:cubicBezTo>
                  <a:pt x="716152" y="95372"/>
                  <a:pt x="729560" y="111496"/>
                  <a:pt x="707366" y="172529"/>
                </a:cubicBezTo>
                <a:cubicBezTo>
                  <a:pt x="703823" y="182272"/>
                  <a:pt x="690113" y="184030"/>
                  <a:pt x="681486" y="189781"/>
                </a:cubicBezTo>
                <a:cubicBezTo>
                  <a:pt x="675735" y="181155"/>
                  <a:pt x="665700" y="174165"/>
                  <a:pt x="664234" y="163902"/>
                </a:cubicBezTo>
                <a:cubicBezTo>
                  <a:pt x="662557" y="152165"/>
                  <a:pt x="668190" y="140293"/>
                  <a:pt x="672860" y="129396"/>
                </a:cubicBezTo>
                <a:cubicBezTo>
                  <a:pt x="681360" y="109561"/>
                  <a:pt x="705016" y="84766"/>
                  <a:pt x="724619" y="77638"/>
                </a:cubicBezTo>
                <a:cubicBezTo>
                  <a:pt x="743727" y="70690"/>
                  <a:pt x="764907" y="72104"/>
                  <a:pt x="785003" y="69012"/>
                </a:cubicBezTo>
                <a:cubicBezTo>
                  <a:pt x="802291" y="66352"/>
                  <a:pt x="819509" y="63261"/>
                  <a:pt x="836762" y="60385"/>
                </a:cubicBezTo>
                <a:cubicBezTo>
                  <a:pt x="856890" y="63261"/>
                  <a:pt x="878961" y="59919"/>
                  <a:pt x="897147" y="69012"/>
                </a:cubicBezTo>
                <a:cubicBezTo>
                  <a:pt x="905280" y="73079"/>
                  <a:pt x="905773" y="85798"/>
                  <a:pt x="905773" y="94891"/>
                </a:cubicBezTo>
                <a:cubicBezTo>
                  <a:pt x="905773" y="126651"/>
                  <a:pt x="900022" y="158151"/>
                  <a:pt x="897147" y="189781"/>
                </a:cubicBezTo>
                <a:cubicBezTo>
                  <a:pt x="888521" y="186906"/>
                  <a:pt x="876948" y="188255"/>
                  <a:pt x="871268" y="181155"/>
                </a:cubicBezTo>
                <a:cubicBezTo>
                  <a:pt x="854317" y="159966"/>
                  <a:pt x="865214" y="133333"/>
                  <a:pt x="871268" y="112144"/>
                </a:cubicBezTo>
                <a:cubicBezTo>
                  <a:pt x="873766" y="103401"/>
                  <a:pt x="873464" y="92694"/>
                  <a:pt x="879894" y="86264"/>
                </a:cubicBezTo>
                <a:cubicBezTo>
                  <a:pt x="894928" y="71230"/>
                  <a:pt x="929653" y="65198"/>
                  <a:pt x="948905" y="60385"/>
                </a:cubicBezTo>
                <a:cubicBezTo>
                  <a:pt x="974784" y="63261"/>
                  <a:pt x="1001282" y="62697"/>
                  <a:pt x="1026543" y="69012"/>
                </a:cubicBezTo>
                <a:cubicBezTo>
                  <a:pt x="1053180" y="75671"/>
                  <a:pt x="1054540" y="93982"/>
                  <a:pt x="1069675" y="112144"/>
                </a:cubicBezTo>
                <a:cubicBezTo>
                  <a:pt x="1077485" y="121516"/>
                  <a:pt x="1086928" y="129397"/>
                  <a:pt x="1095554" y="138023"/>
                </a:cubicBezTo>
                <a:cubicBezTo>
                  <a:pt x="1098430" y="146649"/>
                  <a:pt x="1104181" y="154809"/>
                  <a:pt x="1104181" y="163902"/>
                </a:cubicBezTo>
                <a:cubicBezTo>
                  <a:pt x="1104181" y="174731"/>
                  <a:pt x="1090995" y="212085"/>
                  <a:pt x="1086928" y="224287"/>
                </a:cubicBezTo>
                <a:cubicBezTo>
                  <a:pt x="1063764" y="189542"/>
                  <a:pt x="1052851" y="185389"/>
                  <a:pt x="1078302" y="129396"/>
                </a:cubicBezTo>
                <a:cubicBezTo>
                  <a:pt x="1084251" y="116308"/>
                  <a:pt x="1102641" y="113683"/>
                  <a:pt x="1112807" y="103517"/>
                </a:cubicBezTo>
                <a:cubicBezTo>
                  <a:pt x="1147832" y="68492"/>
                  <a:pt x="1108180" y="79952"/>
                  <a:pt x="1164566" y="51759"/>
                </a:cubicBezTo>
                <a:cubicBezTo>
                  <a:pt x="1175170" y="46457"/>
                  <a:pt x="1187715" y="46539"/>
                  <a:pt x="1199071" y="43132"/>
                </a:cubicBezTo>
                <a:cubicBezTo>
                  <a:pt x="1216490" y="37906"/>
                  <a:pt x="1233577" y="31631"/>
                  <a:pt x="1250830" y="25880"/>
                </a:cubicBezTo>
                <a:lnTo>
                  <a:pt x="1276709" y="17253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문에서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문의 역할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99912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switch</a:t>
            </a:r>
            <a:r>
              <a:rPr lang="ko-KR" altLang="en-US" sz="2000" dirty="0" smtClean="0"/>
              <a:t>문 내의 </a:t>
            </a:r>
            <a:r>
              <a:rPr lang="en-US" altLang="ko-KR" sz="2000" dirty="0" smtClean="0"/>
              <a:t>break</a:t>
            </a:r>
            <a:r>
              <a:rPr lang="ko-KR" altLang="en-US" sz="2000" dirty="0" smtClean="0"/>
              <a:t>문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break</a:t>
            </a:r>
            <a:r>
              <a:rPr lang="ko-KR" altLang="en-US" sz="1800" dirty="0" smtClean="0"/>
              <a:t>문을 </a:t>
            </a:r>
            <a:r>
              <a:rPr lang="ko-KR" altLang="en-US" sz="1800" dirty="0"/>
              <a:t>만나면 </a:t>
            </a:r>
            <a:r>
              <a:rPr lang="en-US" altLang="ko-KR" sz="1800" dirty="0"/>
              <a:t>switch</a:t>
            </a:r>
            <a:r>
              <a:rPr lang="ko-KR" altLang="en-US" sz="1800" dirty="0" smtClean="0"/>
              <a:t>문 벗어남</a:t>
            </a:r>
            <a:endParaRPr lang="ko-KR" altLang="en-US" sz="1800" dirty="0"/>
          </a:p>
          <a:p>
            <a:pPr lvl="1"/>
            <a:r>
              <a:rPr lang="en-US" altLang="ko-KR" sz="1800" dirty="0" smtClean="0"/>
              <a:t>case </a:t>
            </a:r>
            <a:r>
              <a:rPr lang="ko-KR" altLang="en-US" sz="1800" dirty="0"/>
              <a:t>문에 </a:t>
            </a:r>
            <a:r>
              <a:rPr lang="en-US" altLang="ko-KR" sz="1800" dirty="0"/>
              <a:t>break</a:t>
            </a:r>
            <a:r>
              <a:rPr lang="ko-KR" altLang="en-US" sz="1800" dirty="0"/>
              <a:t>문이 </a:t>
            </a:r>
            <a:r>
              <a:rPr lang="ko-KR" altLang="en-US" sz="1800" dirty="0" smtClean="0"/>
              <a:t>없다면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다음 </a:t>
            </a:r>
            <a:r>
              <a:rPr lang="en-US" altLang="ko-KR" sz="1800" dirty="0"/>
              <a:t>case</a:t>
            </a:r>
            <a:r>
              <a:rPr lang="ko-KR" altLang="en-US" sz="1800" dirty="0" smtClean="0"/>
              <a:t>문으로 실행 계속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언젠가 </a:t>
            </a:r>
            <a:r>
              <a:rPr lang="en-US" altLang="ko-KR" sz="1600" dirty="0"/>
              <a:t>break</a:t>
            </a:r>
            <a:r>
              <a:rPr lang="ko-KR" altLang="en-US" sz="1600" dirty="0"/>
              <a:t>를 만날 때까지 계속 </a:t>
            </a:r>
            <a:r>
              <a:rPr lang="ko-KR" altLang="en-US" sz="1600" dirty="0" smtClean="0"/>
              <a:t>내려 가면서 실행</a:t>
            </a:r>
            <a:endParaRPr lang="ko-KR" altLang="en-US" sz="1600" dirty="0"/>
          </a:p>
          <a:p>
            <a:pPr lvl="1"/>
            <a:endParaRPr lang="en-US" altLang="ko-KR" sz="1800" dirty="0" smtClean="0"/>
          </a:p>
          <a:p>
            <a:endParaRPr lang="ko-KR" altLang="en-US" sz="2000" dirty="0"/>
          </a:p>
        </p:txBody>
      </p:sp>
      <p:sp>
        <p:nvSpPr>
          <p:cNvPr id="22" name="직사각형 21"/>
          <p:cNvSpPr/>
          <p:nvPr/>
        </p:nvSpPr>
        <p:spPr>
          <a:xfrm>
            <a:off x="6761649" y="5079380"/>
            <a:ext cx="166955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j-lt"/>
              </a:rPr>
              <a:t>90 ~ 100</a:t>
            </a:r>
            <a:r>
              <a:rPr lang="ko-KR" altLang="en-US" sz="1400" dirty="0">
                <a:latin typeface="+mj-lt"/>
              </a:rPr>
              <a:t>점입니다</a:t>
            </a:r>
            <a:r>
              <a:rPr lang="en-US" altLang="ko-KR" sz="1400" dirty="0">
                <a:latin typeface="+mj-lt"/>
              </a:rPr>
              <a:t>.</a:t>
            </a:r>
          </a:p>
          <a:p>
            <a:r>
              <a:rPr lang="en-US" altLang="ko-KR" sz="1400" dirty="0">
                <a:latin typeface="+mj-lt"/>
              </a:rPr>
              <a:t>80 ~ 89</a:t>
            </a:r>
            <a:r>
              <a:rPr lang="ko-KR" altLang="en-US" sz="1400" dirty="0">
                <a:latin typeface="+mj-lt"/>
              </a:rPr>
              <a:t>점입니다</a:t>
            </a:r>
            <a:r>
              <a:rPr lang="en-US" altLang="ko-KR" sz="1400" dirty="0">
                <a:latin typeface="+mj-lt"/>
              </a:rPr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1937113" y="3318380"/>
            <a:ext cx="303159" cy="201168"/>
          </a:xfrm>
          <a:custGeom>
            <a:avLst/>
            <a:gdLst>
              <a:gd name="connsiteX0" fmla="*/ 92847 w 303159"/>
              <a:gd name="connsiteY0" fmla="*/ 0 h 201168"/>
              <a:gd name="connsiteX1" fmla="*/ 10551 w 303159"/>
              <a:gd name="connsiteY1" fmla="*/ 82296 h 201168"/>
              <a:gd name="connsiteX2" fmla="*/ 303159 w 303159"/>
              <a:gd name="connsiteY2" fmla="*/ 201168 h 20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59" h="201168">
                <a:moveTo>
                  <a:pt x="92847" y="0"/>
                </a:moveTo>
                <a:cubicBezTo>
                  <a:pt x="34173" y="24384"/>
                  <a:pt x="-24501" y="48768"/>
                  <a:pt x="10551" y="82296"/>
                </a:cubicBezTo>
                <a:cubicBezTo>
                  <a:pt x="45603" y="115824"/>
                  <a:pt x="174381" y="158496"/>
                  <a:pt x="303159" y="20116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2127164" y="3546980"/>
            <a:ext cx="295988" cy="173736"/>
          </a:xfrm>
          <a:custGeom>
            <a:avLst/>
            <a:gdLst>
              <a:gd name="connsiteX0" fmla="*/ 76532 w 295988"/>
              <a:gd name="connsiteY0" fmla="*/ 0 h 173736"/>
              <a:gd name="connsiteX1" fmla="*/ 12524 w 295988"/>
              <a:gd name="connsiteY1" fmla="*/ 100584 h 173736"/>
              <a:gd name="connsiteX2" fmla="*/ 295988 w 295988"/>
              <a:gd name="connsiteY2" fmla="*/ 173736 h 17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988" h="173736">
                <a:moveTo>
                  <a:pt x="76532" y="0"/>
                </a:moveTo>
                <a:cubicBezTo>
                  <a:pt x="26240" y="35814"/>
                  <a:pt x="-24052" y="71628"/>
                  <a:pt x="12524" y="100584"/>
                </a:cubicBezTo>
                <a:cubicBezTo>
                  <a:pt x="49100" y="129540"/>
                  <a:pt x="172544" y="151638"/>
                  <a:pt x="295988" y="173736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2139634" y="3739004"/>
            <a:ext cx="265230" cy="640080"/>
          </a:xfrm>
          <a:custGeom>
            <a:avLst/>
            <a:gdLst>
              <a:gd name="connsiteX0" fmla="*/ 246942 w 265230"/>
              <a:gd name="connsiteY0" fmla="*/ 0 h 640080"/>
              <a:gd name="connsiteX1" fmla="*/ 54 w 265230"/>
              <a:gd name="connsiteY1" fmla="*/ 420624 h 640080"/>
              <a:gd name="connsiteX2" fmla="*/ 265230 w 265230"/>
              <a:gd name="connsiteY2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230" h="640080">
                <a:moveTo>
                  <a:pt x="246942" y="0"/>
                </a:moveTo>
                <a:cubicBezTo>
                  <a:pt x="121974" y="156972"/>
                  <a:pt x="-2994" y="313944"/>
                  <a:pt x="54" y="420624"/>
                </a:cubicBezTo>
                <a:cubicBezTo>
                  <a:pt x="3102" y="527304"/>
                  <a:pt x="134166" y="583692"/>
                  <a:pt x="265230" y="64008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267481" y="4397372"/>
            <a:ext cx="155671" cy="182880"/>
          </a:xfrm>
          <a:custGeom>
            <a:avLst/>
            <a:gdLst>
              <a:gd name="connsiteX0" fmla="*/ 128239 w 155671"/>
              <a:gd name="connsiteY0" fmla="*/ 0 h 182880"/>
              <a:gd name="connsiteX1" fmla="*/ 223 w 155671"/>
              <a:gd name="connsiteY1" fmla="*/ 91440 h 182880"/>
              <a:gd name="connsiteX2" fmla="*/ 155671 w 155671"/>
              <a:gd name="connsiteY2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671" h="182880">
                <a:moveTo>
                  <a:pt x="128239" y="0"/>
                </a:moveTo>
                <a:cubicBezTo>
                  <a:pt x="61945" y="30480"/>
                  <a:pt x="-4349" y="60960"/>
                  <a:pt x="223" y="91440"/>
                </a:cubicBezTo>
                <a:cubicBezTo>
                  <a:pt x="4795" y="121920"/>
                  <a:pt x="80233" y="152400"/>
                  <a:pt x="155671" y="18288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029049" y="4589396"/>
            <a:ext cx="366671" cy="1143000"/>
          </a:xfrm>
          <a:custGeom>
            <a:avLst/>
            <a:gdLst>
              <a:gd name="connsiteX0" fmla="*/ 366671 w 366671"/>
              <a:gd name="connsiteY0" fmla="*/ 0 h 1143000"/>
              <a:gd name="connsiteX1" fmla="*/ 28343 w 366671"/>
              <a:gd name="connsiteY1" fmla="*/ 237744 h 1143000"/>
              <a:gd name="connsiteX2" fmla="*/ 19199 w 366671"/>
              <a:gd name="connsiteY2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671" h="1143000">
                <a:moveTo>
                  <a:pt x="366671" y="0"/>
                </a:moveTo>
                <a:cubicBezTo>
                  <a:pt x="226463" y="23622"/>
                  <a:pt x="86255" y="47244"/>
                  <a:pt x="28343" y="237744"/>
                </a:cubicBezTo>
                <a:cubicBezTo>
                  <a:pt x="-29569" y="428244"/>
                  <a:pt x="19199" y="1143000"/>
                  <a:pt x="19199" y="11430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395536" y="3198221"/>
            <a:ext cx="936104" cy="425318"/>
          </a:xfrm>
          <a:prstGeom prst="wedgeRoundRectCallout">
            <a:avLst>
              <a:gd name="adj1" fmla="val 130923"/>
              <a:gd name="adj2" fmla="val 12620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break; </a:t>
            </a:r>
            <a:r>
              <a:rPr lang="ko-KR" altLang="en-US" sz="1050" dirty="0" smtClean="0">
                <a:solidFill>
                  <a:schemeClr val="tx1"/>
                </a:solidFill>
              </a:rPr>
              <a:t>문을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생략한다면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30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case </a:t>
            </a:r>
            <a:r>
              <a:rPr lang="ko-KR" altLang="en-US" smtClean="0"/>
              <a:t>문의 값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case </a:t>
            </a:r>
            <a:r>
              <a:rPr lang="ko-KR" altLang="en-US" sz="2000" dirty="0" smtClean="0"/>
              <a:t>문의 값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문자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정수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문자열 </a:t>
            </a:r>
            <a:r>
              <a:rPr lang="ko-KR" altLang="en-US" sz="1800" dirty="0" err="1" smtClean="0"/>
              <a:t>리터럴</a:t>
            </a:r>
            <a:r>
              <a:rPr lang="en-US" altLang="ko-KR" sz="1800" dirty="0" smtClean="0"/>
              <a:t>(JDK 1.7</a:t>
            </a:r>
            <a:r>
              <a:rPr lang="ko-KR" altLang="en-US" sz="1800" dirty="0" smtClean="0"/>
              <a:t>부터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만 허용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실수 </a:t>
            </a:r>
            <a:r>
              <a:rPr lang="ko-KR" altLang="en-US" sz="1800" dirty="0" err="1" smtClean="0"/>
              <a:t>리터럴은</a:t>
            </a:r>
            <a:r>
              <a:rPr lang="ko-KR" altLang="en-US" sz="1800" dirty="0" smtClean="0"/>
              <a:t> 허용되지 않음</a:t>
            </a:r>
            <a:endParaRPr lang="en-US" altLang="ko-KR" sz="18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932040" y="2677531"/>
            <a:ext cx="3672408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switch(a)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case a </a:t>
            </a:r>
            <a:r>
              <a:rPr lang="en-US" altLang="ko-KR" sz="1400" dirty="0" smtClean="0"/>
              <a:t>: 				// </a:t>
            </a:r>
            <a:r>
              <a:rPr lang="ko-KR" altLang="en-US" sz="1400" dirty="0" smtClean="0"/>
              <a:t>오류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변수 사용 안됨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case </a:t>
            </a:r>
            <a:r>
              <a:rPr lang="en-US" altLang="ko-KR" sz="1400" dirty="0"/>
              <a:t>a &gt; 3 : </a:t>
            </a:r>
            <a:r>
              <a:rPr lang="en-US" altLang="ko-KR" sz="1400" dirty="0" smtClean="0"/>
              <a:t>		// </a:t>
            </a:r>
            <a:r>
              <a:rPr lang="ko-KR" altLang="en-US" sz="1400" dirty="0" smtClean="0"/>
              <a:t>오류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수식 안됨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case </a:t>
            </a:r>
            <a:r>
              <a:rPr lang="en-US" altLang="ko-KR" sz="1400" dirty="0"/>
              <a:t>a == 1 : </a:t>
            </a:r>
            <a:r>
              <a:rPr lang="en-US" altLang="ko-KR" sz="1400" dirty="0" smtClean="0"/>
              <a:t>	// </a:t>
            </a:r>
            <a:r>
              <a:rPr lang="ko-KR" altLang="en-US" sz="1400" dirty="0" smtClean="0"/>
              <a:t>오류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수식 안됨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971600" y="2677531"/>
            <a:ext cx="3096344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b;</a:t>
            </a:r>
          </a:p>
          <a:p>
            <a:pPr defTabSz="180000"/>
            <a:r>
              <a:rPr lang="en-US" altLang="ko-KR" sz="1400" dirty="0"/>
              <a:t>switch(c%2)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case </a:t>
            </a:r>
            <a:r>
              <a:rPr lang="en-US" altLang="ko-KR" sz="1400" b="1" dirty="0"/>
              <a:t>1</a:t>
            </a:r>
            <a:r>
              <a:rPr lang="en-US" altLang="ko-KR" sz="1400" dirty="0"/>
              <a:t> : ...; break;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case </a:t>
            </a:r>
            <a:r>
              <a:rPr lang="en-US" altLang="ko-KR" sz="1400" b="1" dirty="0"/>
              <a:t>2 </a:t>
            </a:r>
            <a:r>
              <a:rPr lang="en-US" altLang="ko-KR" sz="1400" dirty="0"/>
              <a:t>: ...; break;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char c;</a:t>
            </a:r>
          </a:p>
          <a:p>
            <a:pPr defTabSz="180000"/>
            <a:r>
              <a:rPr lang="en-US" altLang="ko-KR" sz="1400" dirty="0"/>
              <a:t>switch(c)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case </a:t>
            </a:r>
            <a:r>
              <a:rPr lang="en-US" altLang="ko-KR" sz="1400" b="1" dirty="0"/>
              <a:t>'+' </a:t>
            </a:r>
            <a:r>
              <a:rPr lang="en-US" altLang="ko-KR" sz="1400" dirty="0"/>
              <a:t>: ...; break;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case </a:t>
            </a:r>
            <a:r>
              <a:rPr lang="en-US" altLang="ko-KR" sz="1400" b="1" dirty="0"/>
              <a:t>'-' </a:t>
            </a:r>
            <a:r>
              <a:rPr lang="en-US" altLang="ko-KR" sz="1400" dirty="0"/>
              <a:t>: ...; break;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String s = "</a:t>
            </a:r>
            <a:r>
              <a:rPr lang="ko-KR" altLang="en-US" sz="1400" dirty="0"/>
              <a:t>예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/>
              <a:t>switch(s)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case 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예</a:t>
            </a:r>
            <a:r>
              <a:rPr lang="en-US" altLang="ko-KR" sz="1400" b="1" dirty="0"/>
              <a:t>" </a:t>
            </a:r>
            <a:r>
              <a:rPr lang="en-US" altLang="ko-KR" sz="1400" dirty="0"/>
              <a:t>: ...; break;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case 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아니요</a:t>
            </a:r>
            <a:r>
              <a:rPr lang="en-US" altLang="ko-KR" sz="1400" b="1" dirty="0"/>
              <a:t>" </a:t>
            </a:r>
            <a:r>
              <a:rPr lang="en-US" altLang="ko-KR" sz="1400" dirty="0"/>
              <a:t>: ...; break;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3028078" y="3212976"/>
            <a:ext cx="979318" cy="331925"/>
          </a:xfrm>
          <a:prstGeom prst="wedgeRoundRectCallout">
            <a:avLst>
              <a:gd name="adj1" fmla="val -76902"/>
              <a:gd name="adj2" fmla="val 242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정수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리터럴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사용 가능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3028078" y="4447113"/>
            <a:ext cx="1008112" cy="331925"/>
          </a:xfrm>
          <a:prstGeom prst="wedgeRoundRectCallout">
            <a:avLst>
              <a:gd name="adj1" fmla="val -71655"/>
              <a:gd name="adj2" fmla="val 148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문자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리터럴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사용 가능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3131840" y="5582053"/>
            <a:ext cx="1152128" cy="331925"/>
          </a:xfrm>
          <a:prstGeom prst="wedgeRoundRectCallout">
            <a:avLst>
              <a:gd name="adj1" fmla="val -71655"/>
              <a:gd name="adj2" fmla="val 148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문자열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리터럴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사용 가능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126" y="3114668"/>
            <a:ext cx="4048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1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2-13 : switch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 </a:t>
            </a:r>
            <a:r>
              <a:rPr lang="ko-KR" altLang="en-US" dirty="0"/>
              <a:t>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669497"/>
            <a:ext cx="5801298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public class Season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월</a:t>
            </a:r>
            <a:r>
              <a:rPr lang="en-US" altLang="ko-KR" sz="1200" dirty="0"/>
              <a:t>(1~12)</a:t>
            </a:r>
            <a:r>
              <a:rPr lang="ko-KR" altLang="en-US" sz="1200" dirty="0"/>
              <a:t>을 입력하시오</a:t>
            </a:r>
            <a:r>
              <a:rPr lang="en-US" altLang="ko-KR" sz="1200" dirty="0"/>
              <a:t>:");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month 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// </a:t>
            </a:r>
            <a:r>
              <a:rPr lang="ko-KR" altLang="en-US" sz="1200" dirty="0"/>
              <a:t>정수로 월 입력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switch(month</a:t>
            </a:r>
            <a:r>
              <a:rPr lang="en-US" altLang="ko-KR" sz="1200" b="1" dirty="0"/>
              <a:t>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case </a:t>
            </a:r>
            <a:r>
              <a:rPr lang="en-US" altLang="ko-KR" sz="1200" b="1" dirty="0"/>
              <a:t>3:</a:t>
            </a:r>
          </a:p>
          <a:p>
            <a:pPr defTabSz="180000"/>
            <a:r>
              <a:rPr lang="en-US" altLang="ko-KR" sz="1200" b="1" dirty="0" smtClean="0"/>
              <a:t>			case </a:t>
            </a:r>
            <a:r>
              <a:rPr lang="en-US" altLang="ko-KR" sz="1200" b="1" dirty="0"/>
              <a:t>4:</a:t>
            </a:r>
          </a:p>
          <a:p>
            <a:pPr defTabSz="180000"/>
            <a:r>
              <a:rPr lang="en-US" altLang="ko-KR" sz="1200" b="1" dirty="0" smtClean="0"/>
              <a:t>			case </a:t>
            </a:r>
            <a:r>
              <a:rPr lang="en-US" altLang="ko-KR" sz="1200" b="1" dirty="0"/>
              <a:t>5: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봄입니다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		break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case </a:t>
            </a:r>
            <a:r>
              <a:rPr lang="en-US" altLang="ko-KR" sz="1200" b="1" dirty="0"/>
              <a:t>6: case 7: case 8: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여름입니다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		break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		case </a:t>
            </a:r>
            <a:r>
              <a:rPr lang="en-US" altLang="ko-KR" sz="1200" dirty="0"/>
              <a:t>9: case 10: case 11: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가을입니다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		break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		case </a:t>
            </a:r>
            <a:r>
              <a:rPr lang="en-US" altLang="ko-KR" sz="1200" dirty="0"/>
              <a:t>12: case 1: case 2: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겨울입니다</a:t>
            </a:r>
            <a:r>
              <a:rPr lang="en-US" altLang="ko-KR" sz="1200" dirty="0"/>
              <a:t>."); break;</a:t>
            </a:r>
          </a:p>
          <a:p>
            <a:pPr defTabSz="180000"/>
            <a:r>
              <a:rPr lang="en-US" altLang="ko-KR" sz="1200" dirty="0" smtClean="0"/>
              <a:t>			default</a:t>
            </a:r>
            <a:r>
              <a:rPr lang="en-US" altLang="ko-KR" sz="1200" dirty="0"/>
              <a:t>: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잘못된 입력입니다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scanner.close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8466" y="1300165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1~12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사이의 월을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 받아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봄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여름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가을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겨울을 판단하여 출력하라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16216" y="6284250"/>
            <a:ext cx="187220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월</a:t>
            </a:r>
            <a:r>
              <a:rPr lang="en-US" altLang="ko-KR" sz="1200" dirty="0"/>
              <a:t>(1~12)</a:t>
            </a:r>
            <a:r>
              <a:rPr lang="ko-KR" altLang="en-US" sz="1200" dirty="0"/>
              <a:t>을 입력하시오</a:t>
            </a:r>
            <a:r>
              <a:rPr lang="en-US" altLang="ko-KR" sz="1200" dirty="0"/>
              <a:t>:</a:t>
            </a:r>
            <a:r>
              <a:rPr lang="en-US" altLang="ko-KR" sz="1200" dirty="0">
                <a:solidFill>
                  <a:srgbClr val="00B050"/>
                </a:solidFill>
              </a:rPr>
              <a:t>3</a:t>
            </a:r>
          </a:p>
          <a:p>
            <a:r>
              <a:rPr lang="ko-KR" altLang="en-US" sz="1200" dirty="0"/>
              <a:t>봄입니다</a:t>
            </a:r>
            <a:r>
              <a:rPr lang="en-US" altLang="ko-KR" sz="1200" dirty="0"/>
              <a:t>.</a:t>
            </a:r>
            <a:endParaRPr lang="en-US" altLang="ko-KR" sz="1200" dirty="0">
              <a:latin typeface="+mj-lt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내용 개체 틀 5"/>
          <p:cNvSpPr>
            <a:spLocks noGrp="1"/>
          </p:cNvSpPr>
          <p:nvPr>
            <p:ph sz="quarter" idx="2"/>
          </p:nvPr>
        </p:nvSpPr>
        <p:spPr>
          <a:xfrm>
            <a:off x="107504" y="1412776"/>
            <a:ext cx="4356578" cy="502289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변수 선언</a:t>
            </a:r>
            <a:endParaRPr lang="en-US" altLang="ko-KR" sz="1600" dirty="0"/>
          </a:p>
          <a:p>
            <a:pPr lvl="1"/>
            <a:r>
              <a:rPr lang="ko-KR" altLang="en-US" sz="1400" dirty="0"/>
              <a:t>변수 타입과 변수 이름 선언</a:t>
            </a:r>
            <a:endParaRPr lang="en-US" altLang="ko-KR" sz="14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lvl="1"/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내에서 선언된 변수는 지역 변수</a:t>
            </a:r>
            <a:endParaRPr lang="en-US" altLang="ko-KR" sz="1400" dirty="0"/>
          </a:p>
          <a:p>
            <a:pPr lvl="2"/>
            <a:r>
              <a:rPr lang="ko-KR" altLang="en-US" sz="1000" dirty="0"/>
              <a:t>지역 변수는 </a:t>
            </a:r>
            <a:r>
              <a:rPr lang="ko-KR" altLang="en-US" sz="1000" dirty="0" err="1"/>
              <a:t>메소드</a:t>
            </a:r>
            <a:r>
              <a:rPr lang="ko-KR" altLang="en-US" sz="1000" dirty="0"/>
              <a:t> 실행이 끝나면 저장 공간 반환</a:t>
            </a:r>
            <a:endParaRPr lang="en-US" altLang="ko-KR" sz="1000" dirty="0"/>
          </a:p>
          <a:p>
            <a:r>
              <a:rPr lang="ko-KR" altLang="en-US" sz="1400" dirty="0"/>
              <a:t>문장</a:t>
            </a:r>
            <a:endParaRPr lang="en-US" altLang="ko-KR" sz="1200" dirty="0"/>
          </a:p>
          <a:p>
            <a:pPr lvl="1"/>
            <a:r>
              <a:rPr lang="en-US" altLang="ko-KR" sz="1400" dirty="0"/>
              <a:t>;</a:t>
            </a:r>
            <a:r>
              <a:rPr lang="ko-KR" altLang="en-US" sz="1400" dirty="0"/>
              <a:t>로 한 문장의 끝을 </a:t>
            </a:r>
            <a:r>
              <a:rPr lang="ko-KR" altLang="en-US" sz="1400" dirty="0" smtClean="0"/>
              <a:t>인식</a:t>
            </a:r>
            <a:endParaRPr lang="en-US" altLang="ko-KR" sz="1400" dirty="0" smtClean="0"/>
          </a:p>
          <a:p>
            <a:endParaRPr lang="en-US" altLang="ko-KR" sz="1200" dirty="0" smtClean="0"/>
          </a:p>
          <a:p>
            <a:pPr lvl="1"/>
            <a:endParaRPr lang="en-US" altLang="ko-KR" sz="11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2-1 </a:t>
            </a:r>
            <a:r>
              <a:rPr lang="ko-KR" altLang="en-US" dirty="0" smtClean="0"/>
              <a:t>설명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9" name="내용 개체 틀 5"/>
          <p:cNvSpPr>
            <a:spLocks noGrp="1"/>
          </p:cNvSpPr>
          <p:nvPr>
            <p:ph sz="quarter" idx="2"/>
          </p:nvPr>
        </p:nvSpPr>
        <p:spPr>
          <a:xfrm>
            <a:off x="4644008" y="1340768"/>
            <a:ext cx="4176464" cy="487944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화면 출력</a:t>
            </a:r>
            <a:endParaRPr lang="en-US" altLang="ko-KR" sz="1200" dirty="0"/>
          </a:p>
          <a:p>
            <a:pPr lvl="1">
              <a:defRPr/>
            </a:pPr>
            <a:r>
              <a:rPr lang="ko-KR" altLang="en-US" sz="1400" dirty="0"/>
              <a:t>표준</a:t>
            </a:r>
            <a:r>
              <a:rPr lang="en-US" altLang="ko-KR" sz="1400" dirty="0"/>
              <a:t> </a:t>
            </a:r>
            <a:r>
              <a:rPr lang="ko-KR" altLang="en-US" sz="1400" dirty="0"/>
              <a:t>출력 </a:t>
            </a:r>
            <a:r>
              <a:rPr lang="ko-KR" altLang="en-US" sz="1400" dirty="0" err="1"/>
              <a:t>스트림에</a:t>
            </a:r>
            <a:r>
              <a:rPr lang="ko-KR" altLang="en-US" sz="1400" dirty="0"/>
              <a:t> 메시지 출력</a:t>
            </a:r>
            <a:endParaRPr lang="en-US" altLang="ko-KR" sz="1400" dirty="0"/>
          </a:p>
          <a:p>
            <a:pPr lvl="1">
              <a:defRPr/>
            </a:pPr>
            <a:endParaRPr lang="en-US" altLang="ko-KR" sz="1400" dirty="0"/>
          </a:p>
          <a:p>
            <a:pPr lvl="1">
              <a:defRPr/>
            </a:pPr>
            <a:endParaRPr lang="en-US" altLang="ko-KR" sz="1400" dirty="0"/>
          </a:p>
          <a:p>
            <a:pPr lvl="1">
              <a:defRPr/>
            </a:pPr>
            <a:r>
              <a:rPr lang="ko-KR" altLang="en-US" sz="1400" dirty="0" smtClean="0"/>
              <a:t>표준 </a:t>
            </a:r>
            <a:r>
              <a:rPr lang="ko-KR" altLang="en-US" sz="1400" dirty="0"/>
              <a:t>출력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System.out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println</a:t>
            </a:r>
            <a:r>
              <a:rPr lang="en-US" altLang="ko-KR" sz="1400" dirty="0"/>
              <a:t>()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호출</a:t>
            </a:r>
            <a:endParaRPr lang="en-US" altLang="ko-KR" sz="1400" dirty="0"/>
          </a:p>
          <a:p>
            <a:pPr lvl="1">
              <a:defRPr/>
            </a:pPr>
            <a:r>
              <a:rPr lang="en-US" altLang="ko-KR" sz="1400" dirty="0" err="1"/>
              <a:t>println</a:t>
            </a:r>
            <a:r>
              <a:rPr lang="en-US" altLang="ko-KR" sz="1400" dirty="0"/>
              <a:t>()</a:t>
            </a:r>
            <a:r>
              <a:rPr lang="ko-KR" altLang="en-US" sz="1400" dirty="0"/>
              <a:t>은 여러 타입의 데이터 출력 가능</a:t>
            </a:r>
            <a:endParaRPr lang="en-US" altLang="ko-KR" sz="1400" dirty="0"/>
          </a:p>
          <a:p>
            <a:pPr lvl="1">
              <a:defRPr/>
            </a:pPr>
            <a:r>
              <a:rPr lang="en-US" altLang="ko-KR" sz="1400" dirty="0" err="1"/>
              <a:t>println</a:t>
            </a:r>
            <a:r>
              <a:rPr lang="en-US" altLang="ko-KR" sz="1400" dirty="0"/>
              <a:t>()</a:t>
            </a:r>
            <a:r>
              <a:rPr lang="ko-KR" altLang="en-US" sz="1400" dirty="0"/>
              <a:t>은 출력 후 다음 행으로 커서 이동</a:t>
            </a:r>
          </a:p>
          <a:p>
            <a:pPr lvl="1"/>
            <a:endParaRPr lang="en-US" altLang="ko-KR" sz="11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5220072" y="2078669"/>
            <a:ext cx="345638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System.out.println</a:t>
            </a:r>
            <a:r>
              <a:rPr lang="en-US" altLang="ko-KR" sz="1100" dirty="0"/>
              <a:t>("</a:t>
            </a:r>
            <a:r>
              <a:rPr lang="en-US" altLang="ko-KR" sz="1100" dirty="0" smtClean="0"/>
              <a:t>Hello"); </a:t>
            </a:r>
            <a:r>
              <a:rPr lang="en-US" altLang="ko-KR" sz="1100" dirty="0"/>
              <a:t>// "</a:t>
            </a:r>
            <a:r>
              <a:rPr lang="en-US" altLang="ko-KR" sz="1100" dirty="0" smtClean="0"/>
              <a:t>Hello"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화면 </a:t>
            </a:r>
            <a:r>
              <a:rPr lang="ko-KR" altLang="en-US" sz="1100" dirty="0" smtClean="0"/>
              <a:t>출력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868388" y="3848998"/>
            <a:ext cx="1448140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int</a:t>
            </a:r>
            <a:r>
              <a:rPr lang="en-US" altLang="ko-KR" sz="1100" dirty="0"/>
              <a:t> i=20;</a:t>
            </a:r>
          </a:p>
          <a:p>
            <a:r>
              <a:rPr lang="en-US" altLang="ko-KR" sz="1100" dirty="0" smtClean="0"/>
              <a:t>s </a:t>
            </a:r>
            <a:r>
              <a:rPr lang="en-US" altLang="ko-KR" sz="1100" dirty="0"/>
              <a:t>= sum(i, 20);</a:t>
            </a:r>
            <a:endParaRPr lang="en-US" altLang="ko-KR" sz="11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44352" y="2060848"/>
            <a:ext cx="1571636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i=20;</a:t>
            </a:r>
          </a:p>
          <a:p>
            <a:pPr defTabSz="180000"/>
            <a:r>
              <a:rPr lang="en-US" altLang="ko-KR" sz="1100" dirty="0" smtClean="0"/>
              <a:t>char a;</a:t>
            </a:r>
          </a:p>
        </p:txBody>
      </p:sp>
    </p:spTree>
    <p:extLst>
      <p:ext uri="{BB962C8B-B14F-4D97-AF65-F5344CB8AC3E}">
        <p14:creationId xmlns:p14="http://schemas.microsoft.com/office/powerpoint/2010/main" val="351507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식별자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(identifier)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식별자란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등에 붙이는 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식별자의 원칙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‘</a:t>
            </a:r>
            <a:r>
              <a:rPr lang="en-US" altLang="ko-KR" dirty="0" smtClean="0"/>
              <a:t>@’, ‘#’, ‘!’</a:t>
            </a:r>
            <a:r>
              <a:rPr lang="ko-KR" altLang="en-US" dirty="0" smtClean="0"/>
              <a:t>와 같은 특수 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공백 또는 탭은 </a:t>
            </a:r>
            <a:r>
              <a:rPr lang="ko-KR" altLang="en-US" dirty="0" err="1" smtClean="0"/>
              <a:t>식별자로</a:t>
            </a:r>
            <a:r>
              <a:rPr lang="ko-KR" altLang="en-US" dirty="0" smtClean="0"/>
              <a:t> 사용할 수 없으나 </a:t>
            </a:r>
            <a:r>
              <a:rPr lang="en-US" altLang="ko-KR" dirty="0" smtClean="0"/>
              <a:t>‘_’, ‘$’</a:t>
            </a:r>
            <a:r>
              <a:rPr lang="ko-KR" altLang="en-US" dirty="0" smtClean="0"/>
              <a:t>는 사용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유니코드 문자 사용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한글 사용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언어의 키워드는 </a:t>
            </a:r>
            <a:r>
              <a:rPr lang="ko-KR" altLang="en-US" dirty="0" err="1" smtClean="0"/>
              <a:t>식별자로</a:t>
            </a:r>
            <a:r>
              <a:rPr lang="ko-KR" altLang="en-US" dirty="0" smtClean="0"/>
              <a:t> 사용불가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식별자의 첫 번째 문자로 숫자는 사용불가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‘_’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‘$’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첫 번째 문자로 사용할 수 있으나 일반적으로 잘 사용하지 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불린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</a:t>
            </a:r>
            <a:r>
              <a:rPr lang="en-US" altLang="ko-KR" dirty="0" smtClean="0"/>
              <a:t>(true, false)</a:t>
            </a:r>
            <a:r>
              <a:rPr lang="ko-KR" altLang="en-US" dirty="0" smtClean="0"/>
              <a:t>과 널 리터럴</a:t>
            </a:r>
            <a:r>
              <a:rPr lang="en-US" altLang="ko-KR" dirty="0" smtClean="0"/>
              <a:t>(null)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식별자로</a:t>
            </a:r>
            <a:r>
              <a:rPr lang="ko-KR" altLang="en-US" dirty="0" smtClean="0"/>
              <a:t> 사용불가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길이 제한 없음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대소문자 구별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barChart</a:t>
            </a:r>
            <a:r>
              <a:rPr lang="en-US" altLang="ko-KR" dirty="0" smtClean="0"/>
              <a:t>;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barchart</a:t>
            </a:r>
            <a:r>
              <a:rPr lang="en-US" altLang="ko-KR" dirty="0" smtClean="0"/>
              <a:t>;</a:t>
            </a:r>
            <a:r>
              <a:rPr lang="ko-KR" altLang="en-US" dirty="0" smtClean="0"/>
              <a:t>는 서로 다른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선언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99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식별자 이름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89347" y="1340768"/>
            <a:ext cx="8153400" cy="5040560"/>
          </a:xfrm>
        </p:spPr>
        <p:txBody>
          <a:bodyPr/>
          <a:lstStyle/>
          <a:p>
            <a:r>
              <a:rPr lang="ko-KR" altLang="en-US" dirty="0" smtClean="0"/>
              <a:t>사용 가능한 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잘못된 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828562"/>
            <a:ext cx="72008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		name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char 	</a:t>
            </a:r>
            <a:r>
              <a:rPr lang="en-US" altLang="ko-KR" sz="1400" dirty="0" err="1" smtClean="0"/>
              <a:t>student_ID</a:t>
            </a:r>
            <a:r>
              <a:rPr lang="en-US" altLang="ko-KR" sz="1400" dirty="0" smtClean="0"/>
              <a:t>;										// </a:t>
            </a:r>
            <a:r>
              <a:rPr lang="en-US" altLang="ko-KR" sz="1400" dirty="0"/>
              <a:t>'_' </a:t>
            </a:r>
            <a:r>
              <a:rPr lang="ko-KR" altLang="en-US" sz="1400" dirty="0"/>
              <a:t>사용 가능</a:t>
            </a:r>
          </a:p>
          <a:p>
            <a:pPr defTabSz="180000"/>
            <a:r>
              <a:rPr lang="en-US" altLang="ko-KR" sz="1400" dirty="0" smtClean="0"/>
              <a:t>void 	$</a:t>
            </a:r>
            <a:r>
              <a:rPr lang="en-US" altLang="ko-KR" sz="1400" dirty="0" err="1" smtClean="0"/>
              <a:t>func</a:t>
            </a:r>
            <a:r>
              <a:rPr lang="en-US" altLang="ko-KR" sz="1400" dirty="0"/>
              <a:t>() { </a:t>
            </a:r>
            <a:r>
              <a:rPr lang="en-US" altLang="ko-KR" sz="1400" dirty="0" smtClean="0"/>
              <a:t>}											// </a:t>
            </a:r>
            <a:r>
              <a:rPr lang="en-US" altLang="ko-KR" sz="1400" dirty="0"/>
              <a:t>'$' </a:t>
            </a:r>
            <a:r>
              <a:rPr lang="ko-KR" altLang="en-US" sz="1400" dirty="0"/>
              <a:t>사용 가능</a:t>
            </a:r>
          </a:p>
          <a:p>
            <a:pPr defTabSz="180000"/>
            <a:r>
              <a:rPr lang="en-US" altLang="ko-KR" sz="1400" dirty="0" smtClean="0"/>
              <a:t>class 	Monster3 </a:t>
            </a:r>
            <a:r>
              <a:rPr lang="en-US" altLang="ko-KR" sz="1400" dirty="0"/>
              <a:t>{ } </a:t>
            </a:r>
            <a:r>
              <a:rPr lang="en-US" altLang="ko-KR" sz="1400" dirty="0" smtClean="0"/>
              <a:t>										// </a:t>
            </a:r>
            <a:r>
              <a:rPr lang="ko-KR" altLang="en-US" sz="1400" dirty="0"/>
              <a:t>숫자 사용 가능</a:t>
            </a:r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whatsyournamemynameiskitae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	// </a:t>
            </a:r>
            <a:r>
              <a:rPr lang="ko-KR" altLang="en-US" sz="1400" dirty="0"/>
              <a:t>길이 제한 없음</a:t>
            </a:r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barChart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barchart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					// </a:t>
            </a:r>
            <a:r>
              <a:rPr lang="ko-KR" altLang="en-US" sz="1400" dirty="0"/>
              <a:t>대소문자 구분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barChart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barchart</a:t>
            </a:r>
            <a:r>
              <a:rPr lang="ko-KR" altLang="en-US" sz="1400" dirty="0"/>
              <a:t>는 </a:t>
            </a:r>
            <a:r>
              <a:rPr lang="ko-KR" altLang="en-US" sz="1400" dirty="0" smtClean="0"/>
              <a:t>다름</a:t>
            </a:r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		</a:t>
            </a:r>
            <a:r>
              <a:rPr lang="ko-KR" altLang="en-US" sz="1400" dirty="0" smtClean="0"/>
              <a:t>가격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													// </a:t>
            </a:r>
            <a:r>
              <a:rPr lang="ko-KR" altLang="en-US" sz="1400" dirty="0"/>
              <a:t>한글 이름 사용 가능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262" y="4149080"/>
            <a:ext cx="718914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defTabSz="180000">
              <a:defRPr sz="1400"/>
            </a:lvl1pPr>
          </a:lstStyle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		3Chapter</a:t>
            </a:r>
            <a:r>
              <a:rPr lang="en-US" altLang="ko-KR" dirty="0"/>
              <a:t>; 	</a:t>
            </a:r>
            <a:r>
              <a:rPr lang="en-US" altLang="ko-KR" dirty="0" smtClean="0"/>
              <a:t>										// </a:t>
            </a:r>
            <a:r>
              <a:rPr lang="ko-KR" altLang="en-US" dirty="0" smtClean="0"/>
              <a:t>식별자의 </a:t>
            </a:r>
            <a:r>
              <a:rPr lang="ko-KR" altLang="en-US" dirty="0" err="1" smtClean="0"/>
              <a:t>첫문자로</a:t>
            </a:r>
            <a:r>
              <a:rPr lang="ko-KR" altLang="en-US" dirty="0" smtClean="0"/>
              <a:t> 숫자 </a:t>
            </a:r>
            <a:r>
              <a:rPr lang="ko-KR" altLang="en-US" dirty="0"/>
              <a:t>사용 불가</a:t>
            </a:r>
          </a:p>
          <a:p>
            <a:r>
              <a:rPr lang="en-US" altLang="ko-KR" dirty="0"/>
              <a:t>class </a:t>
            </a:r>
            <a:r>
              <a:rPr lang="en-US" altLang="ko-KR" dirty="0" smtClean="0"/>
              <a:t>	if </a:t>
            </a:r>
            <a:r>
              <a:rPr lang="en-US" altLang="ko-KR" dirty="0"/>
              <a:t>{ } 		</a:t>
            </a:r>
            <a:r>
              <a:rPr lang="en-US" altLang="ko-KR" dirty="0" smtClean="0"/>
              <a:t>											// </a:t>
            </a:r>
            <a:r>
              <a:rPr lang="ko-KR" altLang="en-US" dirty="0" smtClean="0"/>
              <a:t>자바의 </a:t>
            </a:r>
            <a:r>
              <a:rPr lang="ko-KR" altLang="en-US" dirty="0" err="1" smtClean="0"/>
              <a:t>예약어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사용 불가 </a:t>
            </a:r>
            <a:endParaRPr lang="ko-KR" altLang="en-US" dirty="0"/>
          </a:p>
          <a:p>
            <a:r>
              <a:rPr lang="en-US" altLang="ko-KR" dirty="0"/>
              <a:t>char </a:t>
            </a:r>
            <a:r>
              <a:rPr lang="en-US" altLang="ko-KR" dirty="0" smtClean="0"/>
              <a:t>	false</a:t>
            </a:r>
            <a:r>
              <a:rPr lang="en-US" altLang="ko-KR" dirty="0"/>
              <a:t>; 		</a:t>
            </a:r>
            <a:r>
              <a:rPr lang="en-US" altLang="ko-KR" dirty="0" smtClean="0"/>
              <a:t>											// false</a:t>
            </a:r>
            <a:r>
              <a:rPr lang="ko-KR" altLang="en-US" dirty="0" smtClean="0"/>
              <a:t> </a:t>
            </a:r>
            <a:r>
              <a:rPr lang="ko-KR" altLang="en-US" dirty="0"/>
              <a:t>사용 불가</a:t>
            </a:r>
          </a:p>
          <a:p>
            <a:r>
              <a:rPr lang="en-US" altLang="ko-KR" dirty="0"/>
              <a:t>void </a:t>
            </a:r>
            <a:r>
              <a:rPr lang="en-US" altLang="ko-KR" dirty="0" smtClean="0"/>
              <a:t>	null</a:t>
            </a:r>
            <a:r>
              <a:rPr lang="en-US" altLang="ko-KR" dirty="0"/>
              <a:t>() { } 	</a:t>
            </a:r>
            <a:r>
              <a:rPr lang="en-US" altLang="ko-KR" dirty="0" smtClean="0"/>
              <a:t>											// </a:t>
            </a:r>
            <a:r>
              <a:rPr lang="en-US" altLang="ko-KR" dirty="0"/>
              <a:t>null </a:t>
            </a:r>
            <a:r>
              <a:rPr lang="ko-KR" altLang="en-US" dirty="0"/>
              <a:t>사용 불가</a:t>
            </a:r>
          </a:p>
          <a:p>
            <a:r>
              <a:rPr lang="en-US" altLang="ko-KR" dirty="0"/>
              <a:t>class </a:t>
            </a:r>
            <a:r>
              <a:rPr lang="en-US" altLang="ko-KR" dirty="0" smtClean="0"/>
              <a:t>	%</a:t>
            </a:r>
            <a:r>
              <a:rPr lang="en-US" altLang="ko-KR" dirty="0" err="1"/>
              <a:t>calc</a:t>
            </a:r>
            <a:r>
              <a:rPr lang="en-US" altLang="ko-KR" dirty="0"/>
              <a:t> { } 	</a:t>
            </a:r>
            <a:r>
              <a:rPr lang="en-US" altLang="ko-KR" dirty="0" smtClean="0"/>
              <a:t>										// </a:t>
            </a:r>
            <a:r>
              <a:rPr lang="en-US" altLang="ko-KR" dirty="0"/>
              <a:t>'%'</a:t>
            </a:r>
            <a:r>
              <a:rPr lang="ko-KR" altLang="en-US" dirty="0"/>
              <a:t>는 특수문자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3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타입</a:t>
            </a:r>
            <a:endParaRPr lang="ko-KR" altLang="en-US" dirty="0"/>
          </a:p>
        </p:txBody>
      </p:sp>
      <p:sp>
        <p:nvSpPr>
          <p:cNvPr id="4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07209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자바의 데이터 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타입 </a:t>
            </a:r>
            <a:r>
              <a:rPr lang="en-US" altLang="ko-KR" dirty="0" smtClean="0"/>
              <a:t>: 8 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boolean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char</a:t>
            </a:r>
          </a:p>
          <a:p>
            <a:pPr lvl="2"/>
            <a:r>
              <a:rPr lang="en-US" altLang="ko-KR" dirty="0" smtClean="0"/>
              <a:t>byte</a:t>
            </a:r>
          </a:p>
          <a:p>
            <a:pPr lvl="2"/>
            <a:r>
              <a:rPr lang="en-US" altLang="ko-KR" dirty="0" smtClean="0"/>
              <a:t>short</a:t>
            </a:r>
          </a:p>
          <a:p>
            <a:pPr lvl="2"/>
            <a:r>
              <a:rPr lang="en-US" altLang="ko-KR" dirty="0" err="1" smtClean="0"/>
              <a:t>int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long</a:t>
            </a:r>
          </a:p>
          <a:p>
            <a:pPr lvl="2"/>
            <a:r>
              <a:rPr lang="en-US" altLang="ko-KR" dirty="0" smtClean="0"/>
              <a:t>float</a:t>
            </a:r>
          </a:p>
          <a:p>
            <a:pPr lvl="2"/>
            <a:r>
              <a:rPr lang="en-US" altLang="ko-KR" dirty="0" smtClean="0"/>
              <a:t>double</a:t>
            </a:r>
          </a:p>
          <a:p>
            <a:pPr lvl="1"/>
            <a:r>
              <a:rPr lang="ko-KR" altLang="en-US" dirty="0" err="1" smtClean="0"/>
              <a:t>레퍼런스</a:t>
            </a:r>
            <a:r>
              <a:rPr lang="ko-KR" altLang="en-US" dirty="0" smtClean="0"/>
              <a:t> 타입 </a:t>
            </a:r>
            <a:r>
              <a:rPr lang="en-US" altLang="ko-KR" dirty="0"/>
              <a:t>: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개이며 용도는 다음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가</a:t>
            </a:r>
            <a:r>
              <a:rPr lang="ko-KR" altLang="en-US" dirty="0"/>
              <a:t>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</a:t>
            </a:r>
            <a:r>
              <a:rPr lang="en-US" altLang="ko-KR" dirty="0" smtClean="0"/>
              <a:t>(class)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레퍼런스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레퍼런스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레퍼런스</a:t>
            </a: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283968" y="4445405"/>
            <a:ext cx="3240361" cy="360040"/>
          </a:xfrm>
          <a:prstGeom prst="wedgeRoundRectCallout">
            <a:avLst>
              <a:gd name="adj1" fmla="val -65550"/>
              <a:gd name="adj2" fmla="val 644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레퍼런스는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C/C++</a:t>
            </a:r>
            <a:r>
              <a:rPr lang="ko-KR" altLang="en-US" sz="1000" dirty="0" smtClean="0">
                <a:solidFill>
                  <a:schemeClr val="tx1"/>
                </a:solidFill>
              </a:rPr>
              <a:t>의 포인터와 유사한 개념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그러나 메모리 주소는 아님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17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기본 타입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28588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타입의 크기는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나 운영체제에 따라 변하지 않음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7749258" cy="289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3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3176</TotalTime>
  <Words>2439</Words>
  <Application>Microsoft Office PowerPoint</Application>
  <PresentationFormat>화면 슬라이드 쇼(4:3)</PresentationFormat>
  <Paragraphs>927</Paragraphs>
  <Slides>48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가을</vt:lpstr>
      <vt:lpstr>PowerPoint 프레젠테이션</vt:lpstr>
      <vt:lpstr>학습 목표</vt:lpstr>
      <vt:lpstr>예제 2-1 : Hello, 자바 프로그램의 기본 구조</vt:lpstr>
      <vt:lpstr>예제 2-1 설명</vt:lpstr>
      <vt:lpstr>예제 2-1 설명 (계속)</vt:lpstr>
      <vt:lpstr>식별자 (identifier)</vt:lpstr>
      <vt:lpstr>식별자 이름 사례</vt:lpstr>
      <vt:lpstr>자바의 데이터 타입</vt:lpstr>
      <vt:lpstr>자바의 기본 타입</vt:lpstr>
      <vt:lpstr>문자열</vt:lpstr>
      <vt:lpstr>변수와 선언</vt:lpstr>
      <vt:lpstr>리터럴과 정수 리터럴</vt:lpstr>
      <vt:lpstr>실수 리터럴</vt:lpstr>
      <vt:lpstr>문자 리터럴</vt:lpstr>
      <vt:lpstr>논리 타입 리터럴</vt:lpstr>
      <vt:lpstr>Tip: 기본 타입 이외 리터럴</vt:lpstr>
      <vt:lpstr>상수</vt:lpstr>
      <vt:lpstr>예제 2-2 : 리터럴, 상수 사용하기</vt:lpstr>
      <vt:lpstr>타입 변환과 자동 타입 변환</vt:lpstr>
      <vt:lpstr>강제 타입 변환</vt:lpstr>
      <vt:lpstr>예제 2-3 : 타입 변환</vt:lpstr>
      <vt:lpstr>자바의 키 입력과 System.in</vt:lpstr>
      <vt:lpstr>Scanner와 Scanner 객체 생성</vt:lpstr>
      <vt:lpstr>Scanner를 이용한 키 입력</vt:lpstr>
      <vt:lpstr>Scanner 주요 메소드</vt:lpstr>
      <vt:lpstr>예제 2-4 : Scanner를 이용한 키 입력 연습</vt:lpstr>
      <vt:lpstr>식과 연산자</vt:lpstr>
      <vt:lpstr>산술 연산자</vt:lpstr>
      <vt:lpstr>예제 2-5 : /와 % 산술 연산자 응용</vt:lpstr>
      <vt:lpstr>비트 연산자</vt:lpstr>
      <vt:lpstr>비트 연산 응용(옵션)</vt:lpstr>
      <vt:lpstr>시프트 연산자</vt:lpstr>
      <vt:lpstr>예제 2-6 : 비트 연산자와 시프트 연산자 사용하기</vt:lpstr>
      <vt:lpstr>비교연산자, 논리연산자</vt:lpstr>
      <vt:lpstr>예제 2-7 : 비교 연산자와 논리 연산자 사용하기</vt:lpstr>
      <vt:lpstr>대입 연산자, 증감 연산자</vt:lpstr>
      <vt:lpstr>예제 2-8 : 대입 연산자와 증감 연산자 사용하기</vt:lpstr>
      <vt:lpstr>조건 연산자 ?:</vt:lpstr>
      <vt:lpstr>예제 2-9 : 조건 연산자 사용하기</vt:lpstr>
      <vt:lpstr>조건문 – 단순 if 문, if-else 문</vt:lpstr>
      <vt:lpstr>예제 2-10 : if-else 사용하기 </vt:lpstr>
      <vt:lpstr>다중 if-else 문</vt:lpstr>
      <vt:lpstr>예제 2-11 : 다중 if-else를 이용하여 학점 매기기</vt:lpstr>
      <vt:lpstr>중첩 if-else문, 예제 2-12 중첩 if-else문 사례</vt:lpstr>
      <vt:lpstr>switch문</vt:lpstr>
      <vt:lpstr>switch문에서 break문의 역할</vt:lpstr>
      <vt:lpstr>case 문의 값</vt:lpstr>
      <vt:lpstr>예제 2-13 : switch 문 사용하기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178</cp:revision>
  <dcterms:created xsi:type="dcterms:W3CDTF">2011-08-27T14:53:28Z</dcterms:created>
  <dcterms:modified xsi:type="dcterms:W3CDTF">2014-11-18T02:01:29Z</dcterms:modified>
</cp:coreProperties>
</file>