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313" r:id="rId3"/>
    <p:sldId id="257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9" r:id="rId18"/>
    <p:sldId id="278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307" r:id="rId27"/>
    <p:sldId id="308" r:id="rId28"/>
    <p:sldId id="287" r:id="rId29"/>
    <p:sldId id="309" r:id="rId30"/>
    <p:sldId id="289" r:id="rId31"/>
    <p:sldId id="293" r:id="rId32"/>
    <p:sldId id="310" r:id="rId33"/>
    <p:sldId id="294" r:id="rId34"/>
    <p:sldId id="300" r:id="rId35"/>
    <p:sldId id="311" r:id="rId36"/>
    <p:sldId id="301" r:id="rId37"/>
    <p:sldId id="302" r:id="rId38"/>
    <p:sldId id="303" r:id="rId39"/>
    <p:sldId id="312" r:id="rId40"/>
    <p:sldId id="304" r:id="rId41"/>
    <p:sldId id="30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0192" autoAdjust="0"/>
  </p:normalViewPr>
  <p:slideViewPr>
    <p:cSldViewPr>
      <p:cViewPr varScale="1">
        <p:scale>
          <a:sx n="103" d="100"/>
          <a:sy n="103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3-4 : 2</a:t>
            </a:r>
            <a:r>
              <a:rPr lang="ko-KR" altLang="en-US" sz="2800" dirty="0" smtClean="0"/>
              <a:t>중 중첩을 이용한 구구단 출력하기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13616"/>
            <a:ext cx="707597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NestedLoop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  <a:r>
              <a:rPr lang="en-US" altLang="ko-KR" sz="1400" dirty="0"/>
              <a:t>// </a:t>
            </a:r>
            <a:r>
              <a:rPr lang="ko-KR" altLang="en-US" sz="1400" dirty="0"/>
              <a:t>단에 대한 반복</a:t>
            </a:r>
            <a:r>
              <a:rPr lang="en-US" altLang="ko-KR" sz="1400" dirty="0"/>
              <a:t>. 1</a:t>
            </a:r>
            <a:r>
              <a:rPr lang="ko-KR" altLang="en-US" sz="1400" dirty="0"/>
              <a:t>단에서 </a:t>
            </a:r>
            <a:r>
              <a:rPr lang="en-US" altLang="ko-KR" sz="1400" dirty="0"/>
              <a:t>9</a:t>
            </a:r>
            <a:r>
              <a:rPr lang="ko-KR" altLang="en-US" sz="1400" dirty="0"/>
              <a:t>단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j=1; j&lt;10; j++) { </a:t>
            </a:r>
            <a:r>
              <a:rPr lang="en-US" altLang="ko-KR" sz="1400" dirty="0"/>
              <a:t>// </a:t>
            </a:r>
            <a:r>
              <a:rPr lang="ko-KR" altLang="en-US" sz="1400" dirty="0"/>
              <a:t>각 단의 곱셈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"*" + j + "="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*j); // </a:t>
            </a:r>
            <a:r>
              <a:rPr lang="ko-KR" altLang="en-US" sz="1400" dirty="0" err="1"/>
              <a:t>구구셈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('\t'); // </a:t>
            </a:r>
            <a:r>
              <a:rPr lang="ko-KR" altLang="en-US" sz="1400" dirty="0"/>
              <a:t>하나씩 탭으로 띄기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(); // </a:t>
            </a:r>
            <a:r>
              <a:rPr lang="ko-KR" altLang="en-US" sz="1400" dirty="0"/>
              <a:t>한 단이 끝나면 다음 줄로 커서 이동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31" y="1342509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구구단을 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157" y="4581128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반복으로 제어 변경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continue; </a:t>
            </a:r>
            <a:r>
              <a:rPr lang="ko-KR" altLang="en-US" dirty="0" smtClean="0"/>
              <a:t>문에 의한 분기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4746"/>
            <a:ext cx="7667972" cy="13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사각형 설명선 15"/>
          <p:cNvSpPr/>
          <p:nvPr/>
        </p:nvSpPr>
        <p:spPr>
          <a:xfrm>
            <a:off x="2559181" y="4447866"/>
            <a:ext cx="720080" cy="258126"/>
          </a:xfrm>
          <a:prstGeom prst="wedgeRoundRectCallout">
            <a:avLst>
              <a:gd name="adj1" fmla="val -30586"/>
              <a:gd name="adj2" fmla="val -320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3-5 : continue </a:t>
            </a:r>
            <a:r>
              <a:rPr lang="ko-KR" altLang="en-US" sz="2400" dirty="0" smtClean="0"/>
              <a:t>문을 이용하여 양수 합 구하기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748" y="1731184"/>
            <a:ext cx="68705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dirty="0" err="1"/>
              <a:t>scanner.nextInt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if(n</a:t>
            </a:r>
            <a:r>
              <a:rPr lang="en-US" altLang="ko-KR" sz="1400" b="1" dirty="0"/>
              <a:t>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08828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정수를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받고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양수 합을 구하여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269" y="5754742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하나를 즉시 벗어갈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반복의 경우 안쪽 반복문의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실행되면 안쪽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7897"/>
            <a:ext cx="8191525" cy="280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3-6 : break </a:t>
            </a:r>
            <a:r>
              <a:rPr lang="ko-KR" altLang="en-US" sz="2800" dirty="0" smtClean="0"/>
              <a:t>문을 이용하여 </a:t>
            </a:r>
            <a:r>
              <a:rPr lang="en-US" altLang="ko-KR" sz="2800" dirty="0" smtClean="0"/>
              <a:t>while </a:t>
            </a:r>
            <a:r>
              <a:rPr lang="ko-KR" altLang="en-US" sz="2800" dirty="0" smtClean="0"/>
              <a:t>문 벗어나기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"exit"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입력되면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while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벗어나도록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break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활용하는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772816"/>
            <a:ext cx="599346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while(true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 smtClean="0"/>
              <a:t>			String </a:t>
            </a:r>
            <a:r>
              <a:rPr lang="en-US" altLang="ko-KR" sz="1400" dirty="0"/>
              <a:t>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6782" y="5571369"/>
            <a:ext cx="599438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인덱스와 인덱스에 대응하는 데이터들로 이루어진 자료 구조</a:t>
            </a:r>
            <a:endParaRPr lang="en-US" altLang="ko-KR" dirty="0" smtClean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 smtClean="0"/>
              <a:t>배열은 같은 타</a:t>
            </a:r>
            <a:r>
              <a:rPr lang="ko-KR" altLang="en-US" dirty="0"/>
              <a:t>입</a:t>
            </a:r>
            <a:r>
              <a:rPr lang="ko-KR" altLang="en-US" dirty="0" smtClean="0"/>
              <a:t>의 데이터들이 순차적으로 저장되는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 데이터들이 </a:t>
            </a:r>
            <a:r>
              <a:rPr lang="ko-KR" altLang="en-US" dirty="0"/>
              <a:t>순차적으로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인덱스를 이용하여 원소 데이터 접근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처리하기에 </a:t>
            </a:r>
            <a:r>
              <a:rPr lang="ko-KR" altLang="en-US" dirty="0" smtClean="0"/>
              <a:t>적합한 </a:t>
            </a:r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인덱스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배열의 시작 위치에서부터 데이터가 있는 상대 위치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1115616" y="656726"/>
            <a:ext cx="3816424" cy="6408712"/>
          </a:xfrm>
          <a:prstGeom prst="mathMultiply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생성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89354" cy="457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및 생성 디테일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배열 선언과 배열 생성의 두 단계 필요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배열의 이름 선언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 선언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생성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 공간 할당 받는 과정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초기화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 생성과 값 초기화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1230" y="2401724"/>
            <a:ext cx="31907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[];   </a:t>
            </a:r>
            <a:r>
              <a:rPr lang="ko-KR" altLang="en-US" sz="1400" dirty="0" smtClean="0">
                <a:latin typeface="+mj-lt"/>
              </a:rPr>
              <a:t>또는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81230" y="3769295"/>
            <a:ext cx="49909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[5];   </a:t>
            </a:r>
            <a:r>
              <a:rPr lang="ko-KR" altLang="en-US" sz="1400" dirty="0" smtClean="0">
                <a:latin typeface="+mj-lt"/>
              </a:rPr>
              <a:t>또는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[5]; // </a:t>
            </a:r>
            <a:r>
              <a:rPr lang="ko-KR" altLang="en-US" sz="1400" dirty="0" smtClean="0"/>
              <a:t>선언과 동시에 배열 생성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1230" y="5229200"/>
            <a:ext cx="71203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{4, 3, 2, 1, 0};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 5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dirty="0" smtClean="0"/>
              <a:t>double </a:t>
            </a:r>
            <a:r>
              <a:rPr lang="en-US" altLang="ko-KR" sz="1400" dirty="0" err="1" smtClean="0"/>
              <a:t>doubleArray</a:t>
            </a:r>
            <a:r>
              <a:rPr lang="en-US" altLang="ko-KR" sz="1400" dirty="0"/>
              <a:t>[] = </a:t>
            </a:r>
            <a:r>
              <a:rPr lang="en-US" altLang="ko-KR" sz="1400" dirty="0" smtClean="0"/>
              <a:t>{0.01, 0.02, 0.03, 0.04};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실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수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8" y="2408101"/>
            <a:ext cx="31907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[5];  // </a:t>
            </a:r>
            <a:r>
              <a:rPr lang="ko-KR" altLang="en-US" sz="1400" dirty="0" smtClean="0">
                <a:latin typeface="+mj-lt"/>
              </a:rPr>
              <a:t>크기 지정 안됨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94" y="2401724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081417" cy="22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(for, while, do-while)</a:t>
            </a:r>
            <a:r>
              <a:rPr lang="ko-KR" altLang="en-US" dirty="0" smtClean="0"/>
              <a:t> 이해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continue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배열 선언 및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배열을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예외 개념과 </a:t>
            </a:r>
            <a:r>
              <a:rPr lang="ko-KR" altLang="en-US" dirty="0" smtClean="0"/>
              <a:t>자바에서의 예외 처리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인덱스와 배열 원소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sz="1900" dirty="0" smtClean="0"/>
              <a:t>배열 인덱스</a:t>
            </a:r>
            <a:endParaRPr lang="en-US" altLang="ko-KR" sz="1900" dirty="0" smtClean="0"/>
          </a:p>
          <a:p>
            <a:pPr lvl="1"/>
            <a:r>
              <a:rPr lang="ko-KR" altLang="en-US" sz="1700" dirty="0" smtClean="0"/>
              <a:t>배열의 </a:t>
            </a:r>
            <a:r>
              <a:rPr lang="ko-KR" altLang="en-US" sz="1700" dirty="0"/>
              <a:t>인덱스는 </a:t>
            </a:r>
            <a:r>
              <a:rPr lang="en-US" altLang="ko-KR" sz="1700" dirty="0" smtClean="0"/>
              <a:t>0 ~</a:t>
            </a:r>
            <a:r>
              <a:rPr lang="ko-KR" altLang="en-US" sz="1700" dirty="0" smtClean="0"/>
              <a:t>  </a:t>
            </a:r>
            <a:r>
              <a:rPr lang="en-US" altLang="ko-KR" sz="1700" dirty="0" smtClean="0"/>
              <a:t>(</a:t>
            </a:r>
            <a:r>
              <a:rPr lang="ko-KR" altLang="en-US" sz="1700" dirty="0"/>
              <a:t>배열</a:t>
            </a:r>
            <a:r>
              <a:rPr lang="en-US" altLang="ko-KR" sz="1700" dirty="0"/>
              <a:t> </a:t>
            </a:r>
            <a:r>
              <a:rPr lang="ko-KR" altLang="en-US" sz="1700" dirty="0"/>
              <a:t>크기 </a:t>
            </a:r>
            <a:r>
              <a:rPr lang="en-US" altLang="ko-KR" sz="1700" dirty="0"/>
              <a:t>– 1)</a:t>
            </a:r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인덱스를 잘못 사용한 경우</a:t>
            </a:r>
            <a:endParaRPr lang="en-US" altLang="ko-KR" sz="1700" dirty="0" smtClean="0"/>
          </a:p>
          <a:p>
            <a:endParaRPr lang="en-US" altLang="ko-KR" sz="19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반드시 배열 생성 후 접근</a:t>
            </a:r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marL="365760" lvl="1" indent="0">
              <a:buNone/>
            </a:pPr>
            <a:endParaRPr lang="en-US" altLang="ko-KR" sz="17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5862" y="2060848"/>
            <a:ext cx="568863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0~4</a:t>
            </a:r>
            <a:r>
              <a:rPr lang="ko-KR" altLang="en-US" sz="1400" dirty="0"/>
              <a:t>까지 가능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 = 5;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0</a:t>
            </a:r>
            <a:r>
              <a:rPr lang="ko-KR" altLang="en-US" sz="1400" dirty="0"/>
              <a:t>에 </a:t>
            </a:r>
            <a:r>
              <a:rPr lang="en-US" altLang="ko-KR" sz="1400" dirty="0"/>
              <a:t>5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 = 6;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에 </a:t>
            </a:r>
            <a:r>
              <a:rPr lang="en-US" altLang="ko-KR" sz="1400" dirty="0"/>
              <a:t>6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의 값을 읽어 </a:t>
            </a:r>
            <a:r>
              <a:rPr lang="en-US" altLang="ko-KR" sz="1400" dirty="0"/>
              <a:t>n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저장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453" y="3697868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[-2];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인덱스로 </a:t>
            </a:r>
            <a:r>
              <a:rPr lang="ko-KR" altLang="en-US" sz="1400" dirty="0"/>
              <a:t>음수 사용 불가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		// 5</a:t>
            </a:r>
            <a:r>
              <a:rPr lang="ko-KR" altLang="en-US" sz="1400" dirty="0"/>
              <a:t>는 인덱스의 범위</a:t>
            </a:r>
            <a:r>
              <a:rPr lang="en-US" altLang="ko-KR" sz="1400" dirty="0"/>
              <a:t>(0~4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넘었음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3822517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0036" y="4862451"/>
            <a:ext cx="56750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 // </a:t>
            </a:r>
            <a:r>
              <a:rPr lang="ko-KR" altLang="en-US" sz="1400" dirty="0" err="1"/>
              <a:t>레퍼런스만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선언함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 = 8;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배열이 생성되어 있지 않음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5327193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치환과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치환으로 두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하나의 배열 공유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325425" cy="40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3-7 : </a:t>
            </a:r>
            <a:r>
              <a:rPr lang="ko-KR" altLang="en-US" dirty="0" smtClean="0"/>
              <a:t>배열 선언 및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양수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입력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제일 큰 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7409"/>
            <a:ext cx="599346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ArrayAccess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[];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intArray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[5</a:t>
            </a:r>
            <a:r>
              <a:rPr lang="en-US" altLang="ko-KR" sz="1200" b="1" dirty="0" smtClean="0"/>
              <a:t>];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max=0; // </a:t>
            </a:r>
            <a:r>
              <a:rPr lang="ko-KR" altLang="en-US" sz="1200" dirty="0"/>
              <a:t>현재 가장 큰 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 smtClean="0"/>
              <a:t>입력 받은 </a:t>
            </a:r>
            <a:r>
              <a:rPr lang="ko-KR" altLang="en-US" sz="1200" dirty="0"/>
              <a:t>정수를 배열에 저장</a:t>
            </a:r>
          </a:p>
          <a:p>
            <a:pPr defTabSz="180000"/>
            <a:r>
              <a:rPr lang="en-US" altLang="ko-KR" sz="1200" dirty="0" smtClean="0"/>
              <a:t>			if(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&gt; max) </a:t>
            </a:r>
            <a:r>
              <a:rPr lang="en-US" altLang="ko-KR" sz="1200" dirty="0" smtClean="0"/>
              <a:t>		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max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max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가장 큰 수는 </a:t>
            </a:r>
            <a:r>
              <a:rPr lang="en-US" altLang="ko-KR" sz="1200" dirty="0"/>
              <a:t>" + max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734997"/>
            <a:ext cx="599346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1 39 78 100 99</a:t>
            </a:r>
          </a:p>
          <a:p>
            <a:r>
              <a:rPr lang="ko-KR" altLang="en-US" sz="1200" dirty="0"/>
              <a:t>가장 큰 수는 </a:t>
            </a:r>
            <a:r>
              <a:rPr lang="en-US" altLang="ko-KR" sz="1200" dirty="0"/>
              <a:t>100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50" y="2132856"/>
            <a:ext cx="7310214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</a:t>
            </a:r>
            <a:r>
              <a:rPr lang="en-US" altLang="ko-KR" dirty="0" smtClean="0"/>
              <a:t>, 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배열은 객체로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객체의 </a:t>
            </a:r>
            <a:r>
              <a:rPr lang="en-US" altLang="ko-KR" dirty="0" smtClean="0"/>
              <a:t>length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2"/>
            <a:r>
              <a:rPr lang="ko-KR" altLang="en-US" dirty="0"/>
              <a:t>배열의 크기는 배열 객체의 </a:t>
            </a:r>
            <a:r>
              <a:rPr lang="en-US" altLang="ko-KR" dirty="0"/>
              <a:t>length</a:t>
            </a:r>
            <a:r>
              <a:rPr lang="ko-KR" altLang="en-US" dirty="0"/>
              <a:t> 필드에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smtClean="0"/>
              <a:t>필드를 이용하여 배열의 모든 값을 출력하는 사례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5661248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//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</a:t>
            </a:r>
            <a:r>
              <a:rPr lang="ko-KR" altLang="en-US" sz="1400" dirty="0"/>
              <a:t>배열 크기만큼 루프를 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50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와 자바의 배열 전달 비교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9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size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n, s=0;</a:t>
            </a:r>
          </a:p>
          <a:p>
            <a:pPr defTabSz="180000"/>
            <a:r>
              <a:rPr lang="en-US" altLang="ko-KR" dirty="0" smtClean="0"/>
              <a:t>	for(n=0</a:t>
            </a:r>
            <a:r>
              <a:rPr lang="en-US" altLang="ko-KR" dirty="0"/>
              <a:t>; n&lt;size; n++)</a:t>
            </a:r>
          </a:p>
          <a:p>
            <a:pPr defTabSz="180000"/>
            <a:r>
              <a:rPr lang="en-US" altLang="ko-KR" dirty="0" smtClean="0"/>
              <a:t>		s </a:t>
            </a:r>
            <a:r>
              <a:rPr lang="en-US" altLang="ko-KR" dirty="0"/>
              <a:t>+= x[n];</a:t>
            </a:r>
          </a:p>
          <a:p>
            <a:pPr defTabSz="180000"/>
            <a:r>
              <a:rPr lang="en-US" altLang="ko-KR" dirty="0" smtClean="0"/>
              <a:t>	return </a:t>
            </a:r>
            <a:r>
              <a:rPr lang="en-US" altLang="ko-KR" dirty="0"/>
              <a:t>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9" y="1556792"/>
            <a:ext cx="338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C/C</a:t>
            </a:r>
            <a:r>
              <a:rPr lang="en-US" altLang="ko-KR" dirty="0">
                <a:solidFill>
                  <a:srgbClr val="0070C0"/>
                </a:solidFill>
              </a:rPr>
              <a:t>++ </a:t>
            </a:r>
            <a:r>
              <a:rPr lang="ko-KR" altLang="en-US" dirty="0">
                <a:solidFill>
                  <a:srgbClr val="0070C0"/>
                </a:solidFill>
              </a:rPr>
              <a:t>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배열과 크기를 각각 전달 받음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) { </a:t>
            </a:r>
            <a:endParaRPr lang="ko-KR" altLang="en-US" dirty="0"/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n, s=0;</a:t>
            </a:r>
          </a:p>
          <a:p>
            <a:pPr defTabSz="180000"/>
            <a:r>
              <a:rPr lang="en-US" altLang="ko-KR" dirty="0" smtClean="0"/>
              <a:t>	for(n=0</a:t>
            </a:r>
            <a:r>
              <a:rPr lang="en-US" altLang="ko-KR" dirty="0"/>
              <a:t>; n&lt;</a:t>
            </a:r>
            <a:r>
              <a:rPr lang="en-US" altLang="ko-KR" b="1" dirty="0" err="1"/>
              <a:t>x.length</a:t>
            </a:r>
            <a:r>
              <a:rPr lang="en-US" altLang="ko-KR" dirty="0"/>
              <a:t>; n++)</a:t>
            </a:r>
          </a:p>
          <a:p>
            <a:pPr defTabSz="180000"/>
            <a:r>
              <a:rPr lang="en-US" altLang="ko-KR" dirty="0" smtClean="0"/>
              <a:t>		s </a:t>
            </a:r>
            <a:r>
              <a:rPr lang="en-US" altLang="ko-KR" dirty="0"/>
              <a:t>+= x[n];</a:t>
            </a:r>
          </a:p>
          <a:p>
            <a:pPr defTabSz="180000"/>
            <a:r>
              <a:rPr lang="en-US" altLang="ko-KR" dirty="0" smtClean="0"/>
              <a:t>	return </a:t>
            </a:r>
            <a:r>
              <a:rPr lang="en-US" altLang="ko-KR" dirty="0"/>
              <a:t>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65647" y="1577635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자바 경우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배열만 전달받음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9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a[] ={1,2,3,4,5};</a:t>
            </a:r>
          </a:p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n = sum(</a:t>
            </a:r>
            <a:r>
              <a:rPr lang="en-US" altLang="ko-KR" b="1" dirty="0" smtClean="0"/>
              <a:t>a, 5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851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a[] ={1,2,3,4,5};</a:t>
            </a:r>
          </a:p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n = sum(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47073" y="5227459"/>
            <a:ext cx="2119396" cy="612648"/>
          </a:xfrm>
          <a:prstGeom prst="wedgeRoundRectCallout">
            <a:avLst>
              <a:gd name="adj1" fmla="val 15992"/>
              <a:gd name="adj2" fmla="val -759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자바가 </a:t>
            </a:r>
            <a:r>
              <a:rPr lang="en-US" altLang="ko-KR" sz="1200" dirty="0" smtClean="0">
                <a:solidFill>
                  <a:schemeClr val="tx1"/>
                </a:solidFill>
              </a:rPr>
              <a:t>C/C++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비해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배열을 다루기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편한 구조임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: 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받고 평균을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628800"/>
            <a:ext cx="648072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</a:t>
            </a:r>
            <a:r>
              <a:rPr lang="en-US" altLang="ko-KR" sz="1400" b="1" dirty="0" smtClean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sum=0.0;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키보드에서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정수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// </a:t>
            </a:r>
            <a:r>
              <a:rPr lang="ko-KR" altLang="en-US" sz="1400" dirty="0"/>
              <a:t>배열에 저장된 정수 값을 </a:t>
            </a:r>
            <a:r>
              <a:rPr lang="ko-KR" altLang="en-US" sz="1400" dirty="0" smtClean="0"/>
              <a:t>더하기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+ sum/</a:t>
            </a:r>
            <a:r>
              <a:rPr lang="en-US" altLang="ko-KR" sz="1400" dirty="0" err="1"/>
              <a:t>intArray.length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8" y="5949280"/>
            <a:ext cx="648072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2 3 4 5 9</a:t>
            </a:r>
          </a:p>
          <a:p>
            <a:r>
              <a:rPr lang="ko-KR" altLang="en-US" sz="1400" dirty="0"/>
              <a:t>평균은 </a:t>
            </a:r>
            <a:r>
              <a:rPr lang="en-US" altLang="ko-KR" sz="1400" dirty="0"/>
              <a:t>4.6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31236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for-each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배열이나 나열</a:t>
            </a:r>
            <a:r>
              <a:rPr lang="en-US" altLang="ko-KR" sz="1800" dirty="0" smtClean="0"/>
              <a:t>(enumeration)</a:t>
            </a:r>
            <a:r>
              <a:rPr lang="ko-KR" altLang="en-US" sz="1800" dirty="0" smtClean="0"/>
              <a:t>의 원소를 순차 접근하는데 유용한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for-each </a:t>
            </a:r>
            <a:r>
              <a:rPr lang="ko-KR" altLang="en-US" sz="1800" dirty="0" smtClean="0"/>
              <a:t>문으로 정수 배열의 합을 구하는 사례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217" y="4564285"/>
            <a:ext cx="474194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[] n </a:t>
            </a:r>
            <a:r>
              <a:rPr lang="en-US" altLang="ko-KR" sz="1400" dirty="0"/>
              <a:t>= { 1,2,3,4,5 };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 fontAlgn="base" latinLnBrk="0"/>
            <a:r>
              <a:rPr lang="en-US" altLang="ko-KR" sz="1400" b="1" dirty="0"/>
              <a:t>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k : </a:t>
            </a:r>
            <a:r>
              <a:rPr lang="en-US" altLang="ko-KR" sz="1400" b="1" dirty="0" smtClean="0"/>
              <a:t>n)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dirty="0" smtClean="0"/>
              <a:t>sum </a:t>
            </a:r>
            <a:r>
              <a:rPr lang="en-US" altLang="ko-KR" sz="1400" dirty="0"/>
              <a:t>+= 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355904" cy="153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6228184" y="4924325"/>
            <a:ext cx="2655168" cy="919401"/>
          </a:xfrm>
          <a:prstGeom prst="wedgeRoundRectCallout">
            <a:avLst>
              <a:gd name="adj1" fmla="val -58750"/>
              <a:gd name="adj2" fmla="val -20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k =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sum </a:t>
            </a:r>
            <a:r>
              <a:rPr lang="en-US" altLang="ko-KR" sz="1200" dirty="0"/>
              <a:t>+= k;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316486" y="4640368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/>
              <a:t>for </a:t>
            </a:r>
            <a:r>
              <a:rPr lang="ko-KR" altLang="en-US" sz="1200" dirty="0"/>
              <a:t>문으로 구성하면 다음과 같다</a:t>
            </a:r>
            <a:r>
              <a:rPr lang="en-US" altLang="ko-KR" sz="12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355188" y="5412503"/>
            <a:ext cx="4572000" cy="873082"/>
            <a:chOff x="1355188" y="5412503"/>
            <a:chExt cx="4572000" cy="873082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1355188" y="5979118"/>
              <a:ext cx="4572000" cy="306467"/>
            </a:xfrm>
            <a:prstGeom prst="wedgeRoundRectCallout">
              <a:avLst>
                <a:gd name="adj1" fmla="val -26490"/>
                <a:gd name="adj2" fmla="val -399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ko-KR" altLang="en-US" sz="1200" dirty="0" smtClean="0"/>
                <a:t>반복될 </a:t>
              </a:r>
              <a:r>
                <a:rPr lang="ko-KR" altLang="en-US" sz="1200" dirty="0"/>
                <a:t>때마다 </a:t>
              </a:r>
              <a:r>
                <a:rPr lang="en-US" altLang="ko-KR" sz="1200" dirty="0"/>
                <a:t>k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n[0], n[1], ..., n[4]</a:t>
              </a:r>
              <a:r>
                <a:rPr lang="ko-KR" altLang="en-US" sz="1200" dirty="0"/>
                <a:t>로 번갈아 설정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2308065" y="5412503"/>
              <a:ext cx="74917" cy="572661"/>
            </a:xfrm>
            <a:custGeom>
              <a:avLst/>
              <a:gdLst>
                <a:gd name="connsiteX0" fmla="*/ 1026 w 74917"/>
                <a:gd name="connsiteY0" fmla="*/ 563424 h 572661"/>
                <a:gd name="connsiteX1" fmla="*/ 10262 w 74917"/>
                <a:gd name="connsiteY1" fmla="*/ 6 h 572661"/>
                <a:gd name="connsiteX2" fmla="*/ 74917 w 74917"/>
                <a:gd name="connsiteY2" fmla="*/ 572661 h 57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17" h="572661">
                  <a:moveTo>
                    <a:pt x="1026" y="563424"/>
                  </a:moveTo>
                  <a:cubicBezTo>
                    <a:pt x="-514" y="280945"/>
                    <a:pt x="-2053" y="-1533"/>
                    <a:pt x="10262" y="6"/>
                  </a:cubicBezTo>
                  <a:cubicBezTo>
                    <a:pt x="22577" y="1545"/>
                    <a:pt x="48747" y="287103"/>
                    <a:pt x="74917" y="57266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for-each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56970"/>
            <a:ext cx="67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활용하여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합을 구하고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문자열을 출력하는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640871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foreachEx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[] n = { 1,2,3,4,5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k : n) { </a:t>
            </a:r>
            <a:r>
              <a:rPr lang="en-US" altLang="ko-KR" sz="1400" dirty="0"/>
              <a:t>// k</a:t>
            </a:r>
            <a:r>
              <a:rPr lang="ko-KR" altLang="en-US" sz="1400" dirty="0"/>
              <a:t>는 </a:t>
            </a:r>
            <a:r>
              <a:rPr lang="en-US" altLang="ko-KR" sz="1400" dirty="0"/>
              <a:t>n[0], n[1], ..., n[4]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(k </a:t>
            </a:r>
            <a:r>
              <a:rPr lang="en-US" altLang="ko-KR" sz="1400" dirty="0"/>
              <a:t>+ " "); // </a:t>
            </a:r>
            <a:r>
              <a:rPr lang="ko-KR" altLang="en-US" sz="1400" dirty="0"/>
              <a:t>반복되는 </a:t>
            </a:r>
            <a:r>
              <a:rPr lang="en-US" altLang="ko-KR" sz="1400" dirty="0"/>
              <a:t>k </a:t>
            </a:r>
            <a:r>
              <a:rPr lang="ko-KR" altLang="en-US" sz="1400" dirty="0"/>
              <a:t>값 출력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k;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+ sum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String </a:t>
            </a:r>
            <a:r>
              <a:rPr lang="en-US" altLang="ko-KR" sz="1400" dirty="0"/>
              <a:t>f[] = { 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배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체리</a:t>
            </a:r>
            <a:r>
              <a:rPr lang="en-US" altLang="ko-KR" sz="1400" dirty="0"/>
              <a:t>", "</a:t>
            </a:r>
            <a:r>
              <a:rPr lang="ko-KR" altLang="en-US" sz="1400" dirty="0"/>
              <a:t>딸기</a:t>
            </a:r>
            <a:r>
              <a:rPr lang="en-US" altLang="ko-KR" sz="1400" dirty="0"/>
              <a:t>", "</a:t>
            </a:r>
            <a:r>
              <a:rPr lang="ko-KR" altLang="en-US" sz="1400" dirty="0"/>
              <a:t>포도</a:t>
            </a:r>
            <a:r>
              <a:rPr lang="en-US" altLang="ko-KR" sz="1400" dirty="0"/>
              <a:t>" } 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for(String </a:t>
            </a:r>
            <a:r>
              <a:rPr lang="en-US" altLang="ko-KR" sz="1400" b="1" dirty="0"/>
              <a:t>s : f) </a:t>
            </a:r>
            <a:r>
              <a:rPr lang="en-US" altLang="ko-KR" sz="1400" dirty="0"/>
              <a:t>// s</a:t>
            </a:r>
            <a:r>
              <a:rPr lang="ko-KR" altLang="en-US" sz="1400" dirty="0"/>
              <a:t>는 </a:t>
            </a:r>
            <a:r>
              <a:rPr lang="en-US" altLang="ko-KR" sz="1400" dirty="0"/>
              <a:t>f[0], f[1], ..., f[5]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5467305"/>
            <a:ext cx="640871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1 2 3 4 5 </a:t>
            </a:r>
            <a:r>
              <a:rPr lang="ko-KR" altLang="en-US" sz="1400" dirty="0"/>
              <a:t>합은 </a:t>
            </a:r>
            <a:r>
              <a:rPr lang="en-US" altLang="ko-KR" sz="1400" dirty="0"/>
              <a:t>15</a:t>
            </a:r>
          </a:p>
          <a:p>
            <a:pPr fontAlgn="base"/>
            <a:r>
              <a:rPr lang="ko-KR" altLang="en-US" sz="1400" dirty="0"/>
              <a:t>사과 배 바나나 체리 딸기 포도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7" y="2944689"/>
            <a:ext cx="8871931" cy="24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차원 배열의 구조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en-US" altLang="ko-KR" sz="1700" dirty="0" smtClean="0"/>
              <a:t>2</a:t>
            </a:r>
            <a:r>
              <a:rPr lang="ko-KR" altLang="en-US" sz="1700" dirty="0"/>
              <a:t>차원 배열의 </a:t>
            </a:r>
            <a:r>
              <a:rPr lang="en-US" altLang="ko-KR" sz="1700" dirty="0" smtClean="0"/>
              <a:t>length </a:t>
            </a:r>
            <a:r>
              <a:rPr lang="ko-KR" altLang="en-US" sz="1700" dirty="0" smtClean="0"/>
              <a:t>필드</a:t>
            </a:r>
            <a:endParaRPr lang="en-US" altLang="ko-KR" sz="1700" dirty="0"/>
          </a:p>
          <a:p>
            <a:pPr lvl="2"/>
            <a:r>
              <a:rPr lang="en-US" altLang="ko-KR" sz="1500" dirty="0" err="1"/>
              <a:t>i.length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	-&gt; </a:t>
            </a:r>
            <a:r>
              <a:rPr lang="en-US" altLang="ko-KR" sz="1500" dirty="0"/>
              <a:t>2</a:t>
            </a:r>
            <a:r>
              <a:rPr lang="ko-KR" altLang="en-US" sz="1500" dirty="0"/>
              <a:t>차원 배열의 행의 개수로</a:t>
            </a:r>
            <a:r>
              <a:rPr lang="en-US" altLang="ko-KR" sz="1500" dirty="0"/>
              <a:t>, 2</a:t>
            </a:r>
          </a:p>
          <a:p>
            <a:pPr lvl="2"/>
            <a:r>
              <a:rPr lang="en-US" altLang="ko-KR" sz="1500" dirty="0" err="1"/>
              <a:t>i</a:t>
            </a:r>
            <a:r>
              <a:rPr lang="en-US" altLang="ko-KR" sz="1500" dirty="0"/>
              <a:t>[n].</a:t>
            </a:r>
            <a:r>
              <a:rPr lang="en-US" altLang="ko-KR" sz="1500" dirty="0" smtClean="0"/>
              <a:t>length	-&gt;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n</a:t>
            </a:r>
            <a:r>
              <a:rPr lang="ko-KR" altLang="en-US" sz="1500" dirty="0"/>
              <a:t>번째 행의 열의 개수</a:t>
            </a:r>
          </a:p>
          <a:p>
            <a:pPr lvl="2"/>
            <a:r>
              <a:rPr lang="en-US" altLang="ko-KR" sz="1600" dirty="0" err="1"/>
              <a:t>i</a:t>
            </a:r>
            <a:r>
              <a:rPr lang="en-US" altLang="ko-KR" sz="1600" dirty="0"/>
              <a:t>[1].length -&gt; 1</a:t>
            </a:r>
            <a:r>
              <a:rPr lang="ko-KR" altLang="en-US" sz="1600" dirty="0"/>
              <a:t>번째 행의 열의 개수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</a:p>
          <a:p>
            <a:pPr lvl="1">
              <a:defRPr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1" y="1772816"/>
            <a:ext cx="3528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[][];     </a:t>
            </a:r>
            <a:r>
              <a:rPr lang="ko-KR" altLang="en-US" sz="1400" dirty="0" smtClean="0">
                <a:latin typeface="+mj-lt"/>
              </a:rPr>
              <a:t>또는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39" y="2636912"/>
            <a:ext cx="21602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2636912"/>
            <a:ext cx="46927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 // </a:t>
            </a:r>
            <a:r>
              <a:rPr lang="ko-KR" altLang="en-US" sz="1400" dirty="0" smtClean="0">
                <a:latin typeface="+mj-lt"/>
              </a:rPr>
              <a:t>배열 선언과 생성 동시</a:t>
            </a:r>
            <a:endParaRPr lang="en-US" altLang="ko-KR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배열의 초기화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선언과 동시에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684076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  <a:ea typeface="+mj-ea"/>
              </a:rPr>
              <a:t>int</a:t>
            </a:r>
            <a:r>
              <a:rPr lang="en-US" altLang="ko-KR" sz="1600" dirty="0" smtClean="0">
                <a:latin typeface="+mj-lt"/>
                <a:ea typeface="+mj-ea"/>
              </a:rPr>
              <a:t> </a:t>
            </a:r>
            <a:r>
              <a:rPr lang="en-US" altLang="ko-KR" sz="1600" dirty="0" err="1" smtClean="0">
                <a:latin typeface="+mj-lt"/>
                <a:ea typeface="+mj-ea"/>
              </a:rPr>
              <a:t>intArray</a:t>
            </a:r>
            <a:r>
              <a:rPr lang="en-US" altLang="ko-KR" sz="1600" dirty="0" smtClean="0">
                <a:latin typeface="+mj-lt"/>
                <a:ea typeface="+mj-ea"/>
              </a:rPr>
              <a:t>[][] = { { 0, 1, 2},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3, 4, 5},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6, 7, 8} }; 	// 3x3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char </a:t>
            </a:r>
            <a:r>
              <a:rPr lang="en-US" altLang="ko-KR" sz="1600" dirty="0" err="1" smtClean="0">
                <a:latin typeface="+mj-lt"/>
                <a:ea typeface="+mj-ea"/>
              </a:rPr>
              <a:t>charArray</a:t>
            </a:r>
            <a:r>
              <a:rPr lang="en-US" altLang="ko-KR" sz="1600" dirty="0" smtClean="0">
                <a:latin typeface="+mj-lt"/>
                <a:ea typeface="+mj-ea"/>
              </a:rPr>
              <a:t>[][] = { {'a', 'b', 'c'}, {</a:t>
            </a:r>
            <a:r>
              <a:rPr lang="en-US" altLang="ko-KR" sz="1600" dirty="0" smtClean="0"/>
              <a:t>'</a:t>
            </a:r>
            <a:r>
              <a:rPr lang="en-US" altLang="ko-KR" sz="1600" dirty="0" smtClean="0">
                <a:latin typeface="+mj-lt"/>
                <a:ea typeface="+mj-ea"/>
              </a:rPr>
              <a:t>d‘, 'e', 'f'} }; 	// 2x3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double </a:t>
            </a:r>
            <a:r>
              <a:rPr lang="en-US" altLang="ko-KR" sz="1600" dirty="0" err="1" smtClean="0">
                <a:latin typeface="+mj-lt"/>
                <a:ea typeface="+mj-ea"/>
              </a:rPr>
              <a:t>doubleArray</a:t>
            </a:r>
            <a:r>
              <a:rPr lang="en-US" altLang="ko-KR" sz="1600" dirty="0" smtClean="0">
                <a:latin typeface="+mj-lt"/>
                <a:ea typeface="+mj-ea"/>
              </a:rPr>
              <a:t>[][] = { {0.01, 0.02}, {0.03, 0.04} }; // 2x2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51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/>
          <a:lstStyle/>
          <a:p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for 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while 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do-while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for </a:t>
            </a:r>
            <a:r>
              <a:rPr lang="ko-KR" altLang="en-US" sz="1600" dirty="0" smtClean="0"/>
              <a:t>문 </a:t>
            </a:r>
            <a:r>
              <a:rPr lang="en-US" altLang="ko-KR" sz="1600" dirty="0" smtClean="0"/>
              <a:t>- </a:t>
            </a:r>
            <a:r>
              <a:rPr lang="ko-KR" altLang="en-US" sz="1400" dirty="0" smtClean="0"/>
              <a:t>가장 많이 사용하는 </a:t>
            </a:r>
            <a:r>
              <a:rPr lang="ko-KR" altLang="en-US" sz="1400" dirty="0" err="1" smtClean="0"/>
              <a:t>반복문</a:t>
            </a:r>
            <a:endParaRPr lang="en-US" altLang="ko-KR" sz="1400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34" y="2276872"/>
            <a:ext cx="6840066" cy="16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3608" y="432348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b="1" dirty="0" err="1"/>
              <a:t>i</a:t>
            </a:r>
            <a:r>
              <a:rPr lang="en-US" sz="1200" b="1" dirty="0"/>
              <a:t>++, </a:t>
            </a:r>
            <a:r>
              <a:rPr lang="en-US" sz="1200" b="1" dirty="0" err="1"/>
              <a:t>System.out.println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</a:t>
            </a:r>
            <a:r>
              <a:rPr lang="en-US" sz="1200" dirty="0"/>
              <a:t>) {</a:t>
            </a:r>
          </a:p>
          <a:p>
            <a:pPr defTabSz="180000"/>
            <a:r>
              <a:rPr lang="en-US" sz="1200" dirty="0" smtClean="0"/>
              <a:t>	..................</a:t>
            </a:r>
            <a:endParaRPr lang="en-US" sz="1200" dirty="0"/>
          </a:p>
          <a:p>
            <a:pPr defTabSz="180000"/>
            <a:r>
              <a:rPr lang="en-US" sz="1200" dirty="0"/>
              <a:t>}</a:t>
            </a:r>
            <a:endParaRPr lang="en-US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5057969"/>
            <a:ext cx="32403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62406" y="4474102"/>
            <a:ext cx="2285858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반복후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작업문에</a:t>
            </a:r>
            <a:r>
              <a:rPr lang="ko-KR" altLang="en-US" sz="1000" dirty="0" smtClean="0">
                <a:solidFill>
                  <a:schemeClr val="tx1"/>
                </a:solidFill>
              </a:rPr>
              <a:t>  콤마로 분리하여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문장 작성가능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44008" y="5057969"/>
            <a:ext cx="1656183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 </a:t>
            </a:r>
            <a:r>
              <a:rPr lang="ko-KR" altLang="en-US" sz="1000" dirty="0" smtClean="0">
                <a:solidFill>
                  <a:schemeClr val="tx1"/>
                </a:solidFill>
              </a:rPr>
              <a:t>문안에서만 사용되는 변수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 가</a:t>
            </a:r>
            <a:r>
              <a:rPr lang="ko-KR" altLang="en-US" sz="1000" dirty="0">
                <a:solidFill>
                  <a:schemeClr val="tx1"/>
                </a:solidFill>
              </a:rPr>
              <a:t>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 smtClean="0"/>
              <a:t>무한반복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97041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2</a:t>
            </a:r>
            <a:r>
              <a:rPr lang="ko-KR" altLang="en-US" dirty="0" smtClean="0"/>
              <a:t>차원 배열 생성 및 활용하기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ScoreAverage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double </a:t>
            </a:r>
            <a:r>
              <a:rPr lang="en-US" altLang="ko-KR" sz="1400" b="1" dirty="0"/>
              <a:t>score[][] = </a:t>
            </a:r>
            <a:r>
              <a:rPr lang="en-US" altLang="ko-KR" sz="1400" b="1" dirty="0" smtClean="0"/>
              <a:t>{ {</a:t>
            </a:r>
            <a:r>
              <a:rPr lang="en-US" altLang="ko-KR" sz="1400" b="1" dirty="0"/>
              <a:t>3.3, 3.4},</a:t>
            </a:r>
            <a:r>
              <a:rPr lang="en-US" altLang="ko-KR" sz="1400" dirty="0"/>
              <a:t> // 1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3.5, 3.6}, </a:t>
            </a:r>
            <a:r>
              <a:rPr lang="en-US" altLang="ko-KR" sz="1400" dirty="0"/>
              <a:t>// 2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3.7, 4.0}, </a:t>
            </a:r>
            <a:r>
              <a:rPr lang="en-US" altLang="ko-KR" sz="1400" dirty="0"/>
              <a:t>// 3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4.1, 4.2} }; </a:t>
            </a:r>
            <a:r>
              <a:rPr lang="en-US" altLang="ko-KR" sz="1400" dirty="0"/>
              <a:t>// 4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double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year=0; year&lt;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year++) // </a:t>
            </a:r>
            <a:r>
              <a:rPr lang="ko-KR" altLang="en-US" sz="1400" dirty="0"/>
              <a:t>각 학년별로 반복</a:t>
            </a:r>
          </a:p>
          <a:p>
            <a:pPr defTabSz="180000"/>
            <a:r>
              <a:rPr lang="en-US" altLang="ko-KR" sz="1400" dirty="0" smtClean="0"/>
              <a:t>	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term=0; term&lt;</a:t>
            </a:r>
            <a:r>
              <a:rPr lang="en-US" altLang="ko-KR" sz="1400" b="1" dirty="0"/>
              <a:t>score[year].length</a:t>
            </a:r>
            <a:r>
              <a:rPr lang="en-US" altLang="ko-KR" sz="1400" dirty="0"/>
              <a:t>; term++) // </a:t>
            </a:r>
            <a:r>
              <a:rPr lang="ko-KR" altLang="en-US" sz="1400" dirty="0"/>
              <a:t>각 학년의 </a:t>
            </a:r>
            <a:r>
              <a:rPr lang="ko-KR" altLang="en-US" sz="1400" dirty="0" err="1"/>
              <a:t>학기별로</a:t>
            </a:r>
            <a:r>
              <a:rPr lang="ko-KR" altLang="en-US" sz="1400" dirty="0"/>
              <a:t> 반복</a:t>
            </a:r>
          </a:p>
          <a:p>
            <a:pPr defTabSz="180000"/>
            <a:r>
              <a:rPr lang="en-US" altLang="ko-KR" sz="1400" dirty="0" smtClean="0"/>
              <a:t>				sum </a:t>
            </a:r>
            <a:r>
              <a:rPr lang="en-US" altLang="ko-KR" sz="1400" dirty="0"/>
              <a:t>+= score[year][term]; // </a:t>
            </a:r>
            <a:r>
              <a:rPr lang="ko-KR" altLang="en-US" sz="1400" dirty="0"/>
              <a:t>전체 평점 </a:t>
            </a:r>
            <a:r>
              <a:rPr lang="ko-KR" altLang="en-US" sz="1400" dirty="0" smtClean="0"/>
              <a:t>합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배열의 행 개수</a:t>
            </a:r>
            <a:r>
              <a:rPr lang="en-US" altLang="ko-KR" sz="1400" dirty="0"/>
              <a:t>, 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m=</a:t>
            </a:r>
            <a:r>
              <a:rPr lang="en-US" altLang="ko-KR" sz="1400" b="1" dirty="0"/>
              <a:t>score[0].length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배열의 열 개수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" + sum/(n*m));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차원 배열에 학년별로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1, 2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학기 성적을 저장하고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 전체 평점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6021288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429000"/>
            <a:ext cx="360040" cy="252028"/>
          </a:xfrm>
          <a:prstGeom prst="wedgeRoundRectCallout">
            <a:avLst>
              <a:gd name="adj1" fmla="val -178420"/>
              <a:gd name="adj2" fmla="val 9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20072" y="4221088"/>
            <a:ext cx="360040" cy="252028"/>
          </a:xfrm>
          <a:prstGeom prst="wedgeRoundRectCallout">
            <a:avLst>
              <a:gd name="adj1" fmla="val -281035"/>
              <a:gd name="adj2" fmla="val -950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배열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</a:t>
            </a:r>
            <a:r>
              <a:rPr lang="ko-KR" altLang="en-US" dirty="0" err="1" smtClean="0"/>
              <a:t>레퍼런스만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전체가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것이 아님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리턴하는</a:t>
            </a:r>
            <a:r>
              <a:rPr lang="ko-KR" altLang="en-US" dirty="0" smtClean="0"/>
              <a:t> 배열 타입과 리턴 받는 배열 타입 일치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61570"/>
            <a:ext cx="3600400" cy="25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80604" y="4581128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배열을 리턴 받아 사용하는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94887" y="1556792"/>
            <a:ext cx="2632586" cy="1008112"/>
            <a:chOff x="987769" y="1628800"/>
            <a:chExt cx="3724275" cy="1295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69" y="1628800"/>
              <a:ext cx="3724275" cy="1295400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483768" y="2532765"/>
              <a:ext cx="720079" cy="359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25921"/>
            <a:ext cx="8169666" cy="6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2952" y="2708920"/>
            <a:ext cx="8586921" cy="2108034"/>
            <a:chOff x="312952" y="2708920"/>
            <a:chExt cx="8586921" cy="2108034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52" y="2708920"/>
              <a:ext cx="8586921" cy="21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92280" y="3573016"/>
              <a:ext cx="545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temp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8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 smtClean="0"/>
              <a:t>배열 리턴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5944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ReturnArray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temp[]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[4];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temp.length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temp[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배열 초기화</a:t>
            </a:r>
            <a:r>
              <a:rPr lang="en-US" altLang="ko-KR" sz="1400" b="1" dirty="0"/>
              <a:t>, 0, 1, 2, 3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return </a:t>
            </a:r>
            <a:r>
              <a:rPr lang="en-US" altLang="ko-KR" sz="1400" b="1" dirty="0"/>
              <a:t>temp;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리턴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intArray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makeArray</a:t>
            </a:r>
            <a:r>
              <a:rPr lang="en-US" altLang="ko-KR" sz="1400" b="1" dirty="0"/>
              <a:t>();</a:t>
            </a:r>
            <a:r>
              <a:rPr lang="en-US" altLang="ko-KR" sz="1400" dirty="0"/>
              <a:t> //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리턴한</a:t>
            </a:r>
            <a:r>
              <a:rPr lang="ko-KR" altLang="en-US" sz="1400" dirty="0"/>
              <a:t> 배열 참조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+ " 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일차원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정수 배열을 생성하여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리턴하는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makeArray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메소드로부터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배열을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전달받는 프로그램을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594474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0 1 2 3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55976" y="2447967"/>
            <a:ext cx="3528392" cy="252028"/>
          </a:xfrm>
          <a:prstGeom prst="wedgeRoundRectCallout">
            <a:avLst>
              <a:gd name="adj1" fmla="val -86502"/>
              <a:gd name="adj2" fmla="val 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makeArray</a:t>
            </a:r>
            <a:r>
              <a:rPr lang="en-US" altLang="ko-KR" sz="1050" dirty="0">
                <a:solidFill>
                  <a:schemeClr val="tx1"/>
                </a:solidFill>
              </a:rPr>
              <a:t>()</a:t>
            </a:r>
            <a:r>
              <a:rPr lang="ko-KR" altLang="en-US" sz="1050" dirty="0">
                <a:solidFill>
                  <a:schemeClr val="tx1"/>
                </a:solidFill>
              </a:rPr>
              <a:t>가 종료해도 생성된 배열은 소멸되지 않음</a:t>
            </a:r>
          </a:p>
        </p:txBody>
      </p:sp>
    </p:spTree>
    <p:extLst>
      <p:ext uri="{BB962C8B-B14F-4D97-AF65-F5344CB8AC3E}">
        <p14:creationId xmlns:p14="http://schemas.microsoft.com/office/powerpoint/2010/main" val="3970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예외</a:t>
            </a:r>
            <a:r>
              <a:rPr lang="en-US" altLang="ko-KR" sz="2000" dirty="0" smtClean="0"/>
              <a:t>(Exception)</a:t>
            </a:r>
          </a:p>
          <a:p>
            <a:pPr lvl="1"/>
            <a:r>
              <a:rPr lang="ko-KR" altLang="en-US" sz="1800" dirty="0" smtClean="0"/>
              <a:t>실행 중 </a:t>
            </a:r>
            <a:r>
              <a:rPr lang="ko-KR" altLang="en-US" sz="1800" dirty="0" err="1" smtClean="0"/>
              <a:t>오동작이나</a:t>
            </a:r>
            <a:r>
              <a:rPr lang="ko-KR" altLang="en-US" sz="1800" dirty="0" smtClean="0"/>
              <a:t> 결과에 악영향을 미치는 예상치 못한 상황 발생 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자바에서는 실행 중 발생하는 에러를 예외로 처리</a:t>
            </a:r>
            <a:endParaRPr lang="en-US" altLang="ko-KR" sz="1600" dirty="0" smtClean="0"/>
          </a:p>
          <a:p>
            <a:r>
              <a:rPr lang="ko-KR" altLang="en-US" sz="2000" dirty="0" smtClean="0"/>
              <a:t>실행 중 예외가 발생하면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자바 플랫폼은 응용프로그램이 예외를 처리하도록 호출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응용프로그램이 예외를 처리하지 않으면 프로그램 강제 종료 시킴</a:t>
            </a:r>
            <a:endParaRPr lang="en-US" altLang="ko-KR" sz="1600" dirty="0"/>
          </a:p>
          <a:p>
            <a:r>
              <a:rPr lang="ko-KR" altLang="en-US" sz="2000" dirty="0" smtClean="0"/>
              <a:t>예외 발생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정수를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나누는 경우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배열의 크기보다 큰 인덱스로 배열의 원소를 접근하는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정수를 읽는 코드가 실행되고 있을 때 사용자가 문자를 입력한 경우</a:t>
            </a:r>
            <a:endParaRPr lang="en-US" altLang="ko-KR" sz="1800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/>
              <a:t>3-12 : 0</a:t>
            </a:r>
            <a:r>
              <a:rPr lang="ko-KR" altLang="en-US" sz="2400" dirty="0"/>
              <a:t>으로 나누기 시 예외 발생으로 응용프로그램이 강제 종료되는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030" y="2132857"/>
            <a:ext cx="678429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DivideByZero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divisor; // </a:t>
            </a:r>
            <a:r>
              <a:rPr lang="ko-KR" altLang="en-US" sz="1200" dirty="0" smtClean="0"/>
              <a:t>나눗수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dividend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divisor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(dividend</a:t>
            </a:r>
            <a:r>
              <a:rPr lang="en-US" altLang="ko-KR" sz="1200" dirty="0"/>
              <a:t>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</a:t>
            </a:r>
          </a:p>
          <a:p>
            <a:pPr defTabSz="180000"/>
            <a:r>
              <a:rPr lang="en-US" altLang="ko-KR" sz="1200" dirty="0" smtClean="0"/>
              <a:t>					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030" y="5229200"/>
            <a:ext cx="678429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200" dirty="0" err="1">
                <a:solidFill>
                  <a:srgbClr val="00B0F0"/>
                </a:solidFill>
              </a:rPr>
              <a:t>java.lang.ArithmeticException</a:t>
            </a:r>
            <a:r>
              <a:rPr lang="en-US" altLang="ko-KR" sz="1200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</a:rPr>
              <a:t>DivideByZero.main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00B0F0"/>
                </a:solidFill>
              </a:rPr>
              <a:t>DivideByZero.java:13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4586605"/>
            <a:ext cx="2160240" cy="324036"/>
          </a:xfrm>
          <a:prstGeom prst="wedgeRoundRectCallout">
            <a:avLst>
              <a:gd name="adj1" fmla="val -69060"/>
              <a:gd name="adj2" fmla="val -673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 smtClean="0">
                <a:solidFill>
                  <a:schemeClr val="tx1"/>
                </a:solidFill>
              </a:rPr>
              <a:t>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 정수를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나눗셈을 하고 몫을 구하는 프로그램 코드이다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나누는 수에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입력하면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자바 플랫폼에 의해 예외가 발생하여 프로그램이 강제 종료된다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0692" y="2132856"/>
            <a:ext cx="429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altLang="ko-KR" sz="1200" b="1" i="1" dirty="0">
                <a:solidFill>
                  <a:srgbClr val="FF0000"/>
                </a:solidFill>
              </a:rPr>
              <a:t>13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  <a:endParaRPr lang="ko-KR" altLang="en-US" sz="12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예외 처리</a:t>
            </a:r>
            <a:r>
              <a:rPr lang="en-US" altLang="ko-KR" dirty="0" smtClean="0"/>
              <a:t>, 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발생한 예외에 대해 개발자가 작성한 프로그램 코드에서 대응하는 것</a:t>
            </a:r>
            <a:endParaRPr lang="en-US" altLang="ko-KR" dirty="0"/>
          </a:p>
          <a:p>
            <a:pPr lvl="1"/>
            <a:r>
              <a:rPr lang="en-US" altLang="ko-KR" dirty="0" smtClean="0"/>
              <a:t>try-catch-finally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블록은 생략 가능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646096" cy="27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발생하지 않은 경우 제어의 흐름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6" y="1772816"/>
            <a:ext cx="8254702" cy="360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7485744" y="2276872"/>
            <a:ext cx="1224136" cy="900100"/>
          </a:xfrm>
          <a:prstGeom prst="wedgeRoundRectCallout">
            <a:avLst>
              <a:gd name="adj1" fmla="val -81290"/>
              <a:gd name="adj2" fmla="val 882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발생한 예외가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catch()</a:t>
            </a:r>
            <a:r>
              <a:rPr lang="ko-KR" altLang="en-US" sz="1000" dirty="0" smtClean="0">
                <a:solidFill>
                  <a:schemeClr val="tx1"/>
                </a:solidFill>
              </a:rPr>
              <a:t>의 처리할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예외 타입과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일치하는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블록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클래스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자바 플랫폼은 응용프로그램이 실행 중 오류를 탐지할 수 있도록 많은 예외를 클래스 형태로 제공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40760" cy="396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범위를 벗어나 원소를 접근하는 예외 처리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ArrayIndexOutOfBoundsException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348880"/>
            <a:ext cx="6521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[3</a:t>
            </a:r>
            <a:r>
              <a:rPr lang="en-US" altLang="ko-KR" sz="1400" dirty="0"/>
              <a:t>] = 10; // </a:t>
            </a:r>
            <a:r>
              <a:rPr lang="ko-KR" altLang="en-US" sz="1400" dirty="0"/>
              <a:t>예외 발생하지 않음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intArray</a:t>
            </a:r>
            <a:r>
              <a:rPr lang="en-US" altLang="ko-KR" sz="1400" b="1" dirty="0" smtClean="0"/>
              <a:t>[6</a:t>
            </a:r>
            <a:r>
              <a:rPr lang="en-US" altLang="ko-KR" sz="1400" b="1" dirty="0"/>
              <a:t>] = 5; </a:t>
            </a:r>
            <a:r>
              <a:rPr lang="en-US" altLang="ko-KR" sz="1400" dirty="0"/>
              <a:t>// </a:t>
            </a:r>
            <a:r>
              <a:rPr lang="ko-KR" altLang="en-US" sz="1400" dirty="0"/>
              <a:t>예외 발생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dirty="0"/>
              <a:t> e) { // </a:t>
            </a:r>
            <a:r>
              <a:rPr lang="ko-KR" altLang="en-US" sz="1400" dirty="0"/>
              <a:t>객체 </a:t>
            </a:r>
            <a:r>
              <a:rPr lang="en-US" altLang="ko-KR" sz="1400" dirty="0"/>
              <a:t>e</a:t>
            </a:r>
            <a:r>
              <a:rPr lang="ko-KR" altLang="en-US" sz="1400" dirty="0"/>
              <a:t>에 예외 정보가 넘어옴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범위를 초과하여 원소를 접근하였습니다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6056" y="2949256"/>
            <a:ext cx="2376264" cy="630070"/>
          </a:xfrm>
          <a:prstGeom prst="wedgeRoundRectCallout">
            <a:avLst>
              <a:gd name="adj1" fmla="val -99947"/>
              <a:gd name="adj2" fmla="val 164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 문장 실행 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ArrayIndexOutOfBoundsException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2357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68102"/>
            <a:ext cx="557216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=1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반복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); // </a:t>
            </a:r>
            <a:r>
              <a:rPr lang="ko-KR" altLang="en-US" sz="1400" dirty="0"/>
              <a:t>더하는 수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/>
              <a:t>&lt;=9)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'+'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("+");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else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("="); // '=' </a:t>
            </a:r>
            <a:r>
              <a:rPr lang="ko-KR" altLang="en-US" sz="1400" dirty="0"/>
              <a:t>출력하고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(sum</a:t>
            </a:r>
            <a:r>
              <a:rPr lang="en-US" altLang="ko-KR" sz="1400" dirty="0"/>
              <a:t>); // </a:t>
            </a:r>
            <a:r>
              <a:rPr lang="ko-KR" altLang="en-US" sz="1400" dirty="0"/>
              <a:t>덧셈 결과 출력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 : for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</a:t>
            </a:r>
            <a:r>
              <a:rPr lang="ko-KR" altLang="en-US" sz="2400" dirty="0" smtClean="0"/>
              <a:t>합 출력하기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덧셈으로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표시하고 합을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713511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3-13 :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나누는 예외에 대처하는 </a:t>
            </a:r>
            <a:r>
              <a:rPr lang="en-US" altLang="ko-KR" sz="2400" dirty="0"/>
              <a:t>try-catch </a:t>
            </a:r>
            <a:r>
              <a:rPr lang="ko-KR" altLang="en-US" sz="2400" dirty="0"/>
              <a:t>블록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594" y="1917578"/>
            <a:ext cx="818277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DevideByZeroHandling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divisor; // </a:t>
            </a:r>
            <a:r>
              <a:rPr lang="ko-KR" altLang="en-US" sz="1200" dirty="0" smtClean="0"/>
              <a:t>나눗수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dividend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divisor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입력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(dividend</a:t>
            </a:r>
            <a:r>
              <a:rPr lang="en-US" altLang="ko-KR" sz="1200" dirty="0"/>
              <a:t>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ArithmeticException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ArithmeticException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예외 처리 코드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finally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정상적이든 예외가 발생하든 최종적으로 </a:t>
            </a:r>
            <a:r>
              <a:rPr lang="en-US" altLang="ko-KR" sz="1200" dirty="0"/>
              <a:t>scanner</a:t>
            </a:r>
            <a:r>
              <a:rPr lang="ko-KR" altLang="en-US" sz="1200" dirty="0"/>
              <a:t>를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39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try-catch-finally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블록을 이용하여 예제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3-12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수정하여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나누는 경우에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나눌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수 없습니다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!"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112743"/>
            <a:ext cx="8182771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78841" y="3671034"/>
            <a:ext cx="2448272" cy="324036"/>
          </a:xfrm>
          <a:prstGeom prst="wedgeRoundRectCallout">
            <a:avLst>
              <a:gd name="adj1" fmla="val -43096"/>
              <a:gd name="adj2" fmla="val 1008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인 경우 </a:t>
            </a:r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1642" y="6309320"/>
            <a:ext cx="3030558" cy="324036"/>
          </a:xfrm>
          <a:prstGeom prst="wedgeRoundRectCallout">
            <a:avLst>
              <a:gd name="adj1" fmla="val -79575"/>
              <a:gd name="adj2" fmla="val 52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예외가 발생해도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프로그램이 강제 종료되지 않고 정상 실행됨</a:t>
            </a:r>
          </a:p>
        </p:txBody>
      </p:sp>
    </p:spTree>
    <p:extLst>
      <p:ext uri="{BB962C8B-B14F-4D97-AF65-F5344CB8AC3E}">
        <p14:creationId xmlns:p14="http://schemas.microsoft.com/office/powerpoint/2010/main" val="3467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3-14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입력오류시발생하는</a:t>
            </a:r>
            <a:r>
              <a:rPr lang="ko-KR" altLang="en-US" sz="2400" dirty="0" smtClean="0"/>
              <a:t> 예외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InputMismatchException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8371"/>
            <a:ext cx="5760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java.util.InputMismatchException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InputException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sum=0, n=0;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+"&gt;&gt;");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smtClean="0"/>
              <a:t>n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입력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		catch(</a:t>
            </a:r>
            <a:r>
              <a:rPr lang="en-US" altLang="ko-KR" sz="1200" b="1" dirty="0" err="1" smtClean="0"/>
              <a:t>InputMismatchException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정수가 아닙니다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다시 입력하세요</a:t>
            </a:r>
            <a:r>
              <a:rPr lang="en-US" altLang="ko-KR" sz="1200" b="1" dirty="0"/>
              <a:t>!");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스트림에</a:t>
            </a:r>
            <a:r>
              <a:rPr lang="ko-KR" altLang="en-US" sz="1200" dirty="0"/>
              <a:t> 있는 정수가 아닌 토큰을 버린다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// </a:t>
            </a:r>
            <a:r>
              <a:rPr lang="ko-KR" altLang="en-US" sz="1200" dirty="0"/>
              <a:t>인덱스가 증가하지 않도록 미리 감소</a:t>
            </a:r>
          </a:p>
          <a:p>
            <a:pPr defTabSz="180000"/>
            <a:r>
              <a:rPr lang="en-US" altLang="ko-KR" sz="1200" dirty="0" smtClean="0"/>
              <a:t>					continue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루프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	sum </a:t>
            </a:r>
            <a:r>
              <a:rPr lang="en-US" altLang="ko-KR" sz="1200" dirty="0"/>
              <a:t>+= n; // </a:t>
            </a:r>
            <a:r>
              <a:rPr lang="ko-KR" altLang="en-US" sz="1200" dirty="0"/>
              <a:t>합하기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268760"/>
            <a:ext cx="832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정수를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합을 구하는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사용자가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정수가 아닌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입력할 때 발생하는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InputMismatchException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예외를 처리하여 다시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입력받도록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8218" y="5198711"/>
            <a:ext cx="262426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</a:p>
          <a:p>
            <a:r>
              <a:rPr lang="en-US" altLang="ko-KR" sz="1200" dirty="0"/>
              <a:t>0&gt;&gt;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R</a:t>
            </a:r>
          </a:p>
          <a:p>
            <a:r>
              <a:rPr lang="ko-KR" altLang="en-US" sz="1200" dirty="0"/>
              <a:t>정수가 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</a:t>
            </a:r>
            <a:r>
              <a:rPr lang="ko-KR" altLang="en-US" sz="1200" dirty="0" smtClean="0"/>
              <a:t>입력하세요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2&gt;&gt;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합은 </a:t>
            </a:r>
            <a:r>
              <a:rPr lang="en-US" altLang="ko-KR" sz="1200" dirty="0" smtClean="0"/>
              <a:t>15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353350"/>
            <a:ext cx="2449438" cy="504056"/>
          </a:xfrm>
          <a:prstGeom prst="wedgeRoundRectCallout">
            <a:avLst>
              <a:gd name="adj1" fmla="val -91607"/>
              <a:gd name="adj2" fmla="val 7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문자를 </a:t>
            </a:r>
            <a:r>
              <a:rPr lang="ko-KR" altLang="en-US" sz="1000" dirty="0">
                <a:solidFill>
                  <a:schemeClr val="tx1"/>
                </a:solidFill>
              </a:rPr>
              <a:t>입력하면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InputMismatchException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19067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 구성과 코드 사례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동안 반복 실행</a:t>
            </a:r>
            <a:endParaRPr lang="en-US" altLang="ko-KR" dirty="0" smtClean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87" y="1988840"/>
            <a:ext cx="6214838" cy="20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5151"/>
            <a:ext cx="655272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count=0, n=0;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sum=0;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sum </a:t>
            </a:r>
            <a:r>
              <a:rPr lang="en-US" altLang="ko-KR" sz="1200" b="1" dirty="0"/>
              <a:t>= sum + n;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count</a:t>
            </a:r>
            <a:r>
              <a:rPr lang="en-US" altLang="ko-KR" sz="1200" b="1" dirty="0"/>
              <a:t>++;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3-2 : while </a:t>
            </a:r>
            <a:r>
              <a:rPr lang="ko-KR" altLang="en-US" sz="2400" dirty="0" smtClean="0"/>
              <a:t>문을 이용하여 입력된 정수의 </a:t>
            </a:r>
            <a:r>
              <a:rPr lang="ko-KR" altLang="en-US" sz="2400" dirty="0"/>
              <a:t>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여러 개 입력 받고 평균을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입력을 종료한다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은 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/>
              <a:t>문의 구성과 코드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0979"/>
            <a:ext cx="6538739" cy="21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3-3 : do-while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‘a’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‘z’</a:t>
            </a:r>
            <a:r>
              <a:rPr lang="ko-KR" altLang="en-US" sz="2400" dirty="0" smtClean="0"/>
              <a:t>까지 출력하기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816770"/>
            <a:ext cx="569610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222239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262214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2759</TotalTime>
  <Words>1644</Words>
  <Application>Microsoft Office PowerPoint</Application>
  <PresentationFormat>화면 슬라이드 쇼(4:3)</PresentationFormat>
  <Paragraphs>653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PowerPoint 프레젠테이션</vt:lpstr>
      <vt:lpstr>학습 목표</vt:lpstr>
      <vt:lpstr>반복문</vt:lpstr>
      <vt:lpstr>예제 3-1 : for 문을 이용하여 1부터 10까지 합 출력하기</vt:lpstr>
      <vt:lpstr>while 문</vt:lpstr>
      <vt:lpstr>예제 3-2 : while 문을 이용하여 입력된 정수의 평균 구하기</vt:lpstr>
      <vt:lpstr>do-while 문</vt:lpstr>
      <vt:lpstr>예제 3-3 : do-while 문을 이용하여 ‘a’에서 ‘z’까지 출력하기</vt:lpstr>
      <vt:lpstr>중첩 반복</vt:lpstr>
      <vt:lpstr>예제 3-4 : 2중 중첩을 이용한 구구단 출력하기</vt:lpstr>
      <vt:lpstr>continue문</vt:lpstr>
      <vt:lpstr>예제 3-5 : continue 문을 이용하여 양수 합 구하기</vt:lpstr>
      <vt:lpstr>break문</vt:lpstr>
      <vt:lpstr>예제 3-6 : break 문을 이용하여 while 문 벗어나기</vt:lpstr>
      <vt:lpstr>자바 배열</vt:lpstr>
      <vt:lpstr>자바 배열의 필요성과 모양</vt:lpstr>
      <vt:lpstr>배열 선언과 생성</vt:lpstr>
      <vt:lpstr>배열 선언 및 생성 디테일</vt:lpstr>
      <vt:lpstr>배열을 초기화하면서 생성한 결과</vt:lpstr>
      <vt:lpstr>배열 인덱스와 배열 원소 접근</vt:lpstr>
      <vt:lpstr>레퍼런스 치환과 배열 공유</vt:lpstr>
      <vt:lpstr>예제 3-7 : 배열 선언 및 생성</vt:lpstr>
      <vt:lpstr>배열의 크기, length 필드</vt:lpstr>
      <vt:lpstr>함수 호출시 C/C++와 자바의 배열 전달 비교</vt:lpstr>
      <vt:lpstr>예제 3-8 : 배열의 length 필드 활용</vt:lpstr>
      <vt:lpstr>배열과 for-each 문</vt:lpstr>
      <vt:lpstr>예제 3-9 for-each 문 활용</vt:lpstr>
      <vt:lpstr>2차원 배열</vt:lpstr>
      <vt:lpstr>2차원 배열의 초기화</vt:lpstr>
      <vt:lpstr>예제 3-10 : 2차원 배열 생성 및 활용하기</vt:lpstr>
      <vt:lpstr>메소드의 배열 리턴</vt:lpstr>
      <vt:lpstr>배열을 리턴 받아 사용하는 과정</vt:lpstr>
      <vt:lpstr>예제 3-11 : 배열 리턴</vt:lpstr>
      <vt:lpstr>자바의 예외 처리</vt:lpstr>
      <vt:lpstr>예제 3-12 : 0으로 나누기 시 예외 발생으로 응용프로그램이 강제 종료되는 경우</vt:lpstr>
      <vt:lpstr>자바의 예외 처리, try-catch-finally문</vt:lpstr>
      <vt:lpstr>예외가 발생/발생하지 않은 경우 제어의 흐름</vt:lpstr>
      <vt:lpstr>자바의 예외 클래스</vt:lpstr>
      <vt:lpstr>예외 클래스 사례</vt:lpstr>
      <vt:lpstr>예제 3-13 : 0으로 나누는 예외에 대처하는 try-catch 블록 만들기</vt:lpstr>
      <vt:lpstr>예제 3-14 : 입력오류시발생하는 예외(InputMismatchException)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164</cp:revision>
  <dcterms:created xsi:type="dcterms:W3CDTF">2011-08-27T14:53:28Z</dcterms:created>
  <dcterms:modified xsi:type="dcterms:W3CDTF">2014-11-18T02:02:56Z</dcterms:modified>
</cp:coreProperties>
</file>