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293" r:id="rId4"/>
    <p:sldId id="368" r:id="rId5"/>
    <p:sldId id="370" r:id="rId6"/>
    <p:sldId id="372" r:id="rId7"/>
    <p:sldId id="373" r:id="rId8"/>
    <p:sldId id="374" r:id="rId9"/>
    <p:sldId id="376" r:id="rId10"/>
    <p:sldId id="377" r:id="rId11"/>
    <p:sldId id="379" r:id="rId12"/>
    <p:sldId id="378" r:id="rId13"/>
    <p:sldId id="380" r:id="rId14"/>
    <p:sldId id="381" r:id="rId15"/>
    <p:sldId id="382" r:id="rId16"/>
    <p:sldId id="355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B0600000101010101" charset="-127"/>
      <p:regular r:id="rId21"/>
      <p:bold r:id="rId22"/>
    </p:embeddedFont>
    <p:embeddedFont>
      <p:font typeface="HY견고딕" panose="0203060000010101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3" autoAdjust="0"/>
    <p:restoredTop sz="75626" autoAdjust="0"/>
  </p:normalViewPr>
  <p:slideViewPr>
    <p:cSldViewPr>
      <p:cViewPr>
        <p:scale>
          <a:sx n="50" d="100"/>
          <a:sy n="50" d="100"/>
        </p:scale>
        <p:origin x="30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2714-D018-4A09-B5BF-DA79F90BC818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65A4-A810-42D8-9693-69E17476D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2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목표달성을 위해 우리는 자기계발 서적을 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학원을 다닙니다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자기관리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사용하기도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이러한 방식에는 한계가 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Blabla</a:t>
            </a:r>
            <a:r>
              <a:rPr lang="en-US" altLang="ko-KR" dirty="0" smtClean="0"/>
              <a:t>~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=&gt; DIM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은 기존 방식의 한계와 불편을 개선하여 자기주도적 목표성취를 도움을 줍니다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5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8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60000"/>
              </a:lnSpc>
              <a:buAutoNum type="arabicPeriod"/>
            </a:pPr>
            <a:r>
              <a:rPr lang="ko-KR" altLang="ko-KR" sz="1200" dirty="0" smtClean="0"/>
              <a:t>인터넷 쇼핑 사이트를 어떻게 신뢰할 수 있는가</a:t>
            </a:r>
            <a:endParaRPr lang="en-US" altLang="ko-KR" sz="1200" dirty="0" smtClean="0"/>
          </a:p>
          <a:p>
            <a:pPr marL="457200" indent="-457200">
              <a:lnSpc>
                <a:spcPct val="160000"/>
              </a:lnSpc>
              <a:buAutoNum type="arabicPeriod"/>
            </a:pPr>
            <a:endParaRPr lang="en-US" altLang="ko-KR" sz="1200" dirty="0" smtClean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ko-KR" altLang="ko-KR" sz="1200" dirty="0" smtClean="0"/>
              <a:t>주문한 고객이 정말 본인인지 어떻게 신뢰할 수 이는가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주문 해 놓고 부인하면 어떻게 할 것인가</a:t>
            </a:r>
            <a:endParaRPr lang="en-US" altLang="ko-KR" sz="1200" dirty="0" smtClean="0"/>
          </a:p>
          <a:p>
            <a:pPr marL="0" indent="0">
              <a:lnSpc>
                <a:spcPct val="160000"/>
              </a:lnSpc>
              <a:buNone/>
            </a:pPr>
            <a:endParaRPr lang="en-US" altLang="ko-KR" sz="1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200" dirty="0" smtClean="0"/>
              <a:t>3. </a:t>
            </a:r>
            <a:r>
              <a:rPr lang="ko-KR" altLang="ko-KR" sz="1200" dirty="0" smtClean="0"/>
              <a:t>거래내용의 비밀은 보장 되는가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누군가 거래 내용을 도청할 수 있지 않는가</a:t>
            </a:r>
          </a:p>
          <a:p>
            <a:pPr>
              <a:lnSpc>
                <a:spcPct val="160000"/>
              </a:lnSpc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1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8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전자서명이란 일상생활의 종이문서에 사용되는 서명이나 인감과 같이</a:t>
            </a:r>
            <a:endParaRPr lang="en-US" altLang="ko-KR" dirty="0" smtClean="0"/>
          </a:p>
          <a:p>
            <a:r>
              <a:rPr lang="ko-KR" altLang="en-US" dirty="0" smtClean="0"/>
              <a:t>전자문서에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서명한 사람의 신원을 확인하고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서명된 전자문서가 </a:t>
            </a:r>
            <a:r>
              <a:rPr lang="ko-KR" altLang="en-US" baseline="0" dirty="0" err="1" smtClean="0"/>
              <a:t>위변조</a:t>
            </a:r>
            <a:r>
              <a:rPr lang="ko-KR" altLang="en-US" baseline="0" dirty="0" smtClean="0"/>
              <a:t> 되지 않았는지 여부를 알 수 있도록 전자문서에 부착된 특수한 </a:t>
            </a:r>
            <a:r>
              <a:rPr lang="ko-KR" altLang="en-US" sz="1400" baseline="0" dirty="0" smtClean="0"/>
              <a:t>디지털 정보</a:t>
            </a:r>
            <a:endParaRPr lang="en-US" altLang="ko-KR" sz="1400" baseline="0" dirty="0" smtClean="0"/>
          </a:p>
          <a:p>
            <a:endParaRPr lang="en-US" altLang="ko-KR" sz="1400" baseline="0" dirty="0" smtClean="0"/>
          </a:p>
          <a:p>
            <a:endParaRPr lang="en-US" altLang="ko-KR" sz="14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8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송신자가 서명하면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 smtClean="0"/>
              <a:t>해쉬함수를</a:t>
            </a:r>
            <a:r>
              <a:rPr lang="ko-KR" altLang="en-US" dirty="0" smtClean="0"/>
              <a:t> 통해 일정길이의 비트</a:t>
            </a:r>
            <a:r>
              <a:rPr lang="ko-KR" altLang="en-US" baseline="0" dirty="0" smtClean="0"/>
              <a:t> 메시지를 만든다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개인지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전자서명키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통해 암호화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바이너리의 전자서명이 만들어진다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전자서명을 </a:t>
            </a:r>
            <a:r>
              <a:rPr lang="ko-KR" altLang="en-US" baseline="0" dirty="0" err="1" smtClean="0"/>
              <a:t>보내는것이</a:t>
            </a:r>
            <a:r>
              <a:rPr lang="ko-KR" altLang="en-US" baseline="0" dirty="0" smtClean="0"/>
              <a:t> 아니다</a:t>
            </a:r>
            <a:r>
              <a:rPr lang="en-US" altLang="ko-KR" baseline="0" dirty="0" smtClean="0"/>
              <a:t>.)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수신자의 </a:t>
            </a:r>
            <a:r>
              <a:rPr lang="ko-KR" altLang="en-US" dirty="0" err="1" smtClean="0"/>
              <a:t>공개키로암호화해서</a:t>
            </a:r>
            <a:r>
              <a:rPr lang="ko-KR" altLang="en-US" dirty="0" smtClean="0"/>
              <a:t> 전송한다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(</a:t>
            </a:r>
            <a:r>
              <a:rPr lang="ko-KR" altLang="en-US" dirty="0" smtClean="0"/>
              <a:t>주문서</a:t>
            </a:r>
            <a:r>
              <a:rPr lang="en-US" altLang="ko-KR" dirty="0" smtClean="0"/>
              <a:t>+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전자서명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신뢰기관으로 부터 받은 인증서를 </a:t>
            </a:r>
            <a:r>
              <a:rPr lang="ko-KR" altLang="en-US" baseline="0" dirty="0" err="1" smtClean="0"/>
              <a:t>같이보낸다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r>
              <a:rPr lang="en-US" altLang="ko-KR" baseline="0" dirty="0" smtClean="0"/>
              <a:t>       </a:t>
            </a:r>
            <a:r>
              <a:rPr lang="ko-KR" altLang="en-US" baseline="0" dirty="0" smtClean="0"/>
              <a:t>상대방이 확인할 수 있게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분리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인증기관으로 </a:t>
            </a:r>
            <a:r>
              <a:rPr lang="ko-KR" altLang="en-US" baseline="0" dirty="0" err="1" smtClean="0"/>
              <a:t>부터</a:t>
            </a:r>
            <a:r>
              <a:rPr lang="ko-KR" altLang="en-US" baseline="0" dirty="0" smtClean="0"/>
              <a:t> 홍길순의 개인키가 맞느냐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확인 후 공개키로 </a:t>
            </a:r>
            <a:r>
              <a:rPr lang="ko-KR" altLang="en-US" baseline="0" dirty="0" err="1" smtClean="0"/>
              <a:t>복호화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이사람이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보내는것이구나</a:t>
            </a:r>
            <a:r>
              <a:rPr lang="ko-KR" altLang="en-US" baseline="0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3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65A4-A810-42D8-9693-69E17476D3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8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BD0-A4E4-40B1-9F79-4FD71207A860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7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8A5F-90CB-4ED5-A4FC-BE7E9DD9A9BC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9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3705-757D-4D40-AE81-641A54FD75C7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9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CB8-3530-468B-ACCA-8D885F566AB5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7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9D61-86B8-4A1F-8577-2E33455F8620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7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FBC1-7881-415E-900A-48FB911FB348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7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F08-DC8E-4728-9FE1-0221866E3037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57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5000-1F0C-48A3-A222-56E0B8CE3B53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50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7C01-2A27-4F37-89AA-142C13F73164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7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8AE2-EECC-4A45-A038-9D76FFDF50BE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64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AC1B-3F84-499B-AB98-280E125D04C9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ABD0-A4E4-40B1-9F79-4FD71207A860}" type="datetime1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© MOD All Rights Reserved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B0EB-6E06-4CED-A556-6E30C82222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3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j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8" y="-26459"/>
            <a:ext cx="4513312" cy="687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3320" y="-26459"/>
            <a:ext cx="4644008" cy="6874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2091" y="2564905"/>
            <a:ext cx="4239989" cy="1080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 K I</a:t>
            </a:r>
            <a:endParaRPr lang="ko-KR" altLang="en-US" sz="8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8" y="6345324"/>
            <a:ext cx="3073152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2016.05.18  </a:t>
            </a:r>
            <a:r>
              <a:rPr lang="ko-KR" altLang="en-US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김명준</a:t>
            </a:r>
            <a:endParaRPr lang="ko-KR" altLang="en-US" sz="3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059832" y="3429000"/>
            <a:ext cx="608416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18048" y="2592288"/>
            <a:ext cx="4014192" cy="1916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en-US" altLang="ko-KR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PKI</a:t>
            </a:r>
            <a:r>
              <a:rPr lang="ko-KR" altLang="en-US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endParaRPr lang="ko-KR" altLang="en-US" sz="4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9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 descr="C:\Users\mj\Desktop\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7" r="2941" b="1913"/>
          <a:stretch/>
        </p:blipFill>
        <p:spPr bwMode="auto">
          <a:xfrm>
            <a:off x="161437" y="1446684"/>
            <a:ext cx="8875059" cy="42149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251520" y="855650"/>
            <a:ext cx="4608512" cy="77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인증서 정보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0"/>
            <a:ext cx="4932040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PKI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인증서 정보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9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PKI : </a:t>
            </a:r>
            <a:r>
              <a:rPr lang="ko-KR" altLang="en-US" dirty="0" smtClean="0"/>
              <a:t>공개키 암호화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전자서명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 descr="C:\Users\mj\Desktop\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31" r="1476" b="6400"/>
          <a:stretch/>
        </p:blipFill>
        <p:spPr bwMode="auto">
          <a:xfrm>
            <a:off x="539552" y="2060848"/>
            <a:ext cx="7920880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395536" y="1575730"/>
            <a:ext cx="4608512" cy="77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송신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4932040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PKI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</a:t>
            </a:r>
            <a:r>
              <a:rPr lang="ko-KR" altLang="en-US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3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2" descr="C:\Users\mj\Desktop\33333333333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0"/>
          <a:stretch/>
        </p:blipFill>
        <p:spPr bwMode="auto">
          <a:xfrm>
            <a:off x="539552" y="1677020"/>
            <a:ext cx="7920880" cy="34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95536" y="1189155"/>
            <a:ext cx="4608512" cy="77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신자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0"/>
            <a:ext cx="4932040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PKI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구조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</a:t>
            </a:r>
            <a:r>
              <a:rPr lang="ko-KR" altLang="en-US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3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059832" y="3429000"/>
            <a:ext cx="608416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67744" y="2592288"/>
            <a:ext cx="4608512" cy="1916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IV. </a:t>
            </a:r>
            <a:r>
              <a:rPr lang="en-US" altLang="ko-KR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RSA</a:t>
            </a:r>
          </a:p>
          <a:p>
            <a:pPr algn="ctr"/>
            <a:r>
              <a:rPr lang="ko-KR" altLang="en-US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공개키 알고리즘</a:t>
            </a:r>
            <a:endParaRPr lang="ko-KR" altLang="en-US" sz="4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0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2538" y="5517232"/>
            <a:ext cx="4572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RSA</a:t>
            </a:r>
          </a:p>
          <a:p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dirty="0"/>
              <a:t>높은 숫자의 인수분해가 어려운 점을 이용한 </a:t>
            </a:r>
            <a:r>
              <a:rPr lang="ko-KR" altLang="en-US" dirty="0" smtClean="0"/>
              <a:t>암호화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0"/>
            <a:ext cx="4932040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RSA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비대칭키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공개키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C:\Users\mj\Desktop\4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7" t="36807" r="2941" b="1913"/>
          <a:stretch/>
        </p:blipFill>
        <p:spPr bwMode="auto">
          <a:xfrm>
            <a:off x="182538" y="1196752"/>
            <a:ext cx="4350940" cy="42149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004048" y="1484783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키생성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소수 </a:t>
            </a:r>
            <a:r>
              <a:rPr lang="en-US" altLang="ko-KR" dirty="0" smtClean="0"/>
              <a:t>p=5, q=7  (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 = p*q = 35;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오일러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(n) = (p-q)(q-1) = 24</a:t>
            </a:r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gcd</a:t>
            </a:r>
            <a:r>
              <a:rPr lang="en-US" altLang="ko-KR" dirty="0" smtClean="0"/>
              <a:t>(e,  </a:t>
            </a:r>
            <a:r>
              <a:rPr lang="ko-KR" altLang="en-US" dirty="0" smtClean="0"/>
              <a:t>파이</a:t>
            </a:r>
            <a:r>
              <a:rPr lang="en-US" altLang="ko-KR" dirty="0" smtClean="0"/>
              <a:t>(n) = 1</a:t>
            </a:r>
            <a:r>
              <a:rPr lang="ko-KR" altLang="en-US" dirty="0" smtClean="0"/>
              <a:t>이 되는 </a:t>
            </a:r>
            <a:r>
              <a:rPr lang="ko-KR" altLang="en-US" dirty="0" err="1" smtClean="0"/>
              <a:t>서로소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e,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 = 7; </a:t>
            </a:r>
            <a:r>
              <a:rPr lang="ko-KR" altLang="en-US" dirty="0"/>
              <a:t> </a:t>
            </a:r>
            <a:r>
              <a:rPr lang="en-US" altLang="ko-KR" dirty="0" smtClean="0"/>
              <a:t>//11</a:t>
            </a:r>
            <a:r>
              <a:rPr lang="ko-KR" altLang="en-US" dirty="0" err="1" smtClean="0"/>
              <a:t>도가능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공개키는 </a:t>
            </a:r>
            <a:r>
              <a:rPr lang="en-US" altLang="ko-KR" dirty="0" smtClean="0"/>
              <a:t>: 35,7</a:t>
            </a:r>
          </a:p>
          <a:p>
            <a:r>
              <a:rPr lang="en-US" altLang="ko-KR" dirty="0" smtClean="0"/>
              <a:t>5. (e*d)mod = 24=1</a:t>
            </a:r>
            <a:r>
              <a:rPr lang="ko-KR" altLang="en-US" dirty="0" smtClean="0"/>
              <a:t>을 만족하는 </a:t>
            </a:r>
            <a:r>
              <a:rPr lang="en-US" altLang="ko-KR" dirty="0" smtClean="0"/>
              <a:t>d, d = 7</a:t>
            </a:r>
          </a:p>
          <a:p>
            <a:endParaRPr lang="en-US" altLang="ko-KR" dirty="0"/>
          </a:p>
          <a:p>
            <a:r>
              <a:rPr lang="en-US" altLang="ko-KR" dirty="0" smtClean="0"/>
              <a:t>C = </a:t>
            </a:r>
            <a:r>
              <a:rPr lang="en-US" altLang="ko-KR" dirty="0" err="1" smtClean="0"/>
              <a:t>M^e</a:t>
            </a:r>
            <a:r>
              <a:rPr lang="en-US" altLang="ko-KR" smtClean="0"/>
              <a:t>(mod n) = C = 3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8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Picture 2" descr="http://cfile5.uf.tistory.com/image/134B073450EFC3EF17DD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6" y="908720"/>
            <a:ext cx="8504788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7" name="직사각형 36"/>
          <p:cNvSpPr/>
          <p:nvPr/>
        </p:nvSpPr>
        <p:spPr>
          <a:xfrm>
            <a:off x="330176" y="908720"/>
            <a:ext cx="7776864" cy="71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r>
              <a:rPr lang="ko-KR" altLang="en-US" sz="6600" b="1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열정을 성공으로 </a:t>
            </a:r>
            <a:r>
              <a:rPr lang="en-US" altLang="ko-KR" sz="6600" b="1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!!!</a:t>
            </a:r>
            <a:endParaRPr lang="en-US" altLang="ko-KR" sz="6600" b="1" dirty="0">
              <a:solidFill>
                <a:schemeClr val="accent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6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4427984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0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목</a:t>
            </a:r>
            <a:r>
              <a:rPr lang="ko-KR" altLang="en-US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282" y="1730236"/>
            <a:ext cx="8038157" cy="47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</a:t>
            </a:r>
            <a:r>
              <a:rPr lang="ko-KR" altLang="en-US" sz="3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</a:t>
            </a:r>
            <a:endParaRPr lang="en-US" altLang="ko-KR" sz="32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3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</a:t>
            </a:r>
            <a:endParaRPr lang="en-US" altLang="ko-KR" sz="32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PKI </a:t>
            </a:r>
            <a:r>
              <a:rPr lang="ko-KR" altLang="en-US" sz="32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endParaRPr lang="en-US" altLang="ko-KR" sz="3200" b="1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RSA/</a:t>
            </a:r>
            <a:r>
              <a:rPr lang="en-US" altLang="ko-KR" sz="3200" b="1" strike="sngStrike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7984" y="2377048"/>
            <a:ext cx="360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     </a:t>
            </a:r>
            <a:r>
              <a:rPr lang="en-US" altLang="ko-KR" sz="7200" b="1" dirty="0">
                <a:solidFill>
                  <a:srgbClr val="FF0000"/>
                </a:solidFill>
              </a:rPr>
              <a:t>5</a:t>
            </a:r>
            <a:r>
              <a:rPr lang="ko-KR" altLang="en-US" sz="7200" b="1" dirty="0" smtClean="0">
                <a:solidFill>
                  <a:srgbClr val="FF0000"/>
                </a:solidFill>
              </a:rPr>
              <a:t>분</a:t>
            </a:r>
            <a:endParaRPr lang="ko-KR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059832" y="3429000"/>
            <a:ext cx="608416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18048" y="2592288"/>
            <a:ext cx="3707904" cy="1916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I. </a:t>
            </a:r>
            <a:r>
              <a:rPr lang="ko-KR" altLang="en-US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</a:t>
            </a:r>
            <a:r>
              <a:rPr lang="ko-KR" altLang="en-US" sz="4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</a:t>
            </a:r>
            <a:endParaRPr lang="ko-KR" altLang="en-US" sz="4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3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AutoShape 2" descr="https://lh4.googleusercontent.com/-v0soe-ievYE/AAAAAAAAAAI/AAAAAAADP1o/fY21XPck0Og/s0-c-k-no-ns/photo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0"/>
            <a:ext cx="3707904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배경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mj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1" y="4052538"/>
            <a:ext cx="3365434" cy="208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j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78" y="1290649"/>
            <a:ext cx="2773338" cy="461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j\Desktop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0" y="1112714"/>
            <a:ext cx="3349784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7704" y="633320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안전거래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4" y="60212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비대면 거래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AutoShape 2" descr="https://lh4.googleusercontent.com/-v0soe-ievYE/AAAAAAAAAAI/AAAAAAADP1o/fY21XPck0Og/s0-c-k-no-ns/photo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0"/>
            <a:ext cx="3707904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배</a:t>
            </a:r>
            <a:r>
              <a:rPr lang="ko-KR" altLang="en-US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2948" y="1484784"/>
            <a:ext cx="6343388" cy="3579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신뢰 </a:t>
            </a:r>
            <a:r>
              <a:rPr lang="en-US" altLang="ko-KR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쇼핑몰 </a:t>
            </a:r>
            <a:r>
              <a:rPr lang="en-US" altLang="ko-KR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고객</a:t>
            </a:r>
            <a:endParaRPr lang="en-US" altLang="ko-KR" sz="4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부인 </a:t>
            </a:r>
            <a:endParaRPr lang="en-US" altLang="ko-KR" sz="4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비밀 </a:t>
            </a:r>
            <a:r>
              <a:rPr lang="en-US" altLang="ko-KR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거래내용</a:t>
            </a:r>
            <a:r>
              <a:rPr lang="en-US" altLang="ko-KR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도청</a:t>
            </a:r>
            <a:endParaRPr lang="en-US" altLang="ko-KR" sz="4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4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4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9672" y="4314386"/>
            <a:ext cx="6343388" cy="3579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</a:t>
            </a:r>
            <a:r>
              <a:rPr lang="ko-KR" altLang="en-US" sz="4000" b="1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해결 </a:t>
            </a:r>
            <a:r>
              <a:rPr lang="en-US" altLang="ko-KR" sz="4000" b="1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PKI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(Public Key Infrastructure)</a:t>
            </a:r>
            <a:endParaRPr lang="en-US" altLang="ko-KR" sz="4000" b="1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4000" b="1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6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059832" y="3429000"/>
            <a:ext cx="608416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18048" y="2592288"/>
            <a:ext cx="3707904" cy="1916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4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48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</a:t>
            </a:r>
            <a:endParaRPr lang="ko-KR" altLang="en-US" sz="4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3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074" name="Picture 2" descr="C:\Users\mj\Desktop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7" y="668604"/>
            <a:ext cx="5952373" cy="361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j\Desktop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" y="715124"/>
            <a:ext cx="3049800" cy="30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" y="3753376"/>
            <a:ext cx="3046805" cy="30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0072" y="479715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디지털 정보</a:t>
            </a:r>
            <a:endParaRPr lang="ko-KR" altLang="en-US" sz="2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0"/>
            <a:ext cx="3707904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이해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전자서명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2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4427984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이해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전자서명법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공인인증서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927658"/>
            <a:ext cx="7632848" cy="2213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전자서명법</a:t>
            </a:r>
            <a:endParaRPr lang="en-US" altLang="ko-KR" sz="32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전자문서에 날인한 전자서명이 사용인감이나 서명과 같은 효력을 발휘할 수 있도록 규정한 </a:t>
            </a:r>
            <a:r>
              <a:rPr lang="ko-KR" altLang="en-US" sz="2000" dirty="0" smtClean="0">
                <a:solidFill>
                  <a:schemeClr val="tx1"/>
                </a:solidFill>
              </a:rPr>
              <a:t>법률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3140968"/>
            <a:ext cx="7632848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공인인증서</a:t>
            </a:r>
            <a:endParaRPr lang="en-US" altLang="ko-KR" sz="32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국가에서 공인한 공인인증기관에서 발급한 인증서</a:t>
            </a:r>
            <a:endParaRPr lang="ko-KR" altLang="en-US" sz="2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869160"/>
            <a:ext cx="7632848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국내 전자서명은 공인인증서를 활용한 </a:t>
            </a:r>
            <a:r>
              <a:rPr lang="ko-KR" altLang="en-US" sz="28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공개키기반구조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(PKI) </a:t>
            </a:r>
            <a:r>
              <a:rPr lang="ko-KR" altLang="en-US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암호방식을 적용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1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0EB-6E06-4CED-A556-6E30C8222263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76672"/>
            <a:ext cx="47160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4932040" cy="394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이해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대칭키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비대칭키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공개키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mj\Desktop\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0" y="1124744"/>
            <a:ext cx="5980856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j\Desktop\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71" y="4077072"/>
            <a:ext cx="582845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2089" y="647582"/>
            <a:ext cx="4608512" cy="77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대칭키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비밀키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암호화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324" y="3591954"/>
            <a:ext cx="4914764" cy="77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비대칭키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키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암호화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3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450</Words>
  <Application>Microsoft Office PowerPoint</Application>
  <PresentationFormat>화면 슬라이드 쇼(4:3)</PresentationFormat>
  <Paragraphs>101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맑은 고딕</vt:lpstr>
      <vt:lpstr>나눔고딕</vt:lpstr>
      <vt:lpstr>돋움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PKI : 공개키 암호화+전자서명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문명숙</dc:creator>
  <cp:lastModifiedBy>mj kim</cp:lastModifiedBy>
  <cp:revision>414</cp:revision>
  <dcterms:created xsi:type="dcterms:W3CDTF">2014-04-13T10:27:26Z</dcterms:created>
  <dcterms:modified xsi:type="dcterms:W3CDTF">2016-05-17T17:37:56Z</dcterms:modified>
</cp:coreProperties>
</file>