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45685C0-6B51-4306-BF71-8F0F182BEB53}"/>
              </a:ext>
            </a:extLst>
          </p:cNvPr>
          <p:cNvCxnSpPr/>
          <p:nvPr/>
        </p:nvCxnSpPr>
        <p:spPr>
          <a:xfrm>
            <a:off x="529389" y="2781701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A7FAA-3802-4525-8157-04AF3072C3D6}"/>
              </a:ext>
            </a:extLst>
          </p:cNvPr>
          <p:cNvSpPr txBox="1"/>
          <p:nvPr/>
        </p:nvSpPr>
        <p:spPr>
          <a:xfrm>
            <a:off x="427508" y="283927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CC374-A08C-401F-B3BB-558632252688}"/>
              </a:ext>
            </a:extLst>
          </p:cNvPr>
          <p:cNvSpPr/>
          <p:nvPr/>
        </p:nvSpPr>
        <p:spPr>
          <a:xfrm>
            <a:off x="404260" y="1838428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312091" y="748010"/>
            <a:ext cx="285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브라우저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CBA2E-7A93-4B3A-AF7C-906BDDE711F0}"/>
              </a:ext>
            </a:extLst>
          </p:cNvPr>
          <p:cNvSpPr/>
          <p:nvPr/>
        </p:nvSpPr>
        <p:spPr>
          <a:xfrm>
            <a:off x="404260" y="158048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ACDB7-77D1-434A-B712-A7F4A64D441B}"/>
              </a:ext>
            </a:extLst>
          </p:cNvPr>
          <p:cNvSpPr txBox="1"/>
          <p:nvPr/>
        </p:nvSpPr>
        <p:spPr>
          <a:xfrm>
            <a:off x="422692" y="474452"/>
            <a:ext cx="6423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일정한 간격으로 코드 실행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1FF34-B5AF-4E6B-96E4-92715509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60" y="2773758"/>
            <a:ext cx="3732959" cy="37385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412DD6-3DA2-4044-A716-6AD3CCE4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89768"/>
            <a:ext cx="4806217" cy="36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158048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6423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일정한 간격으로 코드 실행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6242BB-DF9F-43B2-84E6-018C60E29B06}"/>
              </a:ext>
            </a:extLst>
          </p:cNvPr>
          <p:cNvGrpSpPr/>
          <p:nvPr/>
        </p:nvGrpSpPr>
        <p:grpSpPr>
          <a:xfrm>
            <a:off x="1377696" y="2366549"/>
            <a:ext cx="3932540" cy="119317"/>
            <a:chOff x="1377696" y="2366549"/>
            <a:chExt cx="3932540" cy="11931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0D5B704-664E-4B8B-BDF8-C386C8BD3858}"/>
                </a:ext>
              </a:extLst>
            </p:cNvPr>
            <p:cNvCxnSpPr>
              <a:cxnSpLocks/>
            </p:cNvCxnSpPr>
            <p:nvPr/>
          </p:nvCxnSpPr>
          <p:spPr>
            <a:xfrm>
              <a:off x="1377696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F701F0D-1C04-4DAD-96B7-18FE5C1EC63E}"/>
                </a:ext>
              </a:extLst>
            </p:cNvPr>
            <p:cNvSpPr/>
            <p:nvPr/>
          </p:nvSpPr>
          <p:spPr>
            <a:xfrm>
              <a:off x="5190919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287B9C-E0E2-4179-AA1E-D05C9DCB1885}"/>
              </a:ext>
            </a:extLst>
          </p:cNvPr>
          <p:cNvGrpSpPr/>
          <p:nvPr/>
        </p:nvGrpSpPr>
        <p:grpSpPr>
          <a:xfrm>
            <a:off x="6962232" y="2366549"/>
            <a:ext cx="3939985" cy="119317"/>
            <a:chOff x="6962232" y="2366549"/>
            <a:chExt cx="3939985" cy="119317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E98B84-315D-43DA-9E59-25294FD307A1}"/>
                </a:ext>
              </a:extLst>
            </p:cNvPr>
            <p:cNvCxnSpPr/>
            <p:nvPr/>
          </p:nvCxnSpPr>
          <p:spPr>
            <a:xfrm>
              <a:off x="7073929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87FE95F1-01E4-43F6-914D-ED830B75ABAA}"/>
                </a:ext>
              </a:extLst>
            </p:cNvPr>
            <p:cNvSpPr/>
            <p:nvPr/>
          </p:nvSpPr>
          <p:spPr>
            <a:xfrm>
              <a:off x="6962232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4575423" y="2023227"/>
            <a:ext cx="304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setTimeout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clearTimeout</a:t>
            </a:r>
            <a:endParaRPr lang="en-US" altLang="ko-KR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A4D25A-1C0C-4DB2-A5A7-59BEA498D849}"/>
              </a:ext>
            </a:extLst>
          </p:cNvPr>
          <p:cNvSpPr/>
          <p:nvPr/>
        </p:nvSpPr>
        <p:spPr>
          <a:xfrm>
            <a:off x="1289785" y="2983403"/>
            <a:ext cx="4773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setTimeout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일정한 시간이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지나면 코드를 실행하고 종료합니다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시간간격은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ms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단위로 작성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(5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5000ms)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A6D40-9E32-45C6-9B78-C3CECD9C94E0}"/>
              </a:ext>
            </a:extLst>
          </p:cNvPr>
          <p:cNvSpPr/>
          <p:nvPr/>
        </p:nvSpPr>
        <p:spPr>
          <a:xfrm>
            <a:off x="6128324" y="2983403"/>
            <a:ext cx="4954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clearTimeout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setTimeout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메서드를 취소합니다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8DFBAC-23CB-4F3A-B961-1DEA92B7ADDC}"/>
              </a:ext>
            </a:extLst>
          </p:cNvPr>
          <p:cNvGrpSpPr/>
          <p:nvPr/>
        </p:nvGrpSpPr>
        <p:grpSpPr>
          <a:xfrm>
            <a:off x="1304012" y="3997360"/>
            <a:ext cx="4448610" cy="1015663"/>
            <a:chOff x="1371681" y="2636672"/>
            <a:chExt cx="4284719" cy="97897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7D5BF1-AD32-42F3-AB43-420247700BFA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참조 변수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(function() {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},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간격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ms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));</a:t>
              </a:r>
            </a:p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참조 변수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setITimeout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(“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”,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간격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ms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));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2DD2F0-C4B2-4883-A208-6366D187C8B8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852129-B84F-43EB-8659-5A79AD05D709}"/>
              </a:ext>
            </a:extLst>
          </p:cNvPr>
          <p:cNvGrpSpPr/>
          <p:nvPr/>
        </p:nvGrpSpPr>
        <p:grpSpPr>
          <a:xfrm>
            <a:off x="1289785" y="5109923"/>
            <a:ext cx="4447628" cy="977109"/>
            <a:chOff x="1371825" y="2320431"/>
            <a:chExt cx="4283772" cy="13787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1CD3F6-FE2B-4F91-A3F2-BD070A06B591}"/>
                </a:ext>
              </a:extLst>
            </p:cNvPr>
            <p:cNvSpPr/>
            <p:nvPr/>
          </p:nvSpPr>
          <p:spPr>
            <a:xfrm>
              <a:off x="1385528" y="3044372"/>
              <a:ext cx="4270069" cy="65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tim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(function(){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++;}, 5000);</a:t>
              </a:r>
            </a:p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tim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(“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++”, 5000);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0A9B94-35C3-4E92-8559-87A4EA366FC0}"/>
                </a:ext>
              </a:extLst>
            </p:cNvPr>
            <p:cNvSpPr txBox="1"/>
            <p:nvPr/>
          </p:nvSpPr>
          <p:spPr>
            <a:xfrm>
              <a:off x="1371825" y="2320431"/>
              <a:ext cx="17788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037B700-BBC0-4926-960C-580430A824B0}"/>
              </a:ext>
            </a:extLst>
          </p:cNvPr>
          <p:cNvGrpSpPr/>
          <p:nvPr/>
        </p:nvGrpSpPr>
        <p:grpSpPr>
          <a:xfrm>
            <a:off x="6143329" y="3980847"/>
            <a:ext cx="4448610" cy="1015663"/>
            <a:chOff x="1371681" y="2636672"/>
            <a:chExt cx="4284719" cy="97897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894718-ED39-477A-B4A4-6C9A45DA9CD2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clearTimeout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(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참조 변수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);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8E080F-EBF9-4233-9CF5-C5FADAF5FC7E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5E6787-9AB7-4466-BBCF-2850B38EE627}"/>
              </a:ext>
            </a:extLst>
          </p:cNvPr>
          <p:cNvGrpSpPr/>
          <p:nvPr/>
        </p:nvGrpSpPr>
        <p:grpSpPr>
          <a:xfrm>
            <a:off x="6158539" y="5071370"/>
            <a:ext cx="4448610" cy="1015663"/>
            <a:chOff x="1371681" y="2636672"/>
            <a:chExt cx="4284719" cy="97897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951200-58F4-4D3F-AB7B-0BA8BF0CD6D9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clearTimeout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tim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D2AD83-3297-41F9-8EFC-E2D8D0A16857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604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CBA2E-7A93-4B3A-AF7C-906BDDE711F0}"/>
              </a:ext>
            </a:extLst>
          </p:cNvPr>
          <p:cNvSpPr/>
          <p:nvPr/>
        </p:nvSpPr>
        <p:spPr>
          <a:xfrm>
            <a:off x="404260" y="158048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ACDB7-77D1-434A-B712-A7F4A64D441B}"/>
              </a:ext>
            </a:extLst>
          </p:cNvPr>
          <p:cNvSpPr txBox="1"/>
          <p:nvPr/>
        </p:nvSpPr>
        <p:spPr>
          <a:xfrm>
            <a:off x="422692" y="474452"/>
            <a:ext cx="6423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일정한 간격으로 코드 실행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54DA4-EE40-4634-B96E-75B52A69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5" y="2931412"/>
            <a:ext cx="4476257" cy="35762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D26F53-8507-4FDB-AF18-9C698E5B8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19" y="2931412"/>
            <a:ext cx="4539098" cy="357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8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336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screen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사용자의 모니터 정보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제공하는 객체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모니터의 너비나 높이 또는 컬러 표현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bit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기본형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screen.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screen.width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screen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0C55C1BD-BAA2-4831-93CC-CCD234BA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59827"/>
              </p:ext>
            </p:extLst>
          </p:nvPr>
        </p:nvGraphicFramePr>
        <p:xfrm>
          <a:off x="1365406" y="3016979"/>
          <a:ext cx="4829206" cy="2443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03">
                  <a:extLst>
                    <a:ext uri="{9D8B030D-6E8A-4147-A177-3AD203B41FA5}">
                      <a16:colId xmlns:a16="http://schemas.microsoft.com/office/drawing/2014/main" val="1526336558"/>
                    </a:ext>
                  </a:extLst>
                </a:gridCol>
                <a:gridCol w="2414603">
                  <a:extLst>
                    <a:ext uri="{9D8B030D-6E8A-4147-A177-3AD203B41FA5}">
                      <a16:colId xmlns:a16="http://schemas.microsoft.com/office/drawing/2014/main" val="357033456"/>
                    </a:ext>
                  </a:extLst>
                </a:gridCol>
              </a:tblGrid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24324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screen.width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화면의 </a:t>
                      </a:r>
                      <a:r>
                        <a:rPr lang="ko-KR" altLang="en-US" sz="1200" dirty="0" err="1"/>
                        <a:t>너빗값을</a:t>
                      </a:r>
                      <a:r>
                        <a:rPr lang="ko-KR" altLang="en-US" sz="1200" dirty="0"/>
                        <a:t>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3807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screen.height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화면의 </a:t>
                      </a:r>
                      <a:r>
                        <a:rPr lang="ko-KR" altLang="en-US" sz="1200" dirty="0" err="1"/>
                        <a:t>높잇값을</a:t>
                      </a:r>
                      <a:r>
                        <a:rPr lang="ko-KR" altLang="en-US" sz="1200" dirty="0"/>
                        <a:t>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66543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screen.availWidth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작업 표시줄을 제외한 화면의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너빗값을</a:t>
                      </a:r>
                      <a:r>
                        <a:rPr lang="ko-KR" altLang="en-US" sz="1200" dirty="0"/>
                        <a:t>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26688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screen.availHeight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작업 표시줄을 제외한 화면의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 err="1"/>
                        <a:t>높잇값을</a:t>
                      </a:r>
                      <a:r>
                        <a:rPr lang="ko-KR" altLang="en-US" sz="1200" dirty="0"/>
                        <a:t>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888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screen.colorDepth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모니터가 표현 가능한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컬러 </a:t>
                      </a:r>
                      <a:r>
                        <a:rPr lang="en-US" altLang="ko-KR" sz="1200" dirty="0"/>
                        <a:t>bit</a:t>
                      </a:r>
                      <a:r>
                        <a:rPr lang="ko-KR" altLang="en-US" sz="1200" dirty="0"/>
                        <a:t>를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92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73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374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location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 브라우저와 관련된 속성과 메서드를 제공하는 객체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URL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대한 정보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 </a:t>
            </a:r>
            <a:r>
              <a:rPr lang="ko-KR" altLang="en-US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새로고침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메서드를 제공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기본형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location.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location.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();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location.href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= “www.naver.com”;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location.reload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();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location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0C55C1BD-BAA2-4831-93CC-CCD234BA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661893"/>
              </p:ext>
            </p:extLst>
          </p:nvPr>
        </p:nvGraphicFramePr>
        <p:xfrm>
          <a:off x="1365406" y="3016979"/>
          <a:ext cx="4829206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03">
                  <a:extLst>
                    <a:ext uri="{9D8B030D-6E8A-4147-A177-3AD203B41FA5}">
                      <a16:colId xmlns:a16="http://schemas.microsoft.com/office/drawing/2014/main" val="1526336558"/>
                    </a:ext>
                  </a:extLst>
                </a:gridCol>
                <a:gridCol w="2414603">
                  <a:extLst>
                    <a:ext uri="{9D8B030D-6E8A-4147-A177-3AD203B41FA5}">
                      <a16:colId xmlns:a16="http://schemas.microsoft.com/office/drawing/2014/main" val="357033456"/>
                    </a:ext>
                  </a:extLst>
                </a:gridCol>
              </a:tblGrid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24324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location.href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주소 영역의 참조 주소를 설정하거나 </a:t>
                      </a:r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을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3807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location.hash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ko-KR" altLang="en-US" sz="1200" dirty="0" err="1"/>
                        <a:t>해시값</a:t>
                      </a:r>
                      <a:r>
                        <a:rPr lang="en-US" altLang="ko-KR" sz="1200" dirty="0"/>
                        <a:t>(#</a:t>
                      </a:r>
                      <a:r>
                        <a:rPr lang="ko-KR" altLang="en-US" sz="1200" dirty="0"/>
                        <a:t>에 명시된 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66543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location.hostname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의 호스트 이름을 설정하거나 반환합니다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26688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location.host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의 호스트 이름과 포트 번호를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8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location.protocol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의 프로토콜을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924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location.search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URL</a:t>
                      </a:r>
                      <a:r>
                        <a:rPr lang="ko-KR" altLang="en-US" sz="1200" dirty="0"/>
                        <a:t>의 쿼리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요청값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을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10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location.reload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마치 브라우저에서 </a:t>
                      </a:r>
                      <a:r>
                        <a:rPr lang="en-US" altLang="ko-KR" sz="1200" dirty="0"/>
                        <a:t>F5</a:t>
                      </a:r>
                      <a:r>
                        <a:rPr lang="ko-KR" altLang="en-US" sz="1200" dirty="0"/>
                        <a:t>키를 누른 것처럼 </a:t>
                      </a:r>
                      <a:r>
                        <a:rPr lang="ko-KR" altLang="en-US" sz="1200" dirty="0" err="1"/>
                        <a:t>새로고침합니다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5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3369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history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사용자가 방문한 사이트의 기록을 남기고 이전 방문 사이트와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    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방문 사이트로 다시 돌아갈 수 있는 속성과 메서드를 제공합니다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사이트 이전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or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이동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기본형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();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(n);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history.length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history.back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();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history.back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(2);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history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0C55C1BD-BAA2-4831-93CC-CCD234BA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00927"/>
              </p:ext>
            </p:extLst>
          </p:nvPr>
        </p:nvGraphicFramePr>
        <p:xfrm>
          <a:off x="1377468" y="3118361"/>
          <a:ext cx="4829206" cy="2169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603">
                  <a:extLst>
                    <a:ext uri="{9D8B030D-6E8A-4147-A177-3AD203B41FA5}">
                      <a16:colId xmlns:a16="http://schemas.microsoft.com/office/drawing/2014/main" val="1526336558"/>
                    </a:ext>
                  </a:extLst>
                </a:gridCol>
                <a:gridCol w="2414603">
                  <a:extLst>
                    <a:ext uri="{9D8B030D-6E8A-4147-A177-3AD203B41FA5}">
                      <a16:colId xmlns:a16="http://schemas.microsoft.com/office/drawing/2014/main" val="357033456"/>
                    </a:ext>
                  </a:extLst>
                </a:gridCol>
              </a:tblGrid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24324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history.back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방문 사이트로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3807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history.forward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다음 방문 사이트로 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66543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history.go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이동 숫자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이동 숫자에 </a:t>
                      </a:r>
                      <a:r>
                        <a:rPr lang="en-US" altLang="ko-KR" sz="1200" dirty="0"/>
                        <a:t>-2</a:t>
                      </a:r>
                      <a:r>
                        <a:rPr lang="ko-KR" altLang="en-US" sz="1200" dirty="0"/>
                        <a:t>를 입력하면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단계 이전의 방문 사이트로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이동합니다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26688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history.length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방문 기록에 저장된 목록의 개수를 반환합니다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7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4274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navigator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현재 방문자가 사용하는 브라우저 정보와 운영체제 정보를 제공하는 객체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사용기기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운영체제에 맞춘 웹페이지 구성 가능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기본형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navigator.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속성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  <a:p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r>
              <a:rPr lang="en-US" altLang="ko-KR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navigator.userAgnet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C0B119-7321-426C-A50A-71D9737C62BE}"/>
              </a:ext>
            </a:extLst>
          </p:cNvPr>
          <p:cNvGrpSpPr/>
          <p:nvPr/>
        </p:nvGrpSpPr>
        <p:grpSpPr>
          <a:xfrm>
            <a:off x="1377696" y="2366549"/>
            <a:ext cx="3852073" cy="119317"/>
            <a:chOff x="1377696" y="2366549"/>
            <a:chExt cx="3932540" cy="11931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0D5B704-664E-4B8B-BDF8-C386C8BD3858}"/>
                </a:ext>
              </a:extLst>
            </p:cNvPr>
            <p:cNvCxnSpPr>
              <a:cxnSpLocks/>
            </p:cNvCxnSpPr>
            <p:nvPr/>
          </p:nvCxnSpPr>
          <p:spPr>
            <a:xfrm>
              <a:off x="1377696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F701F0D-1C04-4DAD-96B7-18FE5C1EC63E}"/>
                </a:ext>
              </a:extLst>
            </p:cNvPr>
            <p:cNvSpPr/>
            <p:nvPr/>
          </p:nvSpPr>
          <p:spPr>
            <a:xfrm>
              <a:off x="5190919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3795D71-4E39-495F-B192-F302E2D38247}"/>
              </a:ext>
            </a:extLst>
          </p:cNvPr>
          <p:cNvGrpSpPr/>
          <p:nvPr/>
        </p:nvGrpSpPr>
        <p:grpSpPr>
          <a:xfrm>
            <a:off x="7081549" y="2366549"/>
            <a:ext cx="3820668" cy="119317"/>
            <a:chOff x="6962232" y="2366549"/>
            <a:chExt cx="3939985" cy="119317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E98B84-315D-43DA-9E59-25294FD307A1}"/>
                </a:ext>
              </a:extLst>
            </p:cNvPr>
            <p:cNvCxnSpPr/>
            <p:nvPr/>
          </p:nvCxnSpPr>
          <p:spPr>
            <a:xfrm>
              <a:off x="7073929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87FE95F1-01E4-43F6-914D-ED830B75ABAA}"/>
                </a:ext>
              </a:extLst>
            </p:cNvPr>
            <p:cNvSpPr/>
            <p:nvPr/>
          </p:nvSpPr>
          <p:spPr>
            <a:xfrm>
              <a:off x="6962232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8" y="2164597"/>
            <a:ext cx="189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navigator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0C55C1BD-BAA2-4831-93CC-CCD234BA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89857"/>
              </p:ext>
            </p:extLst>
          </p:nvPr>
        </p:nvGraphicFramePr>
        <p:xfrm>
          <a:off x="1365405" y="3016979"/>
          <a:ext cx="5142536" cy="358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268">
                  <a:extLst>
                    <a:ext uri="{9D8B030D-6E8A-4147-A177-3AD203B41FA5}">
                      <a16:colId xmlns:a16="http://schemas.microsoft.com/office/drawing/2014/main" val="1526336558"/>
                    </a:ext>
                  </a:extLst>
                </a:gridCol>
                <a:gridCol w="2571268">
                  <a:extLst>
                    <a:ext uri="{9D8B030D-6E8A-4147-A177-3AD203B41FA5}">
                      <a16:colId xmlns:a16="http://schemas.microsoft.com/office/drawing/2014/main" val="357033456"/>
                    </a:ext>
                  </a:extLst>
                </a:gridCol>
              </a:tblGrid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24324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Navigator.appCodeName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브라우저의 코드명을 반환합니다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33807"/>
                  </a:ext>
                </a:extLst>
              </a:tr>
              <a:tr h="35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Navigator.appName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브라우저의 이름을 반환합니다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966543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Navigator.appVersion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브라우저의 버전 정보를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반환합니다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26688"/>
                  </a:ext>
                </a:extLst>
              </a:tr>
              <a:tr h="435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Navigator.language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브라우저가 사용하고 있는 언어를 반환합니다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778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Navigator.product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브라우저의 엔진 이름을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반환합니다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2924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Navigator.platform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현재 컴퓨터의 운영체제 정보를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제공합니다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0110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navigator.online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온라인 상태 여부에 대한 정보를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제공합니다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557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Navigator.userAgent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브라우저와 운영체제의 종합정보를 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ko-KR" altLang="en-US" sz="1050" dirty="0"/>
                        <a:t>제공합니다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5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5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4399DE-A7D4-4374-9B9F-737C5AA6192C}"/>
              </a:ext>
            </a:extLst>
          </p:cNvPr>
          <p:cNvSpPr txBox="1"/>
          <p:nvPr/>
        </p:nvSpPr>
        <p:spPr>
          <a:xfrm>
            <a:off x="10081646" y="6265865"/>
            <a:ext cx="1744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Desgined</a:t>
            </a:r>
            <a:r>
              <a:rPr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2018 YPTLAB</a:t>
            </a:r>
            <a:endParaRPr lang="ko-KR" altLang="en-US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87A7DEF-A1A5-45DB-98A4-DF0BB676C627}"/>
              </a:ext>
            </a:extLst>
          </p:cNvPr>
          <p:cNvCxnSpPr/>
          <p:nvPr/>
        </p:nvCxnSpPr>
        <p:spPr>
          <a:xfrm>
            <a:off x="529389" y="2066632"/>
            <a:ext cx="1453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26B87-F9BD-4D21-BF58-7D6939651A51}"/>
              </a:ext>
            </a:extLst>
          </p:cNvPr>
          <p:cNvSpPr txBox="1"/>
          <p:nvPr/>
        </p:nvSpPr>
        <p:spPr>
          <a:xfrm>
            <a:off x="427508" y="212420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당신의 꿈을 디자인합니다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04260" y="413889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22693" y="474452"/>
            <a:ext cx="28552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합니다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40775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브라우저 </a:t>
            </a:r>
            <a:r>
              <a:rPr lang="ko-KR" altLang="en-US" sz="4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객체란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DBB2CAF-0BFD-4667-9ECA-BADBE5F81597}"/>
              </a:ext>
            </a:extLst>
          </p:cNvPr>
          <p:cNvGrpSpPr/>
          <p:nvPr/>
        </p:nvGrpSpPr>
        <p:grpSpPr>
          <a:xfrm>
            <a:off x="5207234" y="1973555"/>
            <a:ext cx="1794526" cy="1024621"/>
            <a:chOff x="5190919" y="1837625"/>
            <a:chExt cx="1794526" cy="10246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B5E5C2-C30F-43AA-9F21-36904FFF0500}"/>
                </a:ext>
              </a:extLst>
            </p:cNvPr>
            <p:cNvSpPr txBox="1"/>
            <p:nvPr/>
          </p:nvSpPr>
          <p:spPr>
            <a:xfrm>
              <a:off x="5206553" y="1837625"/>
              <a:ext cx="1778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브라우저</a:t>
              </a:r>
              <a:endPara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/>
              <a:r>
                <a:rPr lang="ko-KR" altLang="en-US" sz="2400" dirty="0"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계층적 구조</a:t>
              </a:r>
              <a:endParaRPr lang="en-US" altLang="ko-KR" sz="4000" dirty="0"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530E05-457A-4069-AD3A-07AB9E03A862}"/>
                </a:ext>
              </a:extLst>
            </p:cNvPr>
            <p:cNvSpPr txBox="1"/>
            <p:nvPr/>
          </p:nvSpPr>
          <p:spPr>
            <a:xfrm>
              <a:off x="5190919" y="2554469"/>
              <a:ext cx="1778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(B.O.M)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2A3DE2-7EF9-4658-94CB-8D8AFA6B0A9A}"/>
              </a:ext>
            </a:extLst>
          </p:cNvPr>
          <p:cNvSpPr txBox="1"/>
          <p:nvPr/>
        </p:nvSpPr>
        <p:spPr>
          <a:xfrm>
            <a:off x="1377696" y="5737786"/>
            <a:ext cx="95664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브라우저에 내장된 객체</a:t>
            </a:r>
            <a:r>
              <a:rPr lang="en-US" altLang="ko-KR" sz="2400" u="sng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</a:t>
            </a:r>
          </a:p>
          <a:p>
            <a:pPr algn="ctr"/>
            <a:r>
              <a:rPr lang="en-US" altLang="ko-KR" sz="20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라는 최상위 객체와 그 밑의 하위 객체가 포함되어 있다</a:t>
            </a:r>
            <a:r>
              <a:rPr lang="en-US" altLang="ko-KR" sz="20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812A054-9A9C-49AD-8095-F819B57BEF84}"/>
              </a:ext>
            </a:extLst>
          </p:cNvPr>
          <p:cNvGrpSpPr/>
          <p:nvPr/>
        </p:nvGrpSpPr>
        <p:grpSpPr>
          <a:xfrm>
            <a:off x="1703091" y="3197546"/>
            <a:ext cx="8785818" cy="2540240"/>
            <a:chOff x="1703091" y="3197546"/>
            <a:chExt cx="8785818" cy="254024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10EB51B-260F-434B-BDF0-47061FFFE28D}"/>
                </a:ext>
              </a:extLst>
            </p:cNvPr>
            <p:cNvGrpSpPr/>
            <p:nvPr/>
          </p:nvGrpSpPr>
          <p:grpSpPr>
            <a:xfrm>
              <a:off x="1703091" y="3197546"/>
              <a:ext cx="8785818" cy="1491048"/>
              <a:chOff x="1703091" y="3049569"/>
              <a:chExt cx="8785818" cy="1491048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9F42CFE-1AA8-4CD4-B889-3CD936110DE5}"/>
                  </a:ext>
                </a:extLst>
              </p:cNvPr>
              <p:cNvSpPr/>
              <p:nvPr/>
            </p:nvSpPr>
            <p:spPr>
              <a:xfrm>
                <a:off x="4997823" y="3049569"/>
                <a:ext cx="2196353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window</a:t>
                </a:r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75CF082-1D9F-489A-AD7A-15FFDF983E5E}"/>
                  </a:ext>
                </a:extLst>
              </p:cNvPr>
              <p:cNvSpPr/>
              <p:nvPr/>
            </p:nvSpPr>
            <p:spPr>
              <a:xfrm>
                <a:off x="1703091" y="4096868"/>
                <a:ext cx="1180114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document</a:t>
                </a:r>
                <a:endParaRPr lang="ko-KR" altLang="en-US" sz="1600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918C7A4-8391-4C44-A6C8-8ABC6CAE7477}"/>
                  </a:ext>
                </a:extLst>
              </p:cNvPr>
              <p:cNvSpPr/>
              <p:nvPr/>
            </p:nvSpPr>
            <p:spPr>
              <a:xfrm>
                <a:off x="3534062" y="4096868"/>
                <a:ext cx="1180114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screen</a:t>
                </a:r>
                <a:endParaRPr lang="ko-KR" altLang="en-US" sz="1600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D212C5D-0E09-43EF-8A30-E12871A95897}"/>
                  </a:ext>
                </a:extLst>
              </p:cNvPr>
              <p:cNvSpPr/>
              <p:nvPr/>
            </p:nvSpPr>
            <p:spPr>
              <a:xfrm>
                <a:off x="7477824" y="4096867"/>
                <a:ext cx="1180114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history</a:t>
                </a:r>
                <a:endParaRPr lang="ko-KR" altLang="en-US" sz="1600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08AD1E0C-A743-4FE3-9E7C-8CD63874629F}"/>
                  </a:ext>
                </a:extLst>
              </p:cNvPr>
              <p:cNvSpPr/>
              <p:nvPr/>
            </p:nvSpPr>
            <p:spPr>
              <a:xfrm>
                <a:off x="9308795" y="4096867"/>
                <a:ext cx="1180114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navigator</a:t>
                </a:r>
                <a:endParaRPr lang="ko-KR" altLang="en-US" sz="1600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E0B003C-304E-4531-9EF0-67E35FE6D76E}"/>
                  </a:ext>
                </a:extLst>
              </p:cNvPr>
              <p:cNvSpPr/>
              <p:nvPr/>
            </p:nvSpPr>
            <p:spPr>
              <a:xfrm>
                <a:off x="5505943" y="4096866"/>
                <a:ext cx="1180114" cy="443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location</a:t>
                </a:r>
                <a:endParaRPr lang="ko-KR" altLang="en-US" sz="1600" dirty="0"/>
              </a:p>
            </p:txBody>
          </p:sp>
          <p:cxnSp>
            <p:nvCxnSpPr>
              <p:cNvPr id="4" name="직선 연결선 3">
                <a:extLst>
                  <a:ext uri="{FF2B5EF4-FFF2-40B4-BE49-F238E27FC236}">
                    <a16:creationId xmlns:a16="http://schemas.microsoft.com/office/drawing/2014/main" id="{9BDCA91C-A7A9-4816-92E5-1869997A4D80}"/>
                  </a:ext>
                </a:extLst>
              </p:cNvPr>
              <p:cNvCxnSpPr>
                <a:stCxn id="2" idx="2"/>
                <a:endCxn id="32" idx="0"/>
              </p:cNvCxnSpPr>
              <p:nvPr/>
            </p:nvCxnSpPr>
            <p:spPr>
              <a:xfrm>
                <a:off x="6096000" y="3493318"/>
                <a:ext cx="0" cy="6035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595143C-5E89-4B85-9F5F-B6F9B1485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148" y="3648635"/>
                <a:ext cx="76057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48354FE-59DA-45A7-85E7-62C8C025BE2B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2293148" y="3666565"/>
                <a:ext cx="0" cy="430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EFED506-06BB-4170-965B-53290F7EBCE6}"/>
                  </a:ext>
                </a:extLst>
              </p:cNvPr>
              <p:cNvCxnSpPr>
                <a:endCxn id="23" idx="0"/>
              </p:cNvCxnSpPr>
              <p:nvPr/>
            </p:nvCxnSpPr>
            <p:spPr>
              <a:xfrm>
                <a:off x="4124119" y="3648635"/>
                <a:ext cx="0" cy="4482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B4597F4-C711-4F3F-A07D-8578B3BD74D5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9898852" y="3648635"/>
                <a:ext cx="0" cy="44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4D907DC9-6FBB-4FB5-A022-AA2165E76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5973" y="3666565"/>
                <a:ext cx="0" cy="4482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4152B20-115F-421B-9BBA-D17766D79C62}"/>
                </a:ext>
              </a:extLst>
            </p:cNvPr>
            <p:cNvSpPr/>
            <p:nvPr/>
          </p:nvSpPr>
          <p:spPr>
            <a:xfrm>
              <a:off x="1703091" y="5047129"/>
              <a:ext cx="1180114" cy="690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Body, div, 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등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7D4FB79-3729-45FE-94F5-800BC32C2E37}"/>
                </a:ext>
              </a:extLst>
            </p:cNvPr>
            <p:cNvCxnSpPr/>
            <p:nvPr/>
          </p:nvCxnSpPr>
          <p:spPr>
            <a:xfrm>
              <a:off x="2293148" y="4598896"/>
              <a:ext cx="0" cy="448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43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CF7178-2885-4A09-AD7E-D46AD7AC1971}"/>
              </a:ext>
            </a:extLst>
          </p:cNvPr>
          <p:cNvSpPr/>
          <p:nvPr/>
        </p:nvSpPr>
        <p:spPr>
          <a:xfrm>
            <a:off x="6858000" y="4638781"/>
            <a:ext cx="2967318" cy="20283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702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(open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294CA-6BC8-41C7-9A51-AD8CE9CE9187}"/>
              </a:ext>
            </a:extLst>
          </p:cNvPr>
          <p:cNvSpPr/>
          <p:nvPr/>
        </p:nvSpPr>
        <p:spPr>
          <a:xfrm>
            <a:off x="7220758" y="3538174"/>
            <a:ext cx="1134348" cy="20283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8BF5A1-AEF1-43EA-A5D1-82AF3F89290C}"/>
              </a:ext>
            </a:extLst>
          </p:cNvPr>
          <p:cNvSpPr/>
          <p:nvPr/>
        </p:nvSpPr>
        <p:spPr>
          <a:xfrm>
            <a:off x="7986985" y="3881718"/>
            <a:ext cx="1838333" cy="20283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49542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지정한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URL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페이지를 새 브라우저 창에 나타낼 수 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b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광고에 자주 사용되는 팝업 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BUT! </a:t>
            </a: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최근 팝업 창을 브라우저에서 사용자가 차단할 수 있기에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팝업 창을 활용한 광고는 효과가 많이 떨어진 상태이다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활용가능한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새 창 옵션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: width, height, left, top. Scrollbars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open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4D1DC6-A9B6-4A62-BA81-6DBD288B55F3}"/>
              </a:ext>
            </a:extLst>
          </p:cNvPr>
          <p:cNvGrpSpPr/>
          <p:nvPr/>
        </p:nvGrpSpPr>
        <p:grpSpPr>
          <a:xfrm>
            <a:off x="1377696" y="3118361"/>
            <a:ext cx="4270069" cy="927827"/>
            <a:chOff x="1377696" y="2687817"/>
            <a:chExt cx="4270069" cy="92782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5E8C2AD-EFF6-4ACE-87FF-54BB46E45EF4}"/>
                </a:ext>
              </a:extLst>
            </p:cNvPr>
            <p:cNvSpPr/>
            <p:nvPr/>
          </p:nvSpPr>
          <p:spPr>
            <a:xfrm>
              <a:off x="1377696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Open(“URL”,”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 창 이름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”,”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새 창 옵션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”);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C143BD-2C39-4BF9-83BD-B568164DCD0C}"/>
                </a:ext>
              </a:extLst>
            </p:cNvPr>
            <p:cNvSpPr txBox="1"/>
            <p:nvPr/>
          </p:nvSpPr>
          <p:spPr>
            <a:xfrm>
              <a:off x="1377696" y="2687817"/>
              <a:ext cx="177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EE9D7C-1DE8-4142-A179-5ECFE5200DC9}"/>
              </a:ext>
            </a:extLst>
          </p:cNvPr>
          <p:cNvGrpSpPr/>
          <p:nvPr/>
        </p:nvGrpSpPr>
        <p:grpSpPr>
          <a:xfrm>
            <a:off x="1377696" y="4300313"/>
            <a:ext cx="4277901" cy="879774"/>
            <a:chOff x="1377696" y="2687817"/>
            <a:chExt cx="4277901" cy="87977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D28C6-AB17-4078-9266-6BCE5F0F7F1D}"/>
                </a:ext>
              </a:extLst>
            </p:cNvPr>
            <p:cNvSpPr/>
            <p:nvPr/>
          </p:nvSpPr>
          <p:spPr>
            <a:xfrm>
              <a:off x="1385528" y="3044374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Open(“www.naver.com”,”</a:t>
              </a:r>
              <a:r>
                <a:rPr lang="ko-KR" altLang="en-US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네이버</a:t>
              </a:r>
              <a:r>
                <a:rPr lang="en-US" altLang="ko-KR" sz="14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”,”width=350, height=400, left = 50,top = 10, scrollbars=no”);</a:t>
              </a:r>
              <a:endParaRPr lang="ko-KR" altLang="en-US" sz="14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1BF5E-BA56-4BE8-A40E-1CC5834B7915}"/>
                </a:ext>
              </a:extLst>
            </p:cNvPr>
            <p:cNvSpPr txBox="1"/>
            <p:nvPr/>
          </p:nvSpPr>
          <p:spPr>
            <a:xfrm>
              <a:off x="1377696" y="2687817"/>
              <a:ext cx="1778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9039390-288B-4634-9EDE-F068AB070700}"/>
              </a:ext>
            </a:extLst>
          </p:cNvPr>
          <p:cNvCxnSpPr/>
          <p:nvPr/>
        </p:nvCxnSpPr>
        <p:spPr>
          <a:xfrm>
            <a:off x="4124119" y="3796612"/>
            <a:ext cx="0" cy="448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8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702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(open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(1)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41988-BD4E-45A9-B5E8-854286FD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96" y="2889769"/>
            <a:ext cx="4718304" cy="349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AFE6FB-9EFF-4C0F-A6E9-CC368700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549" y="2889769"/>
            <a:ext cx="3544485" cy="34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9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702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(open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예시</a:t>
            </a: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(2)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914147-65F3-42FC-AF8F-325D53AF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97" y="2747476"/>
            <a:ext cx="4718304" cy="3438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A42DD-06BA-4468-8FC7-82526E5E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90" y="2747476"/>
            <a:ext cx="371210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CF7178-2885-4A09-AD7E-D46AD7AC1971}"/>
              </a:ext>
            </a:extLst>
          </p:cNvPr>
          <p:cNvSpPr/>
          <p:nvPr/>
        </p:nvSpPr>
        <p:spPr>
          <a:xfrm>
            <a:off x="6858000" y="4638781"/>
            <a:ext cx="4679576" cy="187795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3" y="474452"/>
            <a:ext cx="702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(alert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294CA-6BC8-41C7-9A51-AD8CE9CE9187}"/>
              </a:ext>
            </a:extLst>
          </p:cNvPr>
          <p:cNvSpPr/>
          <p:nvPr/>
        </p:nvSpPr>
        <p:spPr>
          <a:xfrm>
            <a:off x="7220758" y="3538174"/>
            <a:ext cx="1206066" cy="20283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8BF5A1-AEF1-43EA-A5D1-82AF3F89290C}"/>
              </a:ext>
            </a:extLst>
          </p:cNvPr>
          <p:cNvSpPr/>
          <p:nvPr/>
        </p:nvSpPr>
        <p:spPr>
          <a:xfrm flipH="1">
            <a:off x="8011396" y="3899599"/>
            <a:ext cx="460034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4954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경고 창을 나타낼 때 사용합니다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경고 창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경고 창은 확인 버튼을 클릭해야 하는 창의 형식으로 출력된다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alert()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메서드는 기본형처럼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window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객체를 따로 작성하지 않아도 사용 가능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alert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4D1DC6-A9B6-4A62-BA81-6DBD288B55F3}"/>
              </a:ext>
            </a:extLst>
          </p:cNvPr>
          <p:cNvGrpSpPr/>
          <p:nvPr/>
        </p:nvGrpSpPr>
        <p:grpSpPr>
          <a:xfrm>
            <a:off x="1289786" y="2995431"/>
            <a:ext cx="4439645" cy="693805"/>
            <a:chOff x="1371681" y="2636672"/>
            <a:chExt cx="4276084" cy="9789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5E8C2AD-EFF6-4ACE-87FF-54BB46E45EF4}"/>
                </a:ext>
              </a:extLst>
            </p:cNvPr>
            <p:cNvSpPr/>
            <p:nvPr/>
          </p:nvSpPr>
          <p:spPr>
            <a:xfrm>
              <a:off x="1377696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Alert(“</a:t>
              </a:r>
              <a:r>
                <a:rPr lang="ko-KR" altLang="en-US" sz="16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경고메세지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”);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C143BD-2C39-4BF9-83BD-B568164DCD0C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EE9D7C-1DE8-4142-A179-5ECFE5200DC9}"/>
              </a:ext>
            </a:extLst>
          </p:cNvPr>
          <p:cNvGrpSpPr/>
          <p:nvPr/>
        </p:nvGrpSpPr>
        <p:grpSpPr>
          <a:xfrm>
            <a:off x="1289786" y="4134025"/>
            <a:ext cx="4447628" cy="707596"/>
            <a:chOff x="1371825" y="2569159"/>
            <a:chExt cx="4283772" cy="998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D28C6-AB17-4078-9266-6BCE5F0F7F1D}"/>
                </a:ext>
              </a:extLst>
            </p:cNvPr>
            <p:cNvSpPr/>
            <p:nvPr/>
          </p:nvSpPr>
          <p:spPr>
            <a:xfrm>
              <a:off x="1385528" y="3044374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Alert(“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잘못 입력하였습니다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.”)</a:t>
              </a:r>
              <a:endPara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1BF5E-BA56-4BE8-A40E-1CC5834B7915}"/>
                </a:ext>
              </a:extLst>
            </p:cNvPr>
            <p:cNvSpPr txBox="1"/>
            <p:nvPr/>
          </p:nvSpPr>
          <p:spPr>
            <a:xfrm>
              <a:off x="1371825" y="2569159"/>
              <a:ext cx="17788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32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CF7178-2885-4A09-AD7E-D46AD7AC1971}"/>
              </a:ext>
            </a:extLst>
          </p:cNvPr>
          <p:cNvSpPr/>
          <p:nvPr/>
        </p:nvSpPr>
        <p:spPr>
          <a:xfrm>
            <a:off x="6846117" y="4999913"/>
            <a:ext cx="4879718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783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(prompt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294CA-6BC8-41C7-9A51-AD8CE9CE9187}"/>
              </a:ext>
            </a:extLst>
          </p:cNvPr>
          <p:cNvSpPr/>
          <p:nvPr/>
        </p:nvSpPr>
        <p:spPr>
          <a:xfrm>
            <a:off x="7220758" y="3538174"/>
            <a:ext cx="1206066" cy="20283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8BF5A1-AEF1-43EA-A5D1-82AF3F89290C}"/>
              </a:ext>
            </a:extLst>
          </p:cNvPr>
          <p:cNvSpPr/>
          <p:nvPr/>
        </p:nvSpPr>
        <p:spPr>
          <a:xfrm flipH="1">
            <a:off x="8011396" y="3899599"/>
            <a:ext cx="460034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질의응답 창을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나타낼 때 사용합니다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방문객에게 질문하여 응답을 유도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실행하면 질문에 응답할 수 있는 박스를 제공하고 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버튼을 누르면 입력한 답변 반환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prompt()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메서드는 기본형처럼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window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객체를 따로 작성하지 않아도 사용 가능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alert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4D1DC6-A9B6-4A62-BA81-6DBD288B55F3}"/>
              </a:ext>
            </a:extLst>
          </p:cNvPr>
          <p:cNvGrpSpPr/>
          <p:nvPr/>
        </p:nvGrpSpPr>
        <p:grpSpPr>
          <a:xfrm>
            <a:off x="1304012" y="3191271"/>
            <a:ext cx="4439645" cy="693805"/>
            <a:chOff x="1371681" y="2636672"/>
            <a:chExt cx="4276084" cy="9789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5E8C2AD-EFF6-4ACE-87FF-54BB46E45EF4}"/>
                </a:ext>
              </a:extLst>
            </p:cNvPr>
            <p:cNvSpPr/>
            <p:nvPr/>
          </p:nvSpPr>
          <p:spPr>
            <a:xfrm>
              <a:off x="1377696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prompt(“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질의 내용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”, “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 답변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”);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C143BD-2C39-4BF9-83BD-B568164DCD0C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EE9D7C-1DE8-4142-A179-5ECFE5200DC9}"/>
              </a:ext>
            </a:extLst>
          </p:cNvPr>
          <p:cNvGrpSpPr/>
          <p:nvPr/>
        </p:nvGrpSpPr>
        <p:grpSpPr>
          <a:xfrm>
            <a:off x="1289785" y="4480111"/>
            <a:ext cx="4447628" cy="707596"/>
            <a:chOff x="1371825" y="2569159"/>
            <a:chExt cx="4283772" cy="998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D28C6-AB17-4078-9266-6BCE5F0F7F1D}"/>
                </a:ext>
              </a:extLst>
            </p:cNvPr>
            <p:cNvSpPr/>
            <p:nvPr/>
          </p:nvSpPr>
          <p:spPr>
            <a:xfrm>
              <a:off x="1385528" y="3044374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Alert(“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당신의 연령은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?”, “0”)</a:t>
              </a:r>
              <a:endPara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1BF5E-BA56-4BE8-A40E-1CC5834B7915}"/>
                </a:ext>
              </a:extLst>
            </p:cNvPr>
            <p:cNvSpPr txBox="1"/>
            <p:nvPr/>
          </p:nvSpPr>
          <p:spPr>
            <a:xfrm>
              <a:off x="1371825" y="2569159"/>
              <a:ext cx="17788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8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CF7178-2885-4A09-AD7E-D46AD7AC1971}"/>
              </a:ext>
            </a:extLst>
          </p:cNvPr>
          <p:cNvSpPr/>
          <p:nvPr/>
        </p:nvSpPr>
        <p:spPr>
          <a:xfrm>
            <a:off x="6858142" y="4993801"/>
            <a:ext cx="4879718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919456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783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(confirm 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메서드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D294CA-6BC8-41C7-9A51-AD8CE9CE9187}"/>
              </a:ext>
            </a:extLst>
          </p:cNvPr>
          <p:cNvSpPr/>
          <p:nvPr/>
        </p:nvSpPr>
        <p:spPr>
          <a:xfrm>
            <a:off x="7220758" y="3538175"/>
            <a:ext cx="790638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8BF5A1-AEF1-43EA-A5D1-82AF3F89290C}"/>
              </a:ext>
            </a:extLst>
          </p:cNvPr>
          <p:cNvSpPr/>
          <p:nvPr/>
        </p:nvSpPr>
        <p:spPr>
          <a:xfrm flipH="1">
            <a:off x="8011396" y="3899599"/>
            <a:ext cx="352675" cy="187794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E55D9A-47EA-4728-A659-73AC38241754}"/>
              </a:ext>
            </a:extLst>
          </p:cNvPr>
          <p:cNvSpPr/>
          <p:nvPr/>
        </p:nvSpPr>
        <p:spPr>
          <a:xfrm>
            <a:off x="6762593" y="3118361"/>
            <a:ext cx="51425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설명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취소 창을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나타낼 때 사용합니다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대표적인 활용 예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‘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삭제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’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다시 한번 강조하고 싶은 기능 구현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실행 시 질문 창을 이용해 확인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or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취소 버튼을 클릭하도록 유도할 수 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확인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true,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취소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false]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값을 반환한다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confirm()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메서드는 기본형처럼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window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객체를 따로 작성하지 않아도 사용 가능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0D5B704-664E-4B8B-BDF8-C386C8BD3858}"/>
              </a:ext>
            </a:extLst>
          </p:cNvPr>
          <p:cNvCxnSpPr/>
          <p:nvPr/>
        </p:nvCxnSpPr>
        <p:spPr>
          <a:xfrm>
            <a:off x="1377696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BE98B84-315D-43DA-9E59-25294FD307A1}"/>
              </a:ext>
            </a:extLst>
          </p:cNvPr>
          <p:cNvCxnSpPr/>
          <p:nvPr/>
        </p:nvCxnSpPr>
        <p:spPr>
          <a:xfrm>
            <a:off x="7073929" y="2426208"/>
            <a:ext cx="38282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F701F0D-1C04-4DAD-96B7-18FE5C1EC63E}"/>
              </a:ext>
            </a:extLst>
          </p:cNvPr>
          <p:cNvSpPr/>
          <p:nvPr/>
        </p:nvSpPr>
        <p:spPr>
          <a:xfrm>
            <a:off x="5190919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87FE95F1-01E4-43F6-914D-ED830B75ABAA}"/>
              </a:ext>
            </a:extLst>
          </p:cNvPr>
          <p:cNvSpPr/>
          <p:nvPr/>
        </p:nvSpPr>
        <p:spPr>
          <a:xfrm>
            <a:off x="6962232" y="2366549"/>
            <a:ext cx="119317" cy="119317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5190919" y="2164597"/>
            <a:ext cx="177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alert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4D1DC6-A9B6-4A62-BA81-6DBD288B55F3}"/>
              </a:ext>
            </a:extLst>
          </p:cNvPr>
          <p:cNvGrpSpPr/>
          <p:nvPr/>
        </p:nvGrpSpPr>
        <p:grpSpPr>
          <a:xfrm>
            <a:off x="1304012" y="3191271"/>
            <a:ext cx="4439645" cy="693805"/>
            <a:chOff x="1371681" y="2636672"/>
            <a:chExt cx="4276084" cy="97897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5E8C2AD-EFF6-4ACE-87FF-54BB46E45EF4}"/>
                </a:ext>
              </a:extLst>
            </p:cNvPr>
            <p:cNvSpPr/>
            <p:nvPr/>
          </p:nvSpPr>
          <p:spPr>
            <a:xfrm>
              <a:off x="1377696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confirm(“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질의 내용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”);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C143BD-2C39-4BF9-83BD-B568164DCD0C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EE9D7C-1DE8-4142-A179-5ECFE5200DC9}"/>
              </a:ext>
            </a:extLst>
          </p:cNvPr>
          <p:cNvGrpSpPr/>
          <p:nvPr/>
        </p:nvGrpSpPr>
        <p:grpSpPr>
          <a:xfrm>
            <a:off x="1289785" y="4480111"/>
            <a:ext cx="4447628" cy="707596"/>
            <a:chOff x="1371825" y="2569159"/>
            <a:chExt cx="4283772" cy="9984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68D28C6-AB17-4078-9266-6BCE5F0F7F1D}"/>
                </a:ext>
              </a:extLst>
            </p:cNvPr>
            <p:cNvSpPr/>
            <p:nvPr/>
          </p:nvSpPr>
          <p:spPr>
            <a:xfrm>
              <a:off x="1385528" y="3044374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confirm(“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정말로 삭제하시겠습니까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?”)</a:t>
              </a:r>
              <a:endParaRPr lang="ko-KR" altLang="en-US" sz="12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1BF5E-BA56-4BE8-A40E-1CC5834B7915}"/>
                </a:ext>
              </a:extLst>
            </p:cNvPr>
            <p:cNvSpPr txBox="1"/>
            <p:nvPr/>
          </p:nvSpPr>
          <p:spPr>
            <a:xfrm>
              <a:off x="1371825" y="2569159"/>
              <a:ext cx="17788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59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158048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22692" y="474452"/>
            <a:ext cx="6423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window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객체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ko-KR" altLang="en-US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일정한 간격으로 코드 실행</a:t>
            </a:r>
            <a:r>
              <a:rPr lang="en-US" altLang="ko-KR" sz="4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5C1F7D-9567-4717-A995-3A110B2EC830}"/>
              </a:ext>
            </a:extLst>
          </p:cNvPr>
          <p:cNvSpPr/>
          <p:nvPr/>
        </p:nvSpPr>
        <p:spPr>
          <a:xfrm>
            <a:off x="1289785" y="29834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E6242BB-DF9F-43B2-84E6-018C60E29B06}"/>
              </a:ext>
            </a:extLst>
          </p:cNvPr>
          <p:cNvGrpSpPr/>
          <p:nvPr/>
        </p:nvGrpSpPr>
        <p:grpSpPr>
          <a:xfrm>
            <a:off x="1377696" y="2366549"/>
            <a:ext cx="3932540" cy="119317"/>
            <a:chOff x="1377696" y="2366549"/>
            <a:chExt cx="3932540" cy="11931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0D5B704-664E-4B8B-BDF8-C386C8BD3858}"/>
                </a:ext>
              </a:extLst>
            </p:cNvPr>
            <p:cNvCxnSpPr>
              <a:cxnSpLocks/>
            </p:cNvCxnSpPr>
            <p:nvPr/>
          </p:nvCxnSpPr>
          <p:spPr>
            <a:xfrm>
              <a:off x="1377696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다이아몬드 25">
              <a:extLst>
                <a:ext uri="{FF2B5EF4-FFF2-40B4-BE49-F238E27FC236}">
                  <a16:creationId xmlns:a16="http://schemas.microsoft.com/office/drawing/2014/main" id="{7F701F0D-1C04-4DAD-96B7-18FE5C1EC63E}"/>
                </a:ext>
              </a:extLst>
            </p:cNvPr>
            <p:cNvSpPr/>
            <p:nvPr/>
          </p:nvSpPr>
          <p:spPr>
            <a:xfrm>
              <a:off x="5190919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287B9C-E0E2-4179-AA1E-D05C9DCB1885}"/>
              </a:ext>
            </a:extLst>
          </p:cNvPr>
          <p:cNvGrpSpPr/>
          <p:nvPr/>
        </p:nvGrpSpPr>
        <p:grpSpPr>
          <a:xfrm>
            <a:off x="6962232" y="2366549"/>
            <a:ext cx="3939985" cy="119317"/>
            <a:chOff x="6962232" y="2366549"/>
            <a:chExt cx="3939985" cy="119317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BE98B84-315D-43DA-9E59-25294FD307A1}"/>
                </a:ext>
              </a:extLst>
            </p:cNvPr>
            <p:cNvCxnSpPr/>
            <p:nvPr/>
          </p:nvCxnSpPr>
          <p:spPr>
            <a:xfrm>
              <a:off x="7073929" y="2426208"/>
              <a:ext cx="382828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87FE95F1-01E4-43F6-914D-ED830B75ABAA}"/>
                </a:ext>
              </a:extLst>
            </p:cNvPr>
            <p:cNvSpPr/>
            <p:nvPr/>
          </p:nvSpPr>
          <p:spPr>
            <a:xfrm>
              <a:off x="6962232" y="2366549"/>
              <a:ext cx="119317" cy="119317"/>
            </a:xfrm>
            <a:prstGeom prst="diamon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9B5E5C2-C30F-43AA-9F21-36904FFF0500}"/>
              </a:ext>
            </a:extLst>
          </p:cNvPr>
          <p:cNvSpPr txBox="1"/>
          <p:nvPr/>
        </p:nvSpPr>
        <p:spPr>
          <a:xfrm>
            <a:off x="4575423" y="2023227"/>
            <a:ext cx="3041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setInterval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&amp;</a:t>
            </a:r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/>
            <a:r>
              <a:rPr lang="en-US" altLang="ko-KR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clearInterval</a:t>
            </a:r>
            <a:endParaRPr lang="en-US" altLang="ko-KR" sz="3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A4D25A-1C0C-4DB2-A5A7-59BEA498D849}"/>
              </a:ext>
            </a:extLst>
          </p:cNvPr>
          <p:cNvSpPr/>
          <p:nvPr/>
        </p:nvSpPr>
        <p:spPr>
          <a:xfrm>
            <a:off x="1289785" y="2983403"/>
            <a:ext cx="47738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setInterval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일정한 시간 간격으로 코드를 반복 실행합니다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시간간격은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ms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단위로 작성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 (5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5000ms)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6A6D40-9E32-45C6-9B78-C3CECD9C94E0}"/>
              </a:ext>
            </a:extLst>
          </p:cNvPr>
          <p:cNvSpPr/>
          <p:nvPr/>
        </p:nvSpPr>
        <p:spPr>
          <a:xfrm>
            <a:off x="6128324" y="2983403"/>
            <a:ext cx="4954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[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clearInterval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]</a:t>
            </a:r>
          </a:p>
          <a:p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기능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</a:t>
            </a:r>
            <a:r>
              <a:rPr lang="en-US" altLang="ko-KR" sz="12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setInterval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메서드를 취소합니다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ko-KR" altLang="en-US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58DFBAC-23CB-4F3A-B961-1DEA92B7ADDC}"/>
              </a:ext>
            </a:extLst>
          </p:cNvPr>
          <p:cNvGrpSpPr/>
          <p:nvPr/>
        </p:nvGrpSpPr>
        <p:grpSpPr>
          <a:xfrm>
            <a:off x="1304012" y="3997360"/>
            <a:ext cx="4448610" cy="1015663"/>
            <a:chOff x="1371681" y="2636672"/>
            <a:chExt cx="4284719" cy="97897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7D5BF1-AD32-42F3-AB43-420247700BFA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참조 변수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(function(){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},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간격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ms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));</a:t>
              </a:r>
            </a:p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참조 변수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(“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코드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”, 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시간 간격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ms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));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2DD2F0-C4B2-4883-A208-6366D187C8B8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F852129-B84F-43EB-8659-5A79AD05D709}"/>
              </a:ext>
            </a:extLst>
          </p:cNvPr>
          <p:cNvGrpSpPr/>
          <p:nvPr/>
        </p:nvGrpSpPr>
        <p:grpSpPr>
          <a:xfrm>
            <a:off x="1289785" y="5109923"/>
            <a:ext cx="4447628" cy="977109"/>
            <a:chOff x="1371825" y="2320431"/>
            <a:chExt cx="4283772" cy="137872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E1CD3F6-FE2B-4F91-A3F2-BD070A06B591}"/>
                </a:ext>
              </a:extLst>
            </p:cNvPr>
            <p:cNvSpPr/>
            <p:nvPr/>
          </p:nvSpPr>
          <p:spPr>
            <a:xfrm>
              <a:off x="1385528" y="3044372"/>
              <a:ext cx="4270069" cy="65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intv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(function(){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++;}, 3000);</a:t>
              </a:r>
            </a:p>
            <a:p>
              <a:pPr algn="ctr"/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var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intv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= 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setInterval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(“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++”, 3000);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0A9B94-35C3-4E92-8559-87A4EA366FC0}"/>
                </a:ext>
              </a:extLst>
            </p:cNvPr>
            <p:cNvSpPr txBox="1"/>
            <p:nvPr/>
          </p:nvSpPr>
          <p:spPr>
            <a:xfrm>
              <a:off x="1371825" y="2320431"/>
              <a:ext cx="17788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037B700-BBC0-4926-960C-580430A824B0}"/>
              </a:ext>
            </a:extLst>
          </p:cNvPr>
          <p:cNvGrpSpPr/>
          <p:nvPr/>
        </p:nvGrpSpPr>
        <p:grpSpPr>
          <a:xfrm>
            <a:off x="6143329" y="3980847"/>
            <a:ext cx="4448610" cy="1015663"/>
            <a:chOff x="1371681" y="2636672"/>
            <a:chExt cx="4284719" cy="97897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2894718-ED39-477A-B4A4-6C9A45DA9CD2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clearInterval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참조 변수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);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D8E080F-EBF9-4233-9CF5-C5FADAF5FC7E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기본형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5E6787-9AB7-4466-BBCF-2850B38EE627}"/>
              </a:ext>
            </a:extLst>
          </p:cNvPr>
          <p:cNvGrpSpPr/>
          <p:nvPr/>
        </p:nvGrpSpPr>
        <p:grpSpPr>
          <a:xfrm>
            <a:off x="6158539" y="5071370"/>
            <a:ext cx="4448610" cy="1015663"/>
            <a:chOff x="1371681" y="2636672"/>
            <a:chExt cx="4284719" cy="97897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951200-58F4-4D3F-AB7B-0BA8BF0CD6D9}"/>
                </a:ext>
              </a:extLst>
            </p:cNvPr>
            <p:cNvSpPr/>
            <p:nvPr/>
          </p:nvSpPr>
          <p:spPr>
            <a:xfrm>
              <a:off x="1386331" y="3092427"/>
              <a:ext cx="4270069" cy="5232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clearInterval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en-US" altLang="ko-KR" sz="12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intv</a:t>
              </a:r>
              <a:r>
                <a:rPr lang="en-US" altLang="ko-KR" sz="12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D2AD83-3297-41F9-8EFC-E2D8D0A16857}"/>
                </a:ext>
              </a:extLst>
            </p:cNvPr>
            <p:cNvSpPr txBox="1"/>
            <p:nvPr/>
          </p:nvSpPr>
          <p:spPr>
            <a:xfrm>
              <a:off x="1371681" y="2636672"/>
              <a:ext cx="177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[</a:t>
              </a:r>
              <a:r>
                <a:rPr lang="ko-KR" altLang="en-US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활용</a:t>
              </a:r>
              <a:r>
                <a:rPr lang="en-US" altLang="ko-KR" sz="1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]</a:t>
              </a:r>
              <a:endParaRPr lang="ko-KR" altLang="en-US" sz="1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1090</Words>
  <Application>Microsoft Office PowerPoint</Application>
  <PresentationFormat>와이드스크린</PresentationFormat>
  <Paragraphs>266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KoPub돋움체 Light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jae mo Yang</cp:lastModifiedBy>
  <cp:revision>32</cp:revision>
  <dcterms:created xsi:type="dcterms:W3CDTF">2018-04-26T13:55:58Z</dcterms:created>
  <dcterms:modified xsi:type="dcterms:W3CDTF">2019-09-22T18:25:35Z</dcterms:modified>
</cp:coreProperties>
</file>