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9" r:id="rId2"/>
  </p:sldMasterIdLst>
  <p:sldIdLst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80" r:id="rId14"/>
    <p:sldId id="281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embeddedFontLst>
    <p:embeddedFont>
      <p:font typeface="나눔스퀘어" panose="020B0600000101010101" pitchFamily="50" charset="-127"/>
      <p:regular r:id="rId26"/>
    </p:embeddedFont>
    <p:embeddedFont>
      <p:font typeface="나눔스퀘어 Bold" panose="020B0600000101010101" pitchFamily="50" charset="-127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070C0"/>
    <a:srgbClr val="CD4837"/>
    <a:srgbClr val="DA796C"/>
    <a:srgbClr val="BDC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39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79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38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43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78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319314" y="355601"/>
            <a:ext cx="11553372" cy="616856"/>
          </a:xfrm>
          <a:prstGeom prst="roundRect">
            <a:avLst>
              <a:gd name="adj" fmla="val 1469"/>
            </a:avLst>
          </a:prstGeom>
          <a:solidFill>
            <a:srgbClr val="EE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19314" y="537029"/>
            <a:ext cx="11553372" cy="57839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45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98516" y="2835363"/>
            <a:ext cx="394968" cy="72000"/>
            <a:chOff x="561638" y="1064986"/>
            <a:chExt cx="394968" cy="72000"/>
          </a:xfrm>
        </p:grpSpPr>
        <p:sp>
          <p:nvSpPr>
            <p:cNvPr id="14" name="타원 1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타원 1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337623" y="2420258"/>
            <a:ext cx="1516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04040"/>
                </a:solidFill>
              </a:rPr>
              <a:t>2019</a:t>
            </a:r>
            <a:r>
              <a:rPr lang="ko-KR" altLang="en-US" sz="1400" dirty="0">
                <a:solidFill>
                  <a:srgbClr val="404040"/>
                </a:solidFill>
              </a:rPr>
              <a:t>년 </a:t>
            </a:r>
            <a:r>
              <a:rPr lang="en-US" altLang="ko-KR" sz="1400" dirty="0">
                <a:solidFill>
                  <a:srgbClr val="404040"/>
                </a:solidFill>
              </a:rPr>
              <a:t>9</a:t>
            </a:r>
            <a:r>
              <a:rPr lang="ko-KR" altLang="en-US" sz="1400" dirty="0">
                <a:solidFill>
                  <a:srgbClr val="404040"/>
                </a:solidFill>
              </a:rPr>
              <a:t>월 </a:t>
            </a:r>
            <a:r>
              <a:rPr lang="en-US" altLang="ko-KR" sz="1400" dirty="0">
                <a:solidFill>
                  <a:srgbClr val="404040"/>
                </a:solidFill>
              </a:rPr>
              <a:t>16</a:t>
            </a:r>
            <a:r>
              <a:rPr lang="ko-KR" altLang="en-US" sz="1400" dirty="0">
                <a:solidFill>
                  <a:srgbClr val="404040"/>
                </a:solidFill>
              </a:rPr>
              <a:t>일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83544" y="2906963"/>
            <a:ext cx="2024913" cy="83452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000" b="1" dirty="0">
                <a:solidFill>
                  <a:srgbClr val="0070C0"/>
                </a:solidFill>
              </a:rPr>
              <a:t>4</a:t>
            </a:r>
            <a:r>
              <a:rPr lang="ko-KR" altLang="en-US" sz="4000" b="1" dirty="0">
                <a:solidFill>
                  <a:srgbClr val="0070C0"/>
                </a:solidFill>
              </a:rPr>
              <a:t>｜ 객체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132441" y="3735907"/>
            <a:ext cx="1927131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자바스크립트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제이쿼리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649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693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04-2. </a:t>
            </a:r>
            <a:r>
              <a:rPr lang="ko-KR" altLang="en-US" sz="2000" b="1" dirty="0"/>
              <a:t>내장 객체 </a:t>
            </a:r>
            <a:r>
              <a:rPr lang="ko-KR" altLang="en-US" sz="1400" b="1" dirty="0"/>
              <a:t>교재 </a:t>
            </a:r>
            <a:r>
              <a:rPr lang="en-US" altLang="ko-KR" sz="1400" b="1" dirty="0"/>
              <a:t>94</a:t>
            </a:r>
            <a:r>
              <a:rPr lang="ko-KR" altLang="en-US" sz="1400" b="1" dirty="0"/>
              <a:t>쪽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105382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7367" y="609794"/>
            <a:ext cx="1021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0024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3758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0570" y="609794"/>
            <a:ext cx="4635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B9121-5F84-4C60-B0B5-CB3540122CD1}"/>
              </a:ext>
            </a:extLst>
          </p:cNvPr>
          <p:cNvSpPr txBox="1"/>
          <p:nvPr/>
        </p:nvSpPr>
        <p:spPr>
          <a:xfrm>
            <a:off x="10717492" y="609794"/>
            <a:ext cx="8819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81018-0136-494A-A7FA-291D51039CF8}"/>
              </a:ext>
            </a:extLst>
          </p:cNvPr>
          <p:cNvSpPr txBox="1"/>
          <p:nvPr/>
        </p:nvSpPr>
        <p:spPr>
          <a:xfrm>
            <a:off x="1053784" y="1409078"/>
            <a:ext cx="1027268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0070C0"/>
                </a:solidFill>
              </a:rPr>
              <a:t>Math.random</a:t>
            </a:r>
            <a:r>
              <a:rPr lang="en-US" altLang="ko-KR" sz="2400" b="1" dirty="0">
                <a:solidFill>
                  <a:srgbClr val="0070C0"/>
                </a:solidFill>
              </a:rPr>
              <a:t>()</a:t>
            </a:r>
            <a:endParaRPr lang="en-US" altLang="ko-KR" sz="2000" dirty="0">
              <a:solidFill>
                <a:srgbClr val="0070C0"/>
              </a:solidFill>
            </a:endParaRPr>
          </a:p>
          <a:p>
            <a:r>
              <a:rPr lang="en-US" altLang="ko-KR" sz="2000" dirty="0"/>
              <a:t>	0~1 </a:t>
            </a:r>
            <a:r>
              <a:rPr lang="ko-KR" altLang="en-US" sz="2000" dirty="0"/>
              <a:t>사이의 난수를 반환</a:t>
            </a:r>
            <a:endParaRPr lang="en-US" altLang="ko-KR" sz="2000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0</a:t>
            </a:r>
            <a:r>
              <a:rPr lang="ko-KR" altLang="en-US" sz="2000" b="1" dirty="0"/>
              <a:t>부터 </a:t>
            </a:r>
            <a:r>
              <a:rPr lang="en-US" altLang="ko-KR" sz="2000" b="1" dirty="0"/>
              <a:t>10</a:t>
            </a:r>
            <a:r>
              <a:rPr lang="ko-KR" altLang="en-US" sz="2000" b="1" dirty="0"/>
              <a:t>까지 랜덤 실수</a:t>
            </a:r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0</a:t>
            </a:r>
            <a:r>
              <a:rPr lang="ko-KR" altLang="en-US" sz="2000" b="1" dirty="0"/>
              <a:t>부터 </a:t>
            </a:r>
            <a:r>
              <a:rPr lang="en-US" altLang="ko-KR" sz="2000" b="1" dirty="0"/>
              <a:t>10</a:t>
            </a:r>
            <a:r>
              <a:rPr lang="ko-KR" altLang="en-US" sz="2000" b="1" dirty="0"/>
              <a:t>까지 랜덤 정수</a:t>
            </a:r>
            <a:endParaRPr lang="en-US" altLang="ko-KR" sz="20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1562561-6F59-4871-93CD-9A163C8FB352}"/>
              </a:ext>
            </a:extLst>
          </p:cNvPr>
          <p:cNvGrpSpPr/>
          <p:nvPr/>
        </p:nvGrpSpPr>
        <p:grpSpPr>
          <a:xfrm>
            <a:off x="1331445" y="3075611"/>
            <a:ext cx="9386047" cy="706778"/>
            <a:chOff x="1497106" y="4992915"/>
            <a:chExt cx="9386047" cy="706778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D4E8757-9DF1-4B5E-84FE-6576FEA3E1D9}"/>
                </a:ext>
              </a:extLst>
            </p:cNvPr>
            <p:cNvSpPr/>
            <p:nvPr/>
          </p:nvSpPr>
          <p:spPr>
            <a:xfrm>
              <a:off x="1497106" y="4992915"/>
              <a:ext cx="9386047" cy="7067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589230-883F-4C96-B8F2-EDA715DC7744}"/>
                </a:ext>
              </a:extLst>
            </p:cNvPr>
            <p:cNvSpPr txBox="1"/>
            <p:nvPr/>
          </p:nvSpPr>
          <p:spPr>
            <a:xfrm>
              <a:off x="1497107" y="5112645"/>
              <a:ext cx="93860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/>
                <a:t>Math.random</a:t>
              </a:r>
              <a:r>
                <a:rPr lang="en-US" altLang="ko-KR" sz="2000" b="1" dirty="0"/>
                <a:t>()*10; 	</a:t>
              </a:r>
              <a:r>
                <a:rPr lang="en-US" altLang="ko-KR" dirty="0"/>
                <a:t>//0</a:t>
              </a:r>
              <a:r>
                <a:rPr lang="ko-KR" altLang="en-US" dirty="0"/>
                <a:t>부터 </a:t>
              </a:r>
              <a:r>
                <a:rPr lang="en-US" altLang="ko-KR" dirty="0"/>
                <a:t>10</a:t>
              </a:r>
              <a:r>
                <a:rPr lang="ko-KR" altLang="en-US" dirty="0"/>
                <a:t>까지 실수로 난수를 반환</a:t>
              </a:r>
              <a:endParaRPr lang="ko-KR" altLang="en-US" sz="16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7AAAD2C-062A-43C9-B3D3-7E7FD3DD9701}"/>
              </a:ext>
            </a:extLst>
          </p:cNvPr>
          <p:cNvGrpSpPr/>
          <p:nvPr/>
        </p:nvGrpSpPr>
        <p:grpSpPr>
          <a:xfrm>
            <a:off x="1331445" y="4332955"/>
            <a:ext cx="9386047" cy="706530"/>
            <a:chOff x="1497106" y="4992914"/>
            <a:chExt cx="9386047" cy="110099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061065A-268D-4E8B-A815-A8117BBA395E}"/>
                </a:ext>
              </a:extLst>
            </p:cNvPr>
            <p:cNvSpPr/>
            <p:nvPr/>
          </p:nvSpPr>
          <p:spPr>
            <a:xfrm>
              <a:off x="1497106" y="4992914"/>
              <a:ext cx="9386047" cy="1100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20EC2CD-61BD-4FBE-AB36-68D4EF84FF84}"/>
                </a:ext>
              </a:extLst>
            </p:cNvPr>
            <p:cNvSpPr txBox="1"/>
            <p:nvPr/>
          </p:nvSpPr>
          <p:spPr>
            <a:xfrm>
              <a:off x="1497107" y="5189467"/>
              <a:ext cx="93860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/>
                <a:t>Math.floor</a:t>
              </a:r>
              <a:r>
                <a:rPr lang="en-US" altLang="ko-KR" sz="2000" b="1" dirty="0"/>
                <a:t>(</a:t>
              </a:r>
              <a:r>
                <a:rPr lang="en-US" altLang="ko-KR" sz="2000" b="1" dirty="0" err="1"/>
                <a:t>Math.random</a:t>
              </a:r>
              <a:r>
                <a:rPr lang="en-US" altLang="ko-KR" sz="2000" b="1" dirty="0"/>
                <a:t>()*11);		</a:t>
              </a:r>
              <a:r>
                <a:rPr lang="ko-KR" altLang="en-US" sz="2000" b="1" dirty="0"/>
                <a:t> </a:t>
              </a:r>
              <a:r>
                <a:rPr lang="en-US" altLang="ko-KR" dirty="0"/>
                <a:t>//0</a:t>
              </a:r>
              <a:r>
                <a:rPr lang="ko-KR" altLang="en-US" dirty="0"/>
                <a:t>부터 </a:t>
              </a:r>
              <a:r>
                <a:rPr lang="en-US" altLang="ko-KR" dirty="0"/>
                <a:t>10</a:t>
              </a:r>
              <a:r>
                <a:rPr lang="ko-KR" altLang="en-US" dirty="0"/>
                <a:t>까지 난수를 발생하여 소수점 값 제거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494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693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04-2. </a:t>
            </a:r>
            <a:r>
              <a:rPr lang="ko-KR" altLang="en-US" sz="2000" b="1" dirty="0"/>
              <a:t>내장 객체 </a:t>
            </a:r>
            <a:r>
              <a:rPr lang="ko-KR" altLang="en-US" sz="1400" b="1" dirty="0"/>
              <a:t>교재 </a:t>
            </a:r>
            <a:r>
              <a:rPr lang="en-US" altLang="ko-KR" sz="1400" b="1" dirty="0"/>
              <a:t>97</a:t>
            </a:r>
            <a:r>
              <a:rPr lang="ko-KR" altLang="en-US" sz="1400" b="1" dirty="0"/>
              <a:t>쪽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105382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7367" y="609794"/>
            <a:ext cx="1021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0024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3758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0570" y="609794"/>
            <a:ext cx="4635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B9121-5F84-4C60-B0B5-CB3540122CD1}"/>
              </a:ext>
            </a:extLst>
          </p:cNvPr>
          <p:cNvSpPr txBox="1"/>
          <p:nvPr/>
        </p:nvSpPr>
        <p:spPr>
          <a:xfrm>
            <a:off x="10717492" y="609794"/>
            <a:ext cx="8819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81018-0136-494A-A7FA-291D51039CF8}"/>
              </a:ext>
            </a:extLst>
          </p:cNvPr>
          <p:cNvSpPr txBox="1"/>
          <p:nvPr/>
        </p:nvSpPr>
        <p:spPr>
          <a:xfrm>
            <a:off x="1053784" y="1409078"/>
            <a:ext cx="1027268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0070C0"/>
                </a:solidFill>
              </a:rPr>
              <a:t>Math.random</a:t>
            </a:r>
            <a:r>
              <a:rPr lang="en-US" altLang="ko-KR" sz="2400" b="1" dirty="0">
                <a:solidFill>
                  <a:srgbClr val="0070C0"/>
                </a:solidFill>
              </a:rPr>
              <a:t>()</a:t>
            </a:r>
          </a:p>
          <a:p>
            <a:endParaRPr lang="en-US" altLang="ko-KR" sz="2000" dirty="0">
              <a:solidFill>
                <a:srgbClr val="0070C0"/>
              </a:solidFill>
            </a:endParaRPr>
          </a:p>
          <a:p>
            <a:r>
              <a:rPr lang="ko-KR" altLang="en-US" sz="2000" b="1" dirty="0"/>
              <a:t>랜덤 수를 발생하여 원하는 구간 정수의 값 구하기 </a:t>
            </a:r>
            <a:r>
              <a:rPr lang="en-US" altLang="ko-KR" sz="1600" b="1" dirty="0"/>
              <a:t>97</a:t>
            </a:r>
            <a:r>
              <a:rPr lang="ko-KR" altLang="en-US" sz="1600" b="1" dirty="0"/>
              <a:t>쪽</a:t>
            </a:r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dirty="0"/>
              <a:t>Floor()</a:t>
            </a:r>
            <a:r>
              <a:rPr lang="ko-KR" altLang="en-US" sz="2000" dirty="0"/>
              <a:t>메서드는 값을 내리기때문에 </a:t>
            </a:r>
            <a:r>
              <a:rPr lang="en-US" altLang="ko-KR" sz="2000" dirty="0"/>
              <a:t>10</a:t>
            </a:r>
            <a:r>
              <a:rPr lang="ko-KR" altLang="en-US" sz="2000" dirty="0"/>
              <a:t>이 아닌 </a:t>
            </a:r>
            <a:r>
              <a:rPr lang="en-US" altLang="ko-KR" sz="2000" dirty="0"/>
              <a:t>11</a:t>
            </a:r>
            <a:r>
              <a:rPr lang="ko-KR" altLang="en-US" sz="2000" dirty="0"/>
              <a:t>을 사용</a:t>
            </a:r>
            <a:endParaRPr lang="en-US" altLang="ko-KR" sz="20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7AAAD2C-062A-43C9-B3D3-7E7FD3DD9701}"/>
              </a:ext>
            </a:extLst>
          </p:cNvPr>
          <p:cNvGrpSpPr/>
          <p:nvPr/>
        </p:nvGrpSpPr>
        <p:grpSpPr>
          <a:xfrm>
            <a:off x="1402976" y="2578822"/>
            <a:ext cx="9386047" cy="706530"/>
            <a:chOff x="1497106" y="4992914"/>
            <a:chExt cx="9386047" cy="110099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061065A-268D-4E8B-A815-A8117BBA395E}"/>
                </a:ext>
              </a:extLst>
            </p:cNvPr>
            <p:cNvSpPr/>
            <p:nvPr/>
          </p:nvSpPr>
          <p:spPr>
            <a:xfrm>
              <a:off x="1497106" y="4992914"/>
              <a:ext cx="9386047" cy="1100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20EC2CD-61BD-4FBE-AB36-68D4EF84FF84}"/>
                </a:ext>
              </a:extLst>
            </p:cNvPr>
            <p:cNvSpPr txBox="1"/>
            <p:nvPr/>
          </p:nvSpPr>
          <p:spPr>
            <a:xfrm>
              <a:off x="1497107" y="5189467"/>
              <a:ext cx="9386046" cy="623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/>
                <a:t>Math.floor</a:t>
              </a:r>
              <a:r>
                <a:rPr lang="en-US" altLang="ko-KR" sz="2000" b="1" dirty="0"/>
                <a:t>(</a:t>
              </a:r>
              <a:r>
                <a:rPr lang="en-US" altLang="ko-KR" sz="2000" b="1" dirty="0" err="1"/>
                <a:t>Math.random</a:t>
              </a:r>
              <a:r>
                <a:rPr lang="en-US" altLang="ko-KR" sz="2000" b="1" dirty="0"/>
                <a:t>()*(</a:t>
              </a:r>
              <a:r>
                <a:rPr lang="ko-KR" altLang="en-US" sz="2000" b="1" dirty="0"/>
                <a:t>최댓값</a:t>
              </a:r>
              <a:r>
                <a:rPr lang="en-US" altLang="ko-KR" sz="2000" b="1" dirty="0"/>
                <a:t>-</a:t>
              </a:r>
              <a:r>
                <a:rPr lang="ko-KR" altLang="en-US" sz="2000" b="1" dirty="0"/>
                <a:t>최솟값</a:t>
              </a:r>
              <a:r>
                <a:rPr lang="en-US" altLang="ko-KR" sz="2000" b="1" dirty="0"/>
                <a:t>+1))+</a:t>
              </a:r>
              <a:r>
                <a:rPr lang="ko-KR" altLang="en-US" sz="2000" b="1" dirty="0"/>
                <a:t>최솟값</a:t>
              </a:r>
              <a:r>
                <a:rPr lang="en-US" altLang="ko-KR" sz="2000" b="1" dirty="0"/>
                <a:t>;</a:t>
              </a:r>
              <a:endParaRPr lang="ko-KR" altLang="en-US" sz="160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C67D651-B5EF-42F5-9920-9853802F6F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21"/>
          <a:stretch/>
        </p:blipFill>
        <p:spPr>
          <a:xfrm>
            <a:off x="7088595" y="4025179"/>
            <a:ext cx="2324100" cy="2223027"/>
          </a:xfrm>
          <a:prstGeom prst="rect">
            <a:avLst/>
          </a:prstGeom>
          <a:ln>
            <a:solidFill>
              <a:srgbClr val="404040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6A03172-10B9-4DFA-A4E1-92C32C0BB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238" y="4025179"/>
            <a:ext cx="5568893" cy="223540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53CB195-B5FC-498E-B164-3141831449C9}"/>
              </a:ext>
            </a:extLst>
          </p:cNvPr>
          <p:cNvSpPr/>
          <p:nvPr/>
        </p:nvSpPr>
        <p:spPr>
          <a:xfrm>
            <a:off x="9484856" y="4381262"/>
            <a:ext cx="2229624" cy="13927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683487-2D57-4256-BBEA-4A9A1B19343D}"/>
              </a:ext>
            </a:extLst>
          </p:cNvPr>
          <p:cNvSpPr txBox="1"/>
          <p:nvPr/>
        </p:nvSpPr>
        <p:spPr>
          <a:xfrm>
            <a:off x="9547198" y="4591712"/>
            <a:ext cx="2459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*10 </a:t>
            </a:r>
            <a:r>
              <a:rPr lang="ko-KR" altLang="en-US" b="1" dirty="0" err="1"/>
              <a:t>했을때</a:t>
            </a:r>
            <a:endParaRPr lang="en-US" altLang="ko-KR" dirty="0"/>
          </a:p>
          <a:p>
            <a:pPr lvl="1"/>
            <a:r>
              <a:rPr lang="en-US" altLang="ko-KR" sz="1400" dirty="0"/>
              <a:t>10</a:t>
            </a:r>
            <a:r>
              <a:rPr lang="ko-KR" altLang="en-US" sz="1400" dirty="0"/>
              <a:t>이 절대로 </a:t>
            </a:r>
            <a:r>
              <a:rPr lang="ko-KR" altLang="en-US" sz="1400" dirty="0" err="1"/>
              <a:t>안나옴</a:t>
            </a:r>
            <a:endParaRPr lang="en-US" altLang="ko-KR" sz="1400" dirty="0"/>
          </a:p>
          <a:p>
            <a:r>
              <a:rPr lang="en-US" altLang="ko-KR" b="1" dirty="0"/>
              <a:t>*11 </a:t>
            </a:r>
            <a:r>
              <a:rPr lang="ko-KR" altLang="en-US" b="1" dirty="0" err="1"/>
              <a:t>했을때</a:t>
            </a:r>
            <a:endParaRPr lang="en-US" altLang="ko-KR" b="1" dirty="0"/>
          </a:p>
          <a:p>
            <a:pPr lvl="1"/>
            <a:r>
              <a:rPr lang="en-US" altLang="ko-KR" sz="1400" dirty="0"/>
              <a:t>10 </a:t>
            </a:r>
            <a:r>
              <a:rPr lang="ko-KR" altLang="en-US" sz="1400" dirty="0"/>
              <a:t>나옴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65206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693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04-2. </a:t>
            </a:r>
            <a:r>
              <a:rPr lang="ko-KR" altLang="en-US" sz="2000" b="1" dirty="0"/>
              <a:t>내장 객체 </a:t>
            </a:r>
            <a:r>
              <a:rPr lang="ko-KR" altLang="en-US" sz="1400" b="1" dirty="0"/>
              <a:t>교재 </a:t>
            </a:r>
            <a:r>
              <a:rPr lang="en-US" altLang="ko-KR" sz="1400" b="1" dirty="0"/>
              <a:t>97</a:t>
            </a:r>
            <a:r>
              <a:rPr lang="ko-KR" altLang="en-US" sz="1400" b="1" dirty="0"/>
              <a:t>쪽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105382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7367" y="609794"/>
            <a:ext cx="1021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0024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3758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0570" y="609794"/>
            <a:ext cx="4635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B9121-5F84-4C60-B0B5-CB3540122CD1}"/>
              </a:ext>
            </a:extLst>
          </p:cNvPr>
          <p:cNvSpPr txBox="1"/>
          <p:nvPr/>
        </p:nvSpPr>
        <p:spPr>
          <a:xfrm>
            <a:off x="10717492" y="609794"/>
            <a:ext cx="8819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81018-0136-494A-A7FA-291D51039CF8}"/>
              </a:ext>
            </a:extLst>
          </p:cNvPr>
          <p:cNvSpPr txBox="1"/>
          <p:nvPr/>
        </p:nvSpPr>
        <p:spPr>
          <a:xfrm>
            <a:off x="1053784" y="1409078"/>
            <a:ext cx="102726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0070C0"/>
                </a:solidFill>
              </a:rPr>
              <a:t>Math.floor</a:t>
            </a:r>
            <a:r>
              <a:rPr lang="en-US" altLang="ko-KR" sz="2400" b="1" dirty="0">
                <a:solidFill>
                  <a:srgbClr val="0070C0"/>
                </a:solidFill>
              </a:rPr>
              <a:t>(</a:t>
            </a:r>
            <a:r>
              <a:rPr lang="en-US" altLang="ko-KR" sz="2400" b="1" dirty="0" err="1">
                <a:solidFill>
                  <a:srgbClr val="0070C0"/>
                </a:solidFill>
              </a:rPr>
              <a:t>Math.random</a:t>
            </a:r>
            <a:r>
              <a:rPr lang="en-US" altLang="ko-KR" sz="2400" b="1" dirty="0">
                <a:solidFill>
                  <a:srgbClr val="0070C0"/>
                </a:solidFill>
              </a:rPr>
              <a:t>())</a:t>
            </a:r>
          </a:p>
          <a:p>
            <a:endParaRPr lang="en-US" altLang="ko-KR" sz="2000" dirty="0">
              <a:solidFill>
                <a:srgbClr val="0070C0"/>
              </a:solidFill>
            </a:endParaRPr>
          </a:p>
          <a:p>
            <a:r>
              <a:rPr lang="ko-KR" altLang="en-US" sz="2000" b="1" dirty="0"/>
              <a:t>간단하게</a:t>
            </a:r>
            <a:r>
              <a:rPr lang="en-US" altLang="ko-KR" sz="2000" b="1" dirty="0"/>
              <a:t>!</a:t>
            </a:r>
          </a:p>
          <a:p>
            <a:endParaRPr lang="en-US" altLang="ko-KR" sz="2000" b="1" dirty="0"/>
          </a:p>
          <a:p>
            <a:r>
              <a:rPr lang="en-US" altLang="ko-KR" sz="2000" dirty="0"/>
              <a:t>0</a:t>
            </a:r>
            <a:r>
              <a:rPr lang="ko-KR" altLang="en-US" sz="2000" dirty="0"/>
              <a:t>부터 시작 할 때</a:t>
            </a:r>
            <a:endParaRPr lang="en-US" altLang="ko-KR" sz="2000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dirty="0"/>
          </a:p>
          <a:p>
            <a:r>
              <a:rPr lang="en-US" altLang="ko-KR" sz="2000" dirty="0"/>
              <a:t>1</a:t>
            </a:r>
            <a:r>
              <a:rPr lang="ko-KR" altLang="en-US" sz="2000" dirty="0"/>
              <a:t>부터 시작 할 때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2</a:t>
            </a:r>
            <a:r>
              <a:rPr lang="ko-KR" altLang="en-US" sz="2000" dirty="0"/>
              <a:t>부터 시작 할 때</a:t>
            </a:r>
            <a:endParaRPr lang="en-US" altLang="ko-KR" sz="20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7AAAD2C-062A-43C9-B3D3-7E7FD3DD9701}"/>
              </a:ext>
            </a:extLst>
          </p:cNvPr>
          <p:cNvGrpSpPr/>
          <p:nvPr/>
        </p:nvGrpSpPr>
        <p:grpSpPr>
          <a:xfrm>
            <a:off x="1402976" y="3075735"/>
            <a:ext cx="9386047" cy="706530"/>
            <a:chOff x="1497106" y="4992914"/>
            <a:chExt cx="9386047" cy="110099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061065A-268D-4E8B-A815-A8117BBA395E}"/>
                </a:ext>
              </a:extLst>
            </p:cNvPr>
            <p:cNvSpPr/>
            <p:nvPr/>
          </p:nvSpPr>
          <p:spPr>
            <a:xfrm>
              <a:off x="1497106" y="4992914"/>
              <a:ext cx="9386047" cy="1100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20EC2CD-61BD-4FBE-AB36-68D4EF84FF84}"/>
                </a:ext>
              </a:extLst>
            </p:cNvPr>
            <p:cNvSpPr txBox="1"/>
            <p:nvPr/>
          </p:nvSpPr>
          <p:spPr>
            <a:xfrm>
              <a:off x="1497107" y="5189467"/>
              <a:ext cx="9386046" cy="623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/>
                <a:t>Math.floor</a:t>
              </a:r>
              <a:r>
                <a:rPr lang="en-US" altLang="ko-KR" sz="2000" b="1" dirty="0"/>
                <a:t>(</a:t>
              </a:r>
              <a:r>
                <a:rPr lang="en-US" altLang="ko-KR" sz="2000" b="1" dirty="0" err="1"/>
                <a:t>Math.random</a:t>
              </a:r>
              <a:r>
                <a:rPr lang="en-US" altLang="ko-KR" sz="2000" b="1" dirty="0"/>
                <a:t>()*(</a:t>
              </a:r>
              <a:r>
                <a:rPr lang="ko-KR" altLang="en-US" sz="2000" b="1" dirty="0"/>
                <a:t>내가 원하는 수</a:t>
              </a:r>
              <a:r>
                <a:rPr lang="en-US" altLang="ko-KR" sz="2000" b="1" dirty="0"/>
                <a:t>+1));</a:t>
              </a:r>
              <a:endParaRPr lang="ko-KR" altLang="en-US" sz="1600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8D74736-C0A6-40ED-A9ED-2FC07CD373D6}"/>
              </a:ext>
            </a:extLst>
          </p:cNvPr>
          <p:cNvGrpSpPr/>
          <p:nvPr/>
        </p:nvGrpSpPr>
        <p:grpSpPr>
          <a:xfrm>
            <a:off x="1402976" y="4359100"/>
            <a:ext cx="9386047" cy="706530"/>
            <a:chOff x="1497106" y="4992914"/>
            <a:chExt cx="9386047" cy="1100993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F16ADFA-42E0-4D33-8DF5-FB7D9ECD9435}"/>
                </a:ext>
              </a:extLst>
            </p:cNvPr>
            <p:cNvSpPr/>
            <p:nvPr/>
          </p:nvSpPr>
          <p:spPr>
            <a:xfrm>
              <a:off x="1497106" y="4992914"/>
              <a:ext cx="9386047" cy="1100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62CCAE-8400-4FFA-9E7C-E9DF0EF2B9D9}"/>
                </a:ext>
              </a:extLst>
            </p:cNvPr>
            <p:cNvSpPr txBox="1"/>
            <p:nvPr/>
          </p:nvSpPr>
          <p:spPr>
            <a:xfrm>
              <a:off x="1497107" y="5189467"/>
              <a:ext cx="9386046" cy="623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/>
                <a:t>Math.floor</a:t>
              </a:r>
              <a:r>
                <a:rPr lang="en-US" altLang="ko-KR" sz="2000" b="1" dirty="0"/>
                <a:t>(</a:t>
              </a:r>
              <a:r>
                <a:rPr lang="en-US" altLang="ko-KR" sz="2000" b="1" dirty="0" err="1"/>
                <a:t>Math.random</a:t>
              </a:r>
              <a:r>
                <a:rPr lang="en-US" altLang="ko-KR" sz="2000" b="1" dirty="0"/>
                <a:t>()*(</a:t>
              </a:r>
              <a:r>
                <a:rPr lang="ko-KR" altLang="en-US" sz="2000" b="1" dirty="0"/>
                <a:t>내가 원하는 수</a:t>
              </a:r>
              <a:r>
                <a:rPr lang="en-US" altLang="ko-KR" sz="2000" b="1" dirty="0"/>
                <a:t>+1-1))+1;</a:t>
              </a:r>
              <a:endParaRPr lang="ko-KR" altLang="en-US" sz="16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0952956-2385-4CFE-A83E-243F4760B06F}"/>
              </a:ext>
            </a:extLst>
          </p:cNvPr>
          <p:cNvGrpSpPr/>
          <p:nvPr/>
        </p:nvGrpSpPr>
        <p:grpSpPr>
          <a:xfrm>
            <a:off x="1402976" y="5518889"/>
            <a:ext cx="9386047" cy="706530"/>
            <a:chOff x="1497106" y="4992914"/>
            <a:chExt cx="9386047" cy="110099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6C80897-D5B2-4CD6-A43E-BF278D40000A}"/>
                </a:ext>
              </a:extLst>
            </p:cNvPr>
            <p:cNvSpPr/>
            <p:nvPr/>
          </p:nvSpPr>
          <p:spPr>
            <a:xfrm>
              <a:off x="1497106" y="4992914"/>
              <a:ext cx="9386047" cy="1100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3141442-7886-4DBB-B3C9-365B37E677EE}"/>
                </a:ext>
              </a:extLst>
            </p:cNvPr>
            <p:cNvSpPr txBox="1"/>
            <p:nvPr/>
          </p:nvSpPr>
          <p:spPr>
            <a:xfrm>
              <a:off x="1497107" y="5189467"/>
              <a:ext cx="9386046" cy="623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/>
                <a:t>Math.floor</a:t>
              </a:r>
              <a:r>
                <a:rPr lang="en-US" altLang="ko-KR" sz="2000" b="1" dirty="0"/>
                <a:t>(</a:t>
              </a:r>
              <a:r>
                <a:rPr lang="en-US" altLang="ko-KR" sz="2000" b="1" dirty="0" err="1"/>
                <a:t>Math.random</a:t>
              </a:r>
              <a:r>
                <a:rPr lang="en-US" altLang="ko-KR" sz="2000" b="1" dirty="0"/>
                <a:t>()*(</a:t>
              </a:r>
              <a:r>
                <a:rPr lang="ko-KR" altLang="en-US" sz="2000" b="1" dirty="0"/>
                <a:t>내가 원하는 수</a:t>
              </a:r>
              <a:r>
                <a:rPr lang="en-US" altLang="ko-KR" sz="2000" b="1" dirty="0"/>
                <a:t>+1-2))+2;</a:t>
              </a:r>
              <a:endParaRPr lang="ko-KR" altLang="en-US" sz="1600" dirty="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3A4705F4-A246-48C9-A517-F280CA605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753" y="1841762"/>
            <a:ext cx="6943725" cy="11334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8DDE4B1-F719-4EF0-83E6-47BD08C56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173" y="3373084"/>
            <a:ext cx="2695575" cy="1257300"/>
          </a:xfrm>
          <a:prstGeom prst="rect">
            <a:avLst/>
          </a:prstGeom>
          <a:ln>
            <a:solidFill>
              <a:srgbClr val="404040"/>
            </a:solidFill>
          </a:ln>
        </p:spPr>
      </p:pic>
    </p:spTree>
    <p:extLst>
      <p:ext uri="{BB962C8B-B14F-4D97-AF65-F5344CB8AC3E}">
        <p14:creationId xmlns:p14="http://schemas.microsoft.com/office/powerpoint/2010/main" val="2805943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693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04-2. </a:t>
            </a:r>
            <a:r>
              <a:rPr lang="ko-KR" altLang="en-US" sz="2000" b="1" dirty="0"/>
              <a:t>내장 객체 </a:t>
            </a:r>
            <a:r>
              <a:rPr lang="ko-KR" altLang="en-US" sz="1400" b="1" dirty="0"/>
              <a:t>교재 </a:t>
            </a:r>
            <a:r>
              <a:rPr lang="en-US" altLang="ko-KR" sz="1400" b="1" dirty="0"/>
              <a:t>97</a:t>
            </a:r>
            <a:r>
              <a:rPr lang="ko-KR" altLang="en-US" sz="1400" b="1" dirty="0"/>
              <a:t>쪽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105382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7367" y="609794"/>
            <a:ext cx="1021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0024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3758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0570" y="609794"/>
            <a:ext cx="4635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B9121-5F84-4C60-B0B5-CB3540122CD1}"/>
              </a:ext>
            </a:extLst>
          </p:cNvPr>
          <p:cNvSpPr txBox="1"/>
          <p:nvPr/>
        </p:nvSpPr>
        <p:spPr>
          <a:xfrm>
            <a:off x="10717492" y="609794"/>
            <a:ext cx="8819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81018-0136-494A-A7FA-291D51039CF8}"/>
              </a:ext>
            </a:extLst>
          </p:cNvPr>
          <p:cNvSpPr txBox="1"/>
          <p:nvPr/>
        </p:nvSpPr>
        <p:spPr>
          <a:xfrm>
            <a:off x="1053784" y="1409078"/>
            <a:ext cx="102726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0070C0"/>
                </a:solidFill>
              </a:rPr>
              <a:t>Math.celi</a:t>
            </a:r>
            <a:r>
              <a:rPr lang="en-US" altLang="ko-KR" sz="2400" b="1" dirty="0">
                <a:solidFill>
                  <a:srgbClr val="0070C0"/>
                </a:solidFill>
              </a:rPr>
              <a:t>(</a:t>
            </a:r>
            <a:r>
              <a:rPr lang="en-US" altLang="ko-KR" sz="2400" b="1" dirty="0" err="1">
                <a:solidFill>
                  <a:srgbClr val="0070C0"/>
                </a:solidFill>
              </a:rPr>
              <a:t>Math.random</a:t>
            </a:r>
            <a:r>
              <a:rPr lang="en-US" altLang="ko-KR" sz="2400" b="1" dirty="0">
                <a:solidFill>
                  <a:srgbClr val="0070C0"/>
                </a:solidFill>
              </a:rPr>
              <a:t>())</a:t>
            </a:r>
          </a:p>
          <a:p>
            <a:endParaRPr lang="en-US" altLang="ko-KR" sz="2000" dirty="0">
              <a:solidFill>
                <a:srgbClr val="0070C0"/>
              </a:solidFill>
            </a:endParaRPr>
          </a:p>
          <a:p>
            <a:r>
              <a:rPr lang="ko-KR" altLang="en-US" sz="2000" b="1" dirty="0"/>
              <a:t>간단하게</a:t>
            </a:r>
            <a:r>
              <a:rPr lang="en-US" altLang="ko-KR" sz="2000" b="1" dirty="0"/>
              <a:t>!</a:t>
            </a:r>
          </a:p>
          <a:p>
            <a:endParaRPr lang="en-US" altLang="ko-KR" sz="2000" b="1" dirty="0"/>
          </a:p>
          <a:p>
            <a:r>
              <a:rPr lang="en-US" altLang="ko-KR" sz="2000" dirty="0"/>
              <a:t>1</a:t>
            </a:r>
            <a:r>
              <a:rPr lang="ko-KR" altLang="en-US" sz="2000" dirty="0"/>
              <a:t>부터 시작 할 때</a:t>
            </a:r>
            <a:endParaRPr lang="en-US" altLang="ko-KR" sz="2000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dirty="0"/>
          </a:p>
          <a:p>
            <a:r>
              <a:rPr lang="en-US" altLang="ko-KR" sz="2000" dirty="0"/>
              <a:t>0</a:t>
            </a:r>
            <a:r>
              <a:rPr lang="ko-KR" altLang="en-US" sz="2000" dirty="0"/>
              <a:t>부터 시작 할 때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최솟값 </a:t>
            </a:r>
            <a:r>
              <a:rPr lang="ko-KR" altLang="en-US" sz="2000" dirty="0" err="1"/>
              <a:t>지정하고싶을</a:t>
            </a:r>
            <a:r>
              <a:rPr lang="ko-KR" altLang="en-US" sz="2000" dirty="0"/>
              <a:t> 때</a:t>
            </a:r>
            <a:endParaRPr lang="en-US" altLang="ko-KR" sz="20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7AAAD2C-062A-43C9-B3D3-7E7FD3DD9701}"/>
              </a:ext>
            </a:extLst>
          </p:cNvPr>
          <p:cNvGrpSpPr/>
          <p:nvPr/>
        </p:nvGrpSpPr>
        <p:grpSpPr>
          <a:xfrm>
            <a:off x="1402976" y="3075735"/>
            <a:ext cx="9386047" cy="706530"/>
            <a:chOff x="1497106" y="4992914"/>
            <a:chExt cx="9386047" cy="110099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061065A-268D-4E8B-A815-A8117BBA395E}"/>
                </a:ext>
              </a:extLst>
            </p:cNvPr>
            <p:cNvSpPr/>
            <p:nvPr/>
          </p:nvSpPr>
          <p:spPr>
            <a:xfrm>
              <a:off x="1497106" y="4992914"/>
              <a:ext cx="9386047" cy="1100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20EC2CD-61BD-4FBE-AB36-68D4EF84FF84}"/>
                </a:ext>
              </a:extLst>
            </p:cNvPr>
            <p:cNvSpPr txBox="1"/>
            <p:nvPr/>
          </p:nvSpPr>
          <p:spPr>
            <a:xfrm>
              <a:off x="1497107" y="5189467"/>
              <a:ext cx="9386046" cy="623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/>
                <a:t>Math.celi</a:t>
              </a:r>
              <a:r>
                <a:rPr lang="en-US" altLang="ko-KR" sz="2000" b="1" dirty="0"/>
                <a:t>(</a:t>
              </a:r>
              <a:r>
                <a:rPr lang="en-US" altLang="ko-KR" sz="2000" b="1" dirty="0" err="1"/>
                <a:t>Math.random</a:t>
              </a:r>
              <a:r>
                <a:rPr lang="en-US" altLang="ko-KR" sz="2000" b="1" dirty="0"/>
                <a:t>()*(</a:t>
              </a:r>
              <a:r>
                <a:rPr lang="ko-KR" altLang="en-US" sz="2000" b="1" dirty="0"/>
                <a:t>내가 원하는 수</a:t>
              </a:r>
              <a:r>
                <a:rPr lang="en-US" altLang="ko-KR" sz="2000" b="1" dirty="0"/>
                <a:t>));</a:t>
              </a:r>
              <a:endParaRPr lang="ko-KR" altLang="en-US" sz="1600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8D74736-C0A6-40ED-A9ED-2FC07CD373D6}"/>
              </a:ext>
            </a:extLst>
          </p:cNvPr>
          <p:cNvGrpSpPr/>
          <p:nvPr/>
        </p:nvGrpSpPr>
        <p:grpSpPr>
          <a:xfrm>
            <a:off x="1402976" y="4359100"/>
            <a:ext cx="9386047" cy="706530"/>
            <a:chOff x="1497106" y="4992914"/>
            <a:chExt cx="9386047" cy="1100993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F16ADFA-42E0-4D33-8DF5-FB7D9ECD9435}"/>
                </a:ext>
              </a:extLst>
            </p:cNvPr>
            <p:cNvSpPr/>
            <p:nvPr/>
          </p:nvSpPr>
          <p:spPr>
            <a:xfrm>
              <a:off x="1497106" y="4992914"/>
              <a:ext cx="9386047" cy="1100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62CCAE-8400-4FFA-9E7C-E9DF0EF2B9D9}"/>
                </a:ext>
              </a:extLst>
            </p:cNvPr>
            <p:cNvSpPr txBox="1"/>
            <p:nvPr/>
          </p:nvSpPr>
          <p:spPr>
            <a:xfrm>
              <a:off x="1497107" y="5189467"/>
              <a:ext cx="9386046" cy="623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/>
                <a:t>Math.floor</a:t>
              </a:r>
              <a:r>
                <a:rPr lang="en-US" altLang="ko-KR" sz="2000" b="1" dirty="0"/>
                <a:t>(</a:t>
              </a:r>
              <a:r>
                <a:rPr lang="en-US" altLang="ko-KR" sz="2000" b="1" dirty="0" err="1"/>
                <a:t>Math.random</a:t>
              </a:r>
              <a:r>
                <a:rPr lang="en-US" altLang="ko-KR" sz="2000" b="1" dirty="0"/>
                <a:t>()*(</a:t>
              </a:r>
              <a:r>
                <a:rPr lang="ko-KR" altLang="en-US" sz="2000" b="1" dirty="0"/>
                <a:t>내가 원하는 수</a:t>
              </a:r>
              <a:r>
                <a:rPr lang="en-US" altLang="ko-KR" sz="2000" b="1" dirty="0"/>
                <a:t>))-1;</a:t>
              </a:r>
              <a:endParaRPr lang="ko-KR" altLang="en-US" sz="16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0952956-2385-4CFE-A83E-243F4760B06F}"/>
              </a:ext>
            </a:extLst>
          </p:cNvPr>
          <p:cNvGrpSpPr/>
          <p:nvPr/>
        </p:nvGrpSpPr>
        <p:grpSpPr>
          <a:xfrm>
            <a:off x="1402976" y="5518889"/>
            <a:ext cx="9386047" cy="706530"/>
            <a:chOff x="1497106" y="4992914"/>
            <a:chExt cx="9386047" cy="110099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6C80897-D5B2-4CD6-A43E-BF278D40000A}"/>
                </a:ext>
              </a:extLst>
            </p:cNvPr>
            <p:cNvSpPr/>
            <p:nvPr/>
          </p:nvSpPr>
          <p:spPr>
            <a:xfrm>
              <a:off x="1497106" y="4992914"/>
              <a:ext cx="9386047" cy="1100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3141442-7886-4DBB-B3C9-365B37E677EE}"/>
                </a:ext>
              </a:extLst>
            </p:cNvPr>
            <p:cNvSpPr txBox="1"/>
            <p:nvPr/>
          </p:nvSpPr>
          <p:spPr>
            <a:xfrm>
              <a:off x="1497107" y="5189467"/>
              <a:ext cx="9386046" cy="623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/>
                <a:t>Math.floor</a:t>
              </a:r>
              <a:r>
                <a:rPr lang="en-US" altLang="ko-KR" sz="2000" b="1" dirty="0"/>
                <a:t>(</a:t>
              </a:r>
              <a:r>
                <a:rPr lang="en-US" altLang="ko-KR" sz="2000" b="1" dirty="0" err="1"/>
                <a:t>Math.random</a:t>
              </a:r>
              <a:r>
                <a:rPr lang="en-US" altLang="ko-KR" sz="2000" b="1" dirty="0"/>
                <a:t>()*(</a:t>
              </a:r>
              <a:r>
                <a:rPr lang="ko-KR" altLang="en-US" sz="2000" b="1" dirty="0"/>
                <a:t>내가 원하는 수</a:t>
              </a:r>
              <a:r>
                <a:rPr lang="en-US" altLang="ko-KR" sz="2000" b="1" dirty="0"/>
                <a:t>-1+</a:t>
              </a:r>
              <a:r>
                <a:rPr lang="ko-KR" altLang="en-US" sz="2000" b="1" dirty="0"/>
                <a:t>최솟값</a:t>
              </a:r>
              <a:r>
                <a:rPr lang="en-US" altLang="ko-KR" sz="2000" b="1" dirty="0"/>
                <a:t>))+(</a:t>
              </a:r>
              <a:r>
                <a:rPr lang="ko-KR" altLang="en-US" sz="2000" b="1" dirty="0"/>
                <a:t>최솟값</a:t>
              </a:r>
              <a:r>
                <a:rPr lang="en-US" altLang="ko-KR" sz="2000" b="1" dirty="0"/>
                <a:t>-1);</a:t>
              </a:r>
              <a:endParaRPr lang="ko-KR" altLang="en-US" sz="160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E18FAE3-AC2A-49CA-AE16-C5BA06171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948" y="1927976"/>
            <a:ext cx="6696075" cy="1066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A63438-ECEE-41C1-BF88-3EEFC5688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093" y="3299557"/>
            <a:ext cx="2619375" cy="685800"/>
          </a:xfrm>
          <a:prstGeom prst="rect">
            <a:avLst/>
          </a:prstGeom>
          <a:ln>
            <a:solidFill>
              <a:srgbClr val="404040"/>
            </a:solidFill>
          </a:ln>
        </p:spPr>
      </p:pic>
      <p:sp>
        <p:nvSpPr>
          <p:cNvPr id="6" name="폭발: 14pt 5">
            <a:extLst>
              <a:ext uri="{FF2B5EF4-FFF2-40B4-BE49-F238E27FC236}">
                <a16:creationId xmlns:a16="http://schemas.microsoft.com/office/drawing/2014/main" id="{DB59770E-9C8E-4D11-A52E-964E19B6C31B}"/>
              </a:ext>
            </a:extLst>
          </p:cNvPr>
          <p:cNvSpPr/>
          <p:nvPr/>
        </p:nvSpPr>
        <p:spPr>
          <a:xfrm>
            <a:off x="8785054" y="4790968"/>
            <a:ext cx="3281078" cy="149132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Ceil</a:t>
            </a:r>
            <a:r>
              <a:rPr lang="ko-KR" altLang="en-US" dirty="0"/>
              <a:t>는</a:t>
            </a:r>
            <a:endParaRPr lang="en-US" altLang="ko-KR" dirty="0"/>
          </a:p>
          <a:p>
            <a:pPr algn="ctr"/>
            <a:r>
              <a:rPr lang="ko-KR" altLang="en-US" dirty="0" err="1"/>
              <a:t>비권장</a:t>
            </a:r>
            <a:r>
              <a:rPr lang="en-US" altLang="ko-KR" dirty="0"/>
              <a:t>……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2F7510-3C31-4914-A192-CED4BEE71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6074" y="6154803"/>
            <a:ext cx="67056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45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693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04-2. </a:t>
            </a:r>
            <a:r>
              <a:rPr lang="ko-KR" altLang="en-US" sz="2000" b="1" dirty="0"/>
              <a:t>내장 객체 </a:t>
            </a:r>
            <a:r>
              <a:rPr lang="ko-KR" altLang="en-US" sz="1400" b="1" dirty="0"/>
              <a:t>교재 </a:t>
            </a:r>
            <a:r>
              <a:rPr lang="en-US" altLang="ko-KR" sz="1400" b="1" dirty="0"/>
              <a:t>97</a:t>
            </a:r>
            <a:r>
              <a:rPr lang="ko-KR" altLang="en-US" sz="1400" b="1" dirty="0"/>
              <a:t>쪽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105382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7367" y="609794"/>
            <a:ext cx="1021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0024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3758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0570" y="609794"/>
            <a:ext cx="4635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B9121-5F84-4C60-B0B5-CB3540122CD1}"/>
              </a:ext>
            </a:extLst>
          </p:cNvPr>
          <p:cNvSpPr txBox="1"/>
          <p:nvPr/>
        </p:nvSpPr>
        <p:spPr>
          <a:xfrm>
            <a:off x="10717492" y="609794"/>
            <a:ext cx="8819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81018-0136-494A-A7FA-291D51039CF8}"/>
              </a:ext>
            </a:extLst>
          </p:cNvPr>
          <p:cNvSpPr txBox="1"/>
          <p:nvPr/>
        </p:nvSpPr>
        <p:spPr>
          <a:xfrm>
            <a:off x="1053784" y="1409078"/>
            <a:ext cx="10272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rgbClr val="0070C0"/>
                </a:solidFill>
              </a:rPr>
              <a:t>랜덤메서드</a:t>
            </a:r>
            <a:r>
              <a:rPr lang="ko-KR" altLang="en-US" sz="2400" b="1" dirty="0">
                <a:solidFill>
                  <a:srgbClr val="0070C0"/>
                </a:solidFill>
              </a:rPr>
              <a:t> 예제 </a:t>
            </a:r>
            <a:r>
              <a:rPr lang="en-US" altLang="ko-KR" sz="2400" b="1" dirty="0">
                <a:solidFill>
                  <a:srgbClr val="0070C0"/>
                </a:solidFill>
              </a:rPr>
              <a:t>math_ob2_test.html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26B3C4-0F7B-4872-85D9-18D5361AF4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695"/>
          <a:stretch/>
        </p:blipFill>
        <p:spPr>
          <a:xfrm>
            <a:off x="369156" y="2258331"/>
            <a:ext cx="6874222" cy="365060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8C2D013-9A74-4A14-AE68-D3D8B7F5B2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890"/>
          <a:stretch/>
        </p:blipFill>
        <p:spPr>
          <a:xfrm>
            <a:off x="4948622" y="3826574"/>
            <a:ext cx="6874222" cy="2082362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4B0E8804-F8F9-4E58-B9FC-50B2DE116C99}"/>
              </a:ext>
            </a:extLst>
          </p:cNvPr>
          <p:cNvSpPr/>
          <p:nvPr/>
        </p:nvSpPr>
        <p:spPr>
          <a:xfrm>
            <a:off x="5672311" y="3826574"/>
            <a:ext cx="3840480" cy="3345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4A2F4E4-CD9A-4EAB-8752-EAE7FC2A9521}"/>
              </a:ext>
            </a:extLst>
          </p:cNvPr>
          <p:cNvGrpSpPr/>
          <p:nvPr/>
        </p:nvGrpSpPr>
        <p:grpSpPr>
          <a:xfrm>
            <a:off x="7287400" y="2393028"/>
            <a:ext cx="4585286" cy="1392780"/>
            <a:chOff x="1589942" y="4992914"/>
            <a:chExt cx="9669696" cy="110099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FB5C19B-D490-4E44-B0BE-0B1B8AAA90C8}"/>
                </a:ext>
              </a:extLst>
            </p:cNvPr>
            <p:cNvSpPr/>
            <p:nvPr/>
          </p:nvSpPr>
          <p:spPr>
            <a:xfrm>
              <a:off x="1589942" y="4992914"/>
              <a:ext cx="9386047" cy="1100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ABF0BEC-3670-494F-8DD8-4835E95FA826}"/>
                </a:ext>
              </a:extLst>
            </p:cNvPr>
            <p:cNvSpPr txBox="1"/>
            <p:nvPr/>
          </p:nvSpPr>
          <p:spPr>
            <a:xfrm>
              <a:off x="1589942" y="5159275"/>
              <a:ext cx="9669696" cy="802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Math.ceil</a:t>
              </a:r>
              <a:r>
                <a:rPr lang="en-US" altLang="ko-KR" b="1" dirty="0"/>
                <a:t>()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소수점 첫째자리에서 무조건 올림 하여 정수 반환</a:t>
              </a:r>
              <a:endParaRPr lang="en-US" altLang="ko-KR" sz="1400" dirty="0"/>
            </a:p>
            <a:p>
              <a:pPr lvl="1"/>
              <a:r>
                <a:rPr lang="ko-KR" altLang="en-US" sz="1400" dirty="0"/>
                <a:t>변수 </a:t>
              </a:r>
              <a:r>
                <a:rPr lang="en-US" altLang="ko-KR" sz="1400" dirty="0"/>
                <a:t>com</a:t>
              </a:r>
              <a:r>
                <a:rPr lang="ko-KR" altLang="en-US" sz="1400" dirty="0"/>
                <a:t>에 들어갈 수 있는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수는 </a:t>
              </a:r>
              <a:r>
                <a:rPr lang="en-US" altLang="ko-KR" sz="1400" dirty="0"/>
                <a:t>1,2,3</a:t>
              </a:r>
            </a:p>
            <a:p>
              <a:pPr lvl="1"/>
              <a:r>
                <a:rPr lang="en-US" altLang="ko-KR" sz="1400" dirty="0"/>
                <a:t>0</a:t>
              </a:r>
              <a:r>
                <a:rPr lang="ko-KR" altLang="en-US" sz="1400" dirty="0"/>
                <a:t>은 </a:t>
              </a:r>
              <a:r>
                <a:rPr lang="ko-KR" altLang="en-US" sz="1400" dirty="0" err="1"/>
                <a:t>안들어감</a:t>
              </a:r>
              <a:r>
                <a:rPr lang="en-US" altLang="ko-KR" sz="1400" dirty="0"/>
                <a:t>!!</a:t>
              </a:r>
              <a:endParaRPr lang="ko-KR" altLang="en-US" sz="1100" dirty="0"/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470C7D83-8756-481B-BE91-731CB73934F8}"/>
              </a:ext>
            </a:extLst>
          </p:cNvPr>
          <p:cNvSpPr/>
          <p:nvPr/>
        </p:nvSpPr>
        <p:spPr>
          <a:xfrm>
            <a:off x="1504669" y="5281625"/>
            <a:ext cx="2427251" cy="3345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0805BC-5089-42B3-98A8-45EFFF8F6113}"/>
              </a:ext>
            </a:extLst>
          </p:cNvPr>
          <p:cNvSpPr txBox="1"/>
          <p:nvPr/>
        </p:nvSpPr>
        <p:spPr>
          <a:xfrm>
            <a:off x="3024291" y="5539604"/>
            <a:ext cx="185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브라우저 객체</a:t>
            </a:r>
          </a:p>
        </p:txBody>
      </p:sp>
    </p:spTree>
    <p:extLst>
      <p:ext uri="{BB962C8B-B14F-4D97-AF65-F5344CB8AC3E}">
        <p14:creationId xmlns:p14="http://schemas.microsoft.com/office/powerpoint/2010/main" val="4274289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953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04-2. </a:t>
            </a:r>
            <a:r>
              <a:rPr lang="ko-KR" altLang="en-US" sz="2000" b="1" dirty="0"/>
              <a:t>내장 객체 </a:t>
            </a:r>
            <a:r>
              <a:rPr lang="ko-KR" altLang="en-US" sz="1400" b="1" dirty="0"/>
              <a:t>교재 </a:t>
            </a:r>
            <a:r>
              <a:rPr lang="en-US" altLang="ko-KR" sz="1400" b="1" dirty="0"/>
              <a:t>98,99</a:t>
            </a:r>
            <a:r>
              <a:rPr lang="ko-KR" altLang="en-US" sz="1400" b="1" dirty="0"/>
              <a:t>쪽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105382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7367" y="609794"/>
            <a:ext cx="1021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0024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3758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50570" y="609794"/>
            <a:ext cx="4635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B9121-5F84-4C60-B0B5-CB3540122CD1}"/>
              </a:ext>
            </a:extLst>
          </p:cNvPr>
          <p:cNvSpPr txBox="1"/>
          <p:nvPr/>
        </p:nvSpPr>
        <p:spPr>
          <a:xfrm>
            <a:off x="10717492" y="609794"/>
            <a:ext cx="8819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81018-0136-494A-A7FA-291D51039CF8}"/>
              </a:ext>
            </a:extLst>
          </p:cNvPr>
          <p:cNvSpPr txBox="1"/>
          <p:nvPr/>
        </p:nvSpPr>
        <p:spPr>
          <a:xfrm>
            <a:off x="1053784" y="1409078"/>
            <a:ext cx="102726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배열 객체</a:t>
            </a:r>
            <a:r>
              <a:rPr lang="en-US" altLang="ko-KR" sz="2400" b="1" dirty="0">
                <a:solidFill>
                  <a:srgbClr val="0070C0"/>
                </a:solidFill>
              </a:rPr>
              <a:t>(Array Object)</a:t>
            </a:r>
            <a:endParaRPr lang="en-US" altLang="ko-KR" sz="2000" dirty="0">
              <a:solidFill>
                <a:srgbClr val="0070C0"/>
              </a:solidFill>
            </a:endParaRPr>
          </a:p>
          <a:p>
            <a:r>
              <a:rPr lang="en-US" altLang="ko-KR" sz="2000" dirty="0"/>
              <a:t>	</a:t>
            </a:r>
            <a:r>
              <a:rPr lang="ko-KR" altLang="en-US" sz="2000" dirty="0"/>
              <a:t>여러 개의 데이터를 하나의 장소에 저장 하고싶을 때 사용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배열 객체에 저장된 데이터 불러오기 </a:t>
            </a:r>
            <a:r>
              <a:rPr lang="en-US" altLang="ko-KR" sz="1600" b="1" dirty="0"/>
              <a:t>100</a:t>
            </a:r>
            <a:r>
              <a:rPr lang="ko-KR" altLang="en-US" sz="1600" b="1" dirty="0"/>
              <a:t>쪽</a:t>
            </a:r>
            <a:endParaRPr lang="en-US" altLang="ko-KR" sz="2000" b="1" dirty="0"/>
          </a:p>
          <a:p>
            <a:endParaRPr lang="en-US" altLang="ko-KR" sz="2000" b="1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0479EBA-6C9B-4EA2-B895-F80635A424DF}"/>
              </a:ext>
            </a:extLst>
          </p:cNvPr>
          <p:cNvGrpSpPr/>
          <p:nvPr/>
        </p:nvGrpSpPr>
        <p:grpSpPr>
          <a:xfrm>
            <a:off x="1497104" y="2297812"/>
            <a:ext cx="9386047" cy="1100993"/>
            <a:chOff x="1497106" y="4992914"/>
            <a:chExt cx="9386047" cy="110099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7C1B0C6-3147-4F75-AF6E-101CBD1B47B7}"/>
                </a:ext>
              </a:extLst>
            </p:cNvPr>
            <p:cNvSpPr/>
            <p:nvPr/>
          </p:nvSpPr>
          <p:spPr>
            <a:xfrm>
              <a:off x="1497106" y="4992914"/>
              <a:ext cx="9386047" cy="1100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43E093F-8001-43B7-A653-3DD8F509365C}"/>
                </a:ext>
              </a:extLst>
            </p:cNvPr>
            <p:cNvSpPr txBox="1"/>
            <p:nvPr/>
          </p:nvSpPr>
          <p:spPr>
            <a:xfrm>
              <a:off x="1550896" y="5060879"/>
              <a:ext cx="1021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기본형 </a:t>
              </a: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C923FF89-7956-4DAD-9B7F-435E6192F05D}"/>
                </a:ext>
              </a:extLst>
            </p:cNvPr>
            <p:cNvCxnSpPr/>
            <p:nvPr/>
          </p:nvCxnSpPr>
          <p:spPr>
            <a:xfrm>
              <a:off x="2384611" y="5105704"/>
              <a:ext cx="0" cy="88444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638949-6E58-4807-99E8-FE9385D09BB1}"/>
                </a:ext>
              </a:extLst>
            </p:cNvPr>
            <p:cNvSpPr txBox="1"/>
            <p:nvPr/>
          </p:nvSpPr>
          <p:spPr>
            <a:xfrm>
              <a:off x="2682304" y="5189467"/>
              <a:ext cx="77365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var</a:t>
              </a:r>
              <a:r>
                <a:rPr lang="ko-KR" altLang="en-US" sz="2000" b="1" dirty="0"/>
                <a:t> 참조 변수</a:t>
              </a:r>
              <a:r>
                <a:rPr lang="en-US" altLang="ko-KR" sz="2000" b="1" dirty="0"/>
                <a:t> = new Array();</a:t>
              </a:r>
            </a:p>
            <a:p>
              <a:r>
                <a:rPr lang="ko-KR" altLang="en-US" sz="2000" b="1" dirty="0"/>
                <a:t>참조변수</a:t>
              </a:r>
              <a:r>
                <a:rPr lang="en-US" altLang="ko-KR" sz="2000" b="1" dirty="0"/>
                <a:t>[0] = </a:t>
              </a:r>
              <a:r>
                <a:rPr lang="ko-KR" altLang="en-US" sz="2000" b="1" dirty="0"/>
                <a:t>값</a:t>
              </a:r>
              <a:r>
                <a:rPr lang="en-US" altLang="ko-KR" sz="2000" b="1" dirty="0"/>
                <a:t>1; </a:t>
              </a:r>
              <a:r>
                <a:rPr lang="ko-KR" altLang="en-US" sz="2000" b="1" dirty="0"/>
                <a:t>참조변수</a:t>
              </a:r>
              <a:r>
                <a:rPr lang="en-US" altLang="ko-KR" sz="2000" b="1" dirty="0"/>
                <a:t>[1] = </a:t>
              </a:r>
              <a:r>
                <a:rPr lang="ko-KR" altLang="en-US" sz="2000" b="1" dirty="0"/>
                <a:t>값</a:t>
              </a:r>
              <a:r>
                <a:rPr lang="en-US" altLang="ko-KR" sz="2000" b="1" dirty="0"/>
                <a:t>2; …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90A38C7-6949-471C-852B-D047DF1A69F9}"/>
              </a:ext>
            </a:extLst>
          </p:cNvPr>
          <p:cNvGrpSpPr/>
          <p:nvPr/>
        </p:nvGrpSpPr>
        <p:grpSpPr>
          <a:xfrm>
            <a:off x="1497104" y="3505200"/>
            <a:ext cx="9386047" cy="533685"/>
            <a:chOff x="1497106" y="4992914"/>
            <a:chExt cx="9386047" cy="1100993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CD84BD8-DC0F-42B0-BB10-36B354033976}"/>
                </a:ext>
              </a:extLst>
            </p:cNvPr>
            <p:cNvSpPr/>
            <p:nvPr/>
          </p:nvSpPr>
          <p:spPr>
            <a:xfrm>
              <a:off x="1497106" y="4992914"/>
              <a:ext cx="9386047" cy="1100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6E387E-9E1F-4496-A7A0-FFDB8F8D12D0}"/>
                </a:ext>
              </a:extLst>
            </p:cNvPr>
            <p:cNvSpPr txBox="1"/>
            <p:nvPr/>
          </p:nvSpPr>
          <p:spPr>
            <a:xfrm>
              <a:off x="1550896" y="5060879"/>
              <a:ext cx="1021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기본형 </a:t>
              </a: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7F6714A-3D87-4777-B503-EC3FCDAECE6A}"/>
                </a:ext>
              </a:extLst>
            </p:cNvPr>
            <p:cNvCxnSpPr/>
            <p:nvPr/>
          </p:nvCxnSpPr>
          <p:spPr>
            <a:xfrm>
              <a:off x="2384611" y="5105704"/>
              <a:ext cx="0" cy="88444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CFC576B-F6E2-4390-BFA8-2E8174CD4FBD}"/>
                </a:ext>
              </a:extLst>
            </p:cNvPr>
            <p:cNvSpPr txBox="1"/>
            <p:nvPr/>
          </p:nvSpPr>
          <p:spPr>
            <a:xfrm>
              <a:off x="2682304" y="5189467"/>
              <a:ext cx="77365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var</a:t>
              </a:r>
              <a:r>
                <a:rPr lang="ko-KR" altLang="en-US" sz="2000" b="1" dirty="0"/>
                <a:t> 참조 변수</a:t>
              </a:r>
              <a:r>
                <a:rPr lang="en-US" altLang="ko-KR" sz="2000" b="1" dirty="0"/>
                <a:t> = new Array(</a:t>
              </a:r>
              <a:r>
                <a:rPr lang="ko-KR" altLang="en-US" sz="2000" b="1" dirty="0"/>
                <a:t>값</a:t>
              </a:r>
              <a:r>
                <a:rPr lang="en-US" altLang="ko-KR" sz="2000" b="1" dirty="0"/>
                <a:t>1, </a:t>
              </a:r>
              <a:r>
                <a:rPr lang="ko-KR" altLang="en-US" sz="2000" b="1" dirty="0"/>
                <a:t>값</a:t>
              </a:r>
              <a:r>
                <a:rPr lang="en-US" altLang="ko-KR" sz="2000" b="1" dirty="0"/>
                <a:t>2, </a:t>
              </a:r>
              <a:r>
                <a:rPr lang="ko-KR" altLang="en-US" sz="2000" b="1" dirty="0"/>
                <a:t>값</a:t>
              </a:r>
              <a:r>
                <a:rPr lang="en-US" altLang="ko-KR" sz="2000" b="1" dirty="0"/>
                <a:t>3, …);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8B13EB6-FAB5-40A6-A36F-AD51F6B128D3}"/>
              </a:ext>
            </a:extLst>
          </p:cNvPr>
          <p:cNvGrpSpPr/>
          <p:nvPr/>
        </p:nvGrpSpPr>
        <p:grpSpPr>
          <a:xfrm>
            <a:off x="1497104" y="4145280"/>
            <a:ext cx="9386047" cy="533685"/>
            <a:chOff x="1497106" y="4992914"/>
            <a:chExt cx="9386047" cy="110099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3134DFC-9B73-4B14-94AE-4129A2BB9BAB}"/>
                </a:ext>
              </a:extLst>
            </p:cNvPr>
            <p:cNvSpPr/>
            <p:nvPr/>
          </p:nvSpPr>
          <p:spPr>
            <a:xfrm>
              <a:off x="1497106" y="4992914"/>
              <a:ext cx="9386047" cy="1100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716C98-E93D-4F42-BC71-2AE1D15C9D97}"/>
                </a:ext>
              </a:extLst>
            </p:cNvPr>
            <p:cNvSpPr txBox="1"/>
            <p:nvPr/>
          </p:nvSpPr>
          <p:spPr>
            <a:xfrm>
              <a:off x="1550896" y="5060879"/>
              <a:ext cx="1021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기본형 </a:t>
              </a: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FE5DA1B9-D9EA-467F-8BB4-99DAA26B22D9}"/>
                </a:ext>
              </a:extLst>
            </p:cNvPr>
            <p:cNvCxnSpPr/>
            <p:nvPr/>
          </p:nvCxnSpPr>
          <p:spPr>
            <a:xfrm>
              <a:off x="2384611" y="5105704"/>
              <a:ext cx="0" cy="88444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A8F62B-D145-4DFB-AD7D-EF6CF4FDDB96}"/>
                </a:ext>
              </a:extLst>
            </p:cNvPr>
            <p:cNvSpPr txBox="1"/>
            <p:nvPr/>
          </p:nvSpPr>
          <p:spPr>
            <a:xfrm>
              <a:off x="2682304" y="5189467"/>
              <a:ext cx="77365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var</a:t>
              </a:r>
              <a:r>
                <a:rPr lang="ko-KR" altLang="en-US" sz="2000" b="1" dirty="0"/>
                <a:t> 참조 변수</a:t>
              </a:r>
              <a:r>
                <a:rPr lang="en-US" altLang="ko-KR" sz="2000" b="1" dirty="0"/>
                <a:t> = [</a:t>
              </a:r>
              <a:r>
                <a:rPr lang="ko-KR" altLang="en-US" sz="2000" b="1" dirty="0"/>
                <a:t>값</a:t>
              </a:r>
              <a:r>
                <a:rPr lang="en-US" altLang="ko-KR" sz="2000" b="1" dirty="0"/>
                <a:t>1, </a:t>
              </a:r>
              <a:r>
                <a:rPr lang="ko-KR" altLang="en-US" sz="2000" b="1" dirty="0"/>
                <a:t>값</a:t>
              </a:r>
              <a:r>
                <a:rPr lang="en-US" altLang="ko-KR" sz="2000" b="1" dirty="0"/>
                <a:t>2, </a:t>
              </a:r>
              <a:r>
                <a:rPr lang="ko-KR" altLang="en-US" sz="2000" b="1" dirty="0"/>
                <a:t>값</a:t>
              </a:r>
              <a:r>
                <a:rPr lang="en-US" altLang="ko-KR" sz="2000" b="1" dirty="0"/>
                <a:t>3, …];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41AA320-1147-4C15-9746-9029745FCF7B}"/>
              </a:ext>
            </a:extLst>
          </p:cNvPr>
          <p:cNvGrpSpPr/>
          <p:nvPr/>
        </p:nvGrpSpPr>
        <p:grpSpPr>
          <a:xfrm>
            <a:off x="1497104" y="5307155"/>
            <a:ext cx="9386047" cy="533685"/>
            <a:chOff x="1497106" y="4992914"/>
            <a:chExt cx="9386047" cy="110099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1FB1F66-24E1-4CB3-B12F-84B84A136BD2}"/>
                </a:ext>
              </a:extLst>
            </p:cNvPr>
            <p:cNvSpPr/>
            <p:nvPr/>
          </p:nvSpPr>
          <p:spPr>
            <a:xfrm>
              <a:off x="1497106" y="4992914"/>
              <a:ext cx="9386047" cy="1100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90D024A-23FD-43F0-8749-037F4D7A8027}"/>
                </a:ext>
              </a:extLst>
            </p:cNvPr>
            <p:cNvSpPr txBox="1"/>
            <p:nvPr/>
          </p:nvSpPr>
          <p:spPr>
            <a:xfrm>
              <a:off x="1550896" y="5060879"/>
              <a:ext cx="1021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기본형 </a:t>
              </a: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CBBE6F8E-16F3-423B-8B6B-8510185AB0E7}"/>
                </a:ext>
              </a:extLst>
            </p:cNvPr>
            <p:cNvCxnSpPr/>
            <p:nvPr/>
          </p:nvCxnSpPr>
          <p:spPr>
            <a:xfrm>
              <a:off x="2384611" y="5105704"/>
              <a:ext cx="0" cy="88444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5AC77FF-8B30-4AA3-BFD9-5A91B9C493D7}"/>
                </a:ext>
              </a:extLst>
            </p:cNvPr>
            <p:cNvSpPr txBox="1"/>
            <p:nvPr/>
          </p:nvSpPr>
          <p:spPr>
            <a:xfrm>
              <a:off x="2682304" y="5189466"/>
              <a:ext cx="7736535" cy="825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참조 변수</a:t>
              </a:r>
              <a:r>
                <a:rPr lang="en-US" altLang="ko-KR" sz="2000" b="1" dirty="0"/>
                <a:t>[</a:t>
              </a:r>
              <a:r>
                <a:rPr lang="ko-KR" altLang="en-US" sz="2000" b="1" dirty="0"/>
                <a:t>인덱스 번호</a:t>
              </a:r>
              <a:r>
                <a:rPr lang="en-US" altLang="ko-KR" sz="2000" b="1" dirty="0"/>
                <a:t>];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8787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800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04-2. </a:t>
            </a:r>
            <a:r>
              <a:rPr lang="ko-KR" altLang="en-US" sz="2000" b="1" dirty="0"/>
              <a:t>내장 객체 </a:t>
            </a:r>
            <a:r>
              <a:rPr lang="ko-KR" altLang="en-US" sz="1400" b="1" dirty="0"/>
              <a:t>교재 </a:t>
            </a:r>
            <a:r>
              <a:rPr lang="en-US" altLang="ko-KR" sz="1400" b="1" dirty="0"/>
              <a:t>100</a:t>
            </a:r>
            <a:r>
              <a:rPr lang="ko-KR" altLang="en-US" sz="1400" b="1" dirty="0"/>
              <a:t>쪽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105382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7367" y="609794"/>
            <a:ext cx="1021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0024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3758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50570" y="609794"/>
            <a:ext cx="4635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B9121-5F84-4C60-B0B5-CB3540122CD1}"/>
              </a:ext>
            </a:extLst>
          </p:cNvPr>
          <p:cNvSpPr txBox="1"/>
          <p:nvPr/>
        </p:nvSpPr>
        <p:spPr>
          <a:xfrm>
            <a:off x="10717492" y="609794"/>
            <a:ext cx="8819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81018-0136-494A-A7FA-291D51039CF8}"/>
              </a:ext>
            </a:extLst>
          </p:cNvPr>
          <p:cNvSpPr txBox="1"/>
          <p:nvPr/>
        </p:nvSpPr>
        <p:spPr>
          <a:xfrm>
            <a:off x="1053784" y="1409078"/>
            <a:ext cx="1027268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배열 객체 예제 </a:t>
            </a:r>
            <a:r>
              <a:rPr lang="en-US" altLang="ko-KR" sz="2400" b="1" dirty="0">
                <a:solidFill>
                  <a:srgbClr val="0070C0"/>
                </a:solidFill>
              </a:rPr>
              <a:t>array_ob1_test.html</a:t>
            </a:r>
            <a:endParaRPr lang="en-US" altLang="ko-KR" sz="2000" dirty="0"/>
          </a:p>
          <a:p>
            <a:r>
              <a:rPr lang="en-US" altLang="ko-KR" sz="2000" dirty="0"/>
              <a:t>.t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1DCE89-3679-485B-8747-752F81699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92" y="1826773"/>
            <a:ext cx="5456408" cy="4401669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37725DE3-279A-45BD-AD4D-C8C76B1A90F3}"/>
              </a:ext>
            </a:extLst>
          </p:cNvPr>
          <p:cNvGrpSpPr/>
          <p:nvPr/>
        </p:nvGrpSpPr>
        <p:grpSpPr>
          <a:xfrm>
            <a:off x="6354280" y="1826773"/>
            <a:ext cx="4689748" cy="2996665"/>
            <a:chOff x="1589942" y="4992914"/>
            <a:chExt cx="9889991" cy="803807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E4E5FC8-2A32-4C0D-AEFB-9947403E3EE8}"/>
                </a:ext>
              </a:extLst>
            </p:cNvPr>
            <p:cNvSpPr/>
            <p:nvPr/>
          </p:nvSpPr>
          <p:spPr>
            <a:xfrm>
              <a:off x="1589942" y="4992914"/>
              <a:ext cx="9386047" cy="8038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37700A4-F26A-497E-A11F-8EA473FB48DB}"/>
                </a:ext>
              </a:extLst>
            </p:cNvPr>
            <p:cNvSpPr txBox="1"/>
            <p:nvPr/>
          </p:nvSpPr>
          <p:spPr>
            <a:xfrm>
              <a:off x="1810237" y="5050955"/>
              <a:ext cx="9669696" cy="462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인덱스 번호</a:t>
              </a:r>
              <a:endParaRPr lang="en-US" altLang="ko-KR" dirty="0"/>
            </a:p>
            <a:p>
              <a:pPr lvl="1"/>
              <a:r>
                <a:rPr lang="en-US" altLang="ko-KR" sz="1400" dirty="0"/>
                <a:t>0</a:t>
              </a:r>
              <a:r>
                <a:rPr lang="ko-KR" altLang="en-US" sz="1400" dirty="0"/>
                <a:t>부터 시작</a:t>
              </a:r>
              <a:endParaRPr lang="ko-KR" altLang="en-US" sz="11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B5BB73D-2BC5-4747-93E0-D7D14B031264}"/>
                </a:ext>
              </a:extLst>
            </p:cNvPr>
            <p:cNvSpPr txBox="1"/>
            <p:nvPr/>
          </p:nvSpPr>
          <p:spPr>
            <a:xfrm>
              <a:off x="1810237" y="5241118"/>
              <a:ext cx="9669696" cy="462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배열객체 이름</a:t>
              </a:r>
              <a:r>
                <a:rPr lang="en-US" altLang="ko-KR" b="1" dirty="0"/>
                <a:t>.length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배열의 길이를 나타냄</a:t>
              </a:r>
              <a:endParaRPr lang="en-US" altLang="ko-KR" sz="14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2734D72-CFD5-4796-9707-45B7472AF180}"/>
                </a:ext>
              </a:extLst>
            </p:cNvPr>
            <p:cNvSpPr txBox="1"/>
            <p:nvPr/>
          </p:nvSpPr>
          <p:spPr>
            <a:xfrm>
              <a:off x="1810237" y="5427803"/>
              <a:ext cx="9669696" cy="272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for</a:t>
              </a:r>
              <a:r>
                <a:rPr lang="ko-KR" altLang="en-US" b="1" dirty="0"/>
                <a:t>문의 활용</a:t>
              </a:r>
              <a:endParaRPr lang="en-US" altLang="ko-KR" dirty="0"/>
            </a:p>
            <a:p>
              <a:pPr lvl="1"/>
              <a:r>
                <a:rPr lang="en-US" altLang="ko-KR" sz="1400" dirty="0"/>
                <a:t>for(var </a:t>
              </a:r>
              <a:r>
                <a:rPr lang="en-US" altLang="ko-KR" sz="1400" dirty="0" err="1"/>
                <a:t>i</a:t>
              </a:r>
              <a:r>
                <a:rPr lang="en-US" altLang="ko-KR" sz="1400" dirty="0"/>
                <a:t> in array){</a:t>
              </a:r>
            </a:p>
            <a:p>
              <a:pPr lvl="1"/>
              <a:r>
                <a:rPr lang="en-US" altLang="ko-KR" sz="1400" dirty="0"/>
                <a:t>	</a:t>
              </a:r>
              <a:r>
                <a:rPr lang="en-US" altLang="ko-KR" sz="1400" dirty="0" err="1"/>
                <a:t>document.write</a:t>
              </a:r>
              <a:r>
                <a:rPr lang="en-US" altLang="ko-KR" sz="1400" dirty="0"/>
                <a:t>(array[</a:t>
              </a:r>
              <a:r>
                <a:rPr lang="en-US" altLang="ko-KR" sz="1400" dirty="0" err="1"/>
                <a:t>i</a:t>
              </a:r>
              <a:r>
                <a:rPr lang="en-US" altLang="ko-KR" sz="1400" dirty="0"/>
                <a:t>]);</a:t>
              </a:r>
            </a:p>
            <a:p>
              <a:pPr lvl="1"/>
              <a:r>
                <a:rPr lang="en-US" altLang="ko-KR" sz="1400" dirty="0"/>
                <a:t>}</a:t>
              </a:r>
            </a:p>
          </p:txBody>
        </p:sp>
      </p:grpSp>
      <p:sp>
        <p:nvSpPr>
          <p:cNvPr id="52" name="타원 51">
            <a:extLst>
              <a:ext uri="{FF2B5EF4-FFF2-40B4-BE49-F238E27FC236}">
                <a16:creationId xmlns:a16="http://schemas.microsoft.com/office/drawing/2014/main" id="{80BF7905-14E4-401B-BCF5-330AEEC48541}"/>
              </a:ext>
            </a:extLst>
          </p:cNvPr>
          <p:cNvSpPr/>
          <p:nvPr/>
        </p:nvSpPr>
        <p:spPr>
          <a:xfrm>
            <a:off x="2941884" y="4068933"/>
            <a:ext cx="1508196" cy="27461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4E5DAE3-304F-4188-957C-D8A48CD55020}"/>
              </a:ext>
            </a:extLst>
          </p:cNvPr>
          <p:cNvSpPr/>
          <p:nvPr/>
        </p:nvSpPr>
        <p:spPr>
          <a:xfrm>
            <a:off x="1880806" y="5189694"/>
            <a:ext cx="984314" cy="34750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916A58-9945-43CE-8D35-5DDBD01397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727"/>
          <a:stretch/>
        </p:blipFill>
        <p:spPr>
          <a:xfrm>
            <a:off x="10006778" y="3151121"/>
            <a:ext cx="1439178" cy="2996663"/>
          </a:xfrm>
          <a:prstGeom prst="rect">
            <a:avLst/>
          </a:prstGeom>
          <a:ln>
            <a:solidFill>
              <a:srgbClr val="404040"/>
            </a:solidFill>
          </a:ln>
        </p:spPr>
      </p:pic>
    </p:spTree>
    <p:extLst>
      <p:ext uri="{BB962C8B-B14F-4D97-AF65-F5344CB8AC3E}">
        <p14:creationId xmlns:p14="http://schemas.microsoft.com/office/powerpoint/2010/main" val="3442487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800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04-2. </a:t>
            </a:r>
            <a:r>
              <a:rPr lang="ko-KR" altLang="en-US" sz="2000" b="1" dirty="0"/>
              <a:t>내장 객체 </a:t>
            </a:r>
            <a:r>
              <a:rPr lang="ko-KR" altLang="en-US" sz="1400" b="1" dirty="0"/>
              <a:t>교재 </a:t>
            </a:r>
            <a:r>
              <a:rPr lang="en-US" altLang="ko-KR" sz="1400" b="1" dirty="0"/>
              <a:t>101</a:t>
            </a:r>
            <a:r>
              <a:rPr lang="ko-KR" altLang="en-US" sz="1400" b="1" dirty="0"/>
              <a:t>쪽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105382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7367" y="609794"/>
            <a:ext cx="1021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0024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3758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50570" y="609794"/>
            <a:ext cx="4635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B9121-5F84-4C60-B0B5-CB3540122CD1}"/>
              </a:ext>
            </a:extLst>
          </p:cNvPr>
          <p:cNvSpPr txBox="1"/>
          <p:nvPr/>
        </p:nvSpPr>
        <p:spPr>
          <a:xfrm>
            <a:off x="10717492" y="609794"/>
            <a:ext cx="8819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81018-0136-494A-A7FA-291D51039CF8}"/>
              </a:ext>
            </a:extLst>
          </p:cNvPr>
          <p:cNvSpPr txBox="1"/>
          <p:nvPr/>
        </p:nvSpPr>
        <p:spPr>
          <a:xfrm>
            <a:off x="1053784" y="1409078"/>
            <a:ext cx="10272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배열 객체의 메서드 및 속성 </a:t>
            </a:r>
            <a:r>
              <a:rPr lang="en-US" altLang="ko-KR" sz="1600" b="1" dirty="0"/>
              <a:t>101</a:t>
            </a:r>
            <a:r>
              <a:rPr lang="ko-KR" altLang="en-US" sz="1600" b="1" dirty="0"/>
              <a:t>쪽 표</a:t>
            </a:r>
            <a:endParaRPr lang="en-US" altLang="ko-KR" sz="2000" b="1" dirty="0"/>
          </a:p>
          <a:p>
            <a:r>
              <a:rPr lang="en-US" altLang="ko-KR" sz="2000" dirty="0"/>
              <a:t>	</a:t>
            </a:r>
            <a:r>
              <a:rPr lang="ko-KR" altLang="en-US" sz="2000" dirty="0"/>
              <a:t>배열의 순서를 바꿀 수 있을 뿐 아니라 배열 객체의 데이터의 삽입과 삭제도 가능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8D1283-617E-4A3F-AF04-528741DF6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930" y="2828319"/>
            <a:ext cx="4083571" cy="394840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2FFB9FAA-508B-471E-A3C7-B8CD7FB1722B}"/>
              </a:ext>
            </a:extLst>
          </p:cNvPr>
          <p:cNvSpPr txBox="1"/>
          <p:nvPr/>
        </p:nvSpPr>
        <p:spPr>
          <a:xfrm>
            <a:off x="1053784" y="2294611"/>
            <a:ext cx="10272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배열 객체 메서드 및 속성 예제 </a:t>
            </a:r>
            <a:r>
              <a:rPr lang="en-US" altLang="ko-KR" sz="2400" b="1" dirty="0">
                <a:solidFill>
                  <a:srgbClr val="0070C0"/>
                </a:solidFill>
              </a:rPr>
              <a:t>array_ob2_test.html</a:t>
            </a:r>
            <a:endParaRPr lang="en-US" altLang="ko-KR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3911FE-0BBC-4FA8-914D-AA9ECB273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829" y="2805084"/>
            <a:ext cx="1562823" cy="3971636"/>
          </a:xfrm>
          <a:prstGeom prst="rect">
            <a:avLst/>
          </a:prstGeom>
          <a:ln>
            <a:solidFill>
              <a:srgbClr val="002060"/>
            </a:solidFill>
          </a:ln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A8898543-3427-4CC1-91B3-577028A7F2D7}"/>
              </a:ext>
            </a:extLst>
          </p:cNvPr>
          <p:cNvGrpSpPr/>
          <p:nvPr/>
        </p:nvGrpSpPr>
        <p:grpSpPr>
          <a:xfrm>
            <a:off x="7342595" y="2756278"/>
            <a:ext cx="4689748" cy="3410845"/>
            <a:chOff x="1589942" y="4992914"/>
            <a:chExt cx="9889991" cy="914904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E44DBE1-57FC-4577-9AB8-71F0A26297C1}"/>
                </a:ext>
              </a:extLst>
            </p:cNvPr>
            <p:cNvSpPr/>
            <p:nvPr/>
          </p:nvSpPr>
          <p:spPr>
            <a:xfrm>
              <a:off x="1589942" y="4992914"/>
              <a:ext cx="9386047" cy="9149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A1E2C30-58BA-4ADC-BEF6-3DFA050641E3}"/>
                </a:ext>
              </a:extLst>
            </p:cNvPr>
            <p:cNvSpPr txBox="1"/>
            <p:nvPr/>
          </p:nvSpPr>
          <p:spPr>
            <a:xfrm>
              <a:off x="1810237" y="5050955"/>
              <a:ext cx="9669696" cy="156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.join(“</a:t>
              </a:r>
              <a:r>
                <a:rPr lang="ko-KR" altLang="en-US" b="1" dirty="0"/>
                <a:t>연결 할 문자</a:t>
              </a:r>
              <a:r>
                <a:rPr lang="en-US" altLang="ko-KR" b="1" dirty="0"/>
                <a:t>”)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배열을 문자로 연결하여 하나의 문자열 반환</a:t>
              </a:r>
              <a:endParaRPr lang="ko-KR" altLang="en-US" sz="11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9B1420C-D947-4CCD-AFBF-321E61E2243A}"/>
                </a:ext>
              </a:extLst>
            </p:cNvPr>
            <p:cNvSpPr txBox="1"/>
            <p:nvPr/>
          </p:nvSpPr>
          <p:spPr>
            <a:xfrm>
              <a:off x="1810237" y="5222632"/>
              <a:ext cx="9669696" cy="156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</a:t>
              </a:r>
              <a:r>
                <a:rPr lang="en-US" altLang="ko-KR" b="1" dirty="0" err="1"/>
                <a:t>concat</a:t>
              </a:r>
              <a:r>
                <a:rPr lang="en-US" altLang="ko-KR" b="1" dirty="0"/>
                <a:t>()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두개의 배열을 하나로 합침</a:t>
              </a:r>
              <a:endParaRPr lang="en-US" altLang="ko-KR" sz="14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67B38A5-A822-4AC7-92BA-B6302817DA62}"/>
                </a:ext>
              </a:extLst>
            </p:cNvPr>
            <p:cNvSpPr txBox="1"/>
            <p:nvPr/>
          </p:nvSpPr>
          <p:spPr>
            <a:xfrm>
              <a:off x="1810237" y="5394309"/>
              <a:ext cx="9669696" cy="156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.slice(index1, index2)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원하는 인덱스 구간만큼 자름</a:t>
              </a:r>
              <a:endParaRPr lang="en-US" altLang="ko-KR" sz="14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A904947-ED1B-4869-B6E0-40E7BC7FE6E0}"/>
                </a:ext>
              </a:extLst>
            </p:cNvPr>
            <p:cNvSpPr txBox="1"/>
            <p:nvPr/>
          </p:nvSpPr>
          <p:spPr>
            <a:xfrm>
              <a:off x="1810237" y="5548411"/>
              <a:ext cx="9669696" cy="156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.sort()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데이터 오름차순 정렬</a:t>
              </a:r>
              <a:endParaRPr lang="en-US" altLang="ko-KR" sz="14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901173A-EE89-4619-9155-851C0019128B}"/>
                </a:ext>
              </a:extLst>
            </p:cNvPr>
            <p:cNvSpPr txBox="1"/>
            <p:nvPr/>
          </p:nvSpPr>
          <p:spPr>
            <a:xfrm>
              <a:off x="1810237" y="5722426"/>
              <a:ext cx="9669696" cy="156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.reverse()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데이터 순서를 거꾸로 바꾼 후 반환</a:t>
              </a:r>
              <a:endParaRPr lang="en-US" altLang="ko-KR" sz="1400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052D0C-19C1-4F31-B60B-0CF393B24761}"/>
              </a:ext>
            </a:extLst>
          </p:cNvPr>
          <p:cNvSpPr/>
          <p:nvPr/>
        </p:nvSpPr>
        <p:spPr>
          <a:xfrm>
            <a:off x="10149841" y="4252715"/>
            <a:ext cx="1371600" cy="64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사당 교대 방배 강남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dist"/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0123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747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800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04-2. </a:t>
            </a:r>
            <a:r>
              <a:rPr lang="ko-KR" altLang="en-US" sz="2000" b="1" dirty="0"/>
              <a:t>내장 객체 </a:t>
            </a:r>
            <a:r>
              <a:rPr lang="ko-KR" altLang="en-US" sz="1400" b="1" dirty="0"/>
              <a:t>교재 </a:t>
            </a:r>
            <a:r>
              <a:rPr lang="en-US" altLang="ko-KR" sz="1400" b="1" dirty="0"/>
              <a:t>103</a:t>
            </a:r>
            <a:r>
              <a:rPr lang="ko-KR" altLang="en-US" sz="1400" b="1" dirty="0"/>
              <a:t>쪽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105382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7367" y="609794"/>
            <a:ext cx="1021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0024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3758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50570" y="609794"/>
            <a:ext cx="4635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B9121-5F84-4C60-B0B5-CB3540122CD1}"/>
              </a:ext>
            </a:extLst>
          </p:cNvPr>
          <p:cNvSpPr txBox="1"/>
          <p:nvPr/>
        </p:nvSpPr>
        <p:spPr>
          <a:xfrm>
            <a:off x="10717492" y="609794"/>
            <a:ext cx="8819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FFB9FAA-508B-471E-A3C7-B8CD7FB1722B}"/>
              </a:ext>
            </a:extLst>
          </p:cNvPr>
          <p:cNvSpPr txBox="1"/>
          <p:nvPr/>
        </p:nvSpPr>
        <p:spPr>
          <a:xfrm>
            <a:off x="1053784" y="1324453"/>
            <a:ext cx="10272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배열 객체 메서드 및 속성 예제 </a:t>
            </a:r>
            <a:r>
              <a:rPr lang="en-US" altLang="ko-KR" sz="2400" b="1" dirty="0">
                <a:solidFill>
                  <a:srgbClr val="0070C0"/>
                </a:solidFill>
              </a:rPr>
              <a:t>array_ob3_test.html </a:t>
            </a:r>
            <a:r>
              <a:rPr lang="en-US" altLang="ko-KR" b="1" dirty="0">
                <a:solidFill>
                  <a:srgbClr val="0070C0"/>
                </a:solidFill>
              </a:rPr>
              <a:t>103</a:t>
            </a:r>
            <a:r>
              <a:rPr lang="ko-KR" altLang="en-US" b="1" dirty="0">
                <a:solidFill>
                  <a:srgbClr val="0070C0"/>
                </a:solidFill>
              </a:rPr>
              <a:t>쪽</a:t>
            </a:r>
            <a:endParaRPr lang="en-US" altLang="ko-KR" sz="2000" b="1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8898543-3427-4CC1-91B3-577028A7F2D7}"/>
              </a:ext>
            </a:extLst>
          </p:cNvPr>
          <p:cNvGrpSpPr/>
          <p:nvPr/>
        </p:nvGrpSpPr>
        <p:grpSpPr>
          <a:xfrm>
            <a:off x="6336755" y="2122700"/>
            <a:ext cx="4689748" cy="4037011"/>
            <a:chOff x="1589942" y="4992914"/>
            <a:chExt cx="9889991" cy="108286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E44DBE1-57FC-4577-9AB8-71F0A26297C1}"/>
                </a:ext>
              </a:extLst>
            </p:cNvPr>
            <p:cNvSpPr/>
            <p:nvPr/>
          </p:nvSpPr>
          <p:spPr>
            <a:xfrm>
              <a:off x="1589942" y="4992914"/>
              <a:ext cx="9386047" cy="10828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A1E2C30-58BA-4ADC-BEF6-3DFA050641E3}"/>
                </a:ext>
              </a:extLst>
            </p:cNvPr>
            <p:cNvSpPr txBox="1"/>
            <p:nvPr/>
          </p:nvSpPr>
          <p:spPr>
            <a:xfrm>
              <a:off x="1810237" y="5050955"/>
              <a:ext cx="9669696" cy="330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.splice()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지정 데이터를 삭제하고 그 구간에 새 데이터 삽입</a:t>
              </a:r>
              <a:endParaRPr lang="en-US" altLang="ko-KR" sz="1400" dirty="0"/>
            </a:p>
            <a:p>
              <a:pPr lvl="1"/>
              <a:r>
                <a:rPr lang="en-US" altLang="ko-KR" sz="1400" b="1" dirty="0"/>
                <a:t>.splice(2,1,”</a:t>
              </a:r>
              <a:r>
                <a:rPr lang="ko-KR" altLang="en-US" sz="1400" b="1" dirty="0"/>
                <a:t>서초</a:t>
              </a:r>
              <a:r>
                <a:rPr lang="en-US" altLang="ko-KR" sz="1400" b="1" dirty="0"/>
                <a:t>”,”</a:t>
              </a:r>
              <a:r>
                <a:rPr lang="ko-KR" altLang="en-US" sz="1400" b="1" dirty="0"/>
                <a:t>역삼</a:t>
              </a:r>
              <a:r>
                <a:rPr lang="en-US" altLang="ko-KR" sz="1400" b="1" dirty="0"/>
                <a:t>”)</a:t>
              </a:r>
            </a:p>
            <a:p>
              <a:pPr lvl="1"/>
              <a:r>
                <a:rPr lang="ko-KR" altLang="en-US" sz="1400" dirty="0"/>
                <a:t>인덱스 </a:t>
              </a:r>
              <a:r>
                <a:rPr lang="en-US" altLang="ko-KR" sz="1400" dirty="0"/>
                <a:t>2</a:t>
              </a:r>
              <a:r>
                <a:rPr lang="ko-KR" altLang="en-US" sz="1400" dirty="0"/>
                <a:t>번에서 부터 </a:t>
              </a:r>
              <a:r>
                <a:rPr lang="en-US" altLang="ko-KR" sz="1400" dirty="0"/>
                <a:t>1</a:t>
              </a:r>
              <a:r>
                <a:rPr lang="ko-KR" altLang="en-US" sz="1400" dirty="0"/>
                <a:t>개의 데이터를 지우고 </a:t>
              </a:r>
              <a:endParaRPr lang="en-US" altLang="ko-KR" sz="1400" dirty="0"/>
            </a:p>
            <a:p>
              <a:pPr lvl="1"/>
              <a:r>
                <a:rPr lang="en-US" altLang="ko-KR" sz="1400" dirty="0"/>
                <a:t>“</a:t>
              </a:r>
              <a:r>
                <a:rPr lang="ko-KR" altLang="en-US" sz="1400" dirty="0"/>
                <a:t>서초</a:t>
              </a:r>
              <a:r>
                <a:rPr lang="en-US" altLang="ko-KR" sz="1400" dirty="0"/>
                <a:t>”,”</a:t>
              </a:r>
              <a:r>
                <a:rPr lang="ko-KR" altLang="en-US" sz="1400" dirty="0"/>
                <a:t>역삼</a:t>
              </a:r>
              <a:r>
                <a:rPr lang="en-US" altLang="ko-KR" sz="1400" dirty="0"/>
                <a:t>” </a:t>
              </a:r>
              <a:r>
                <a:rPr lang="ko-KR" altLang="en-US" sz="1400" dirty="0"/>
                <a:t>삽입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67B38A5-A822-4AC7-92BA-B6302817DA62}"/>
                </a:ext>
              </a:extLst>
            </p:cNvPr>
            <p:cNvSpPr txBox="1"/>
            <p:nvPr/>
          </p:nvSpPr>
          <p:spPr>
            <a:xfrm>
              <a:off x="1810237" y="5366343"/>
              <a:ext cx="9669696" cy="156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.pop()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마지막 인덱스에 저장된 데이터 삭제</a:t>
              </a:r>
              <a:endParaRPr lang="en-US" altLang="ko-KR" sz="14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A904947-ED1B-4869-B6E0-40E7BC7FE6E0}"/>
                </a:ext>
              </a:extLst>
            </p:cNvPr>
            <p:cNvSpPr txBox="1"/>
            <p:nvPr/>
          </p:nvSpPr>
          <p:spPr>
            <a:xfrm>
              <a:off x="1810237" y="5529503"/>
              <a:ext cx="9669696" cy="156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.shift()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첫번째 인덱스에 저장된 데이터 삭제</a:t>
              </a:r>
              <a:endParaRPr lang="en-US" altLang="ko-KR" sz="14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901173A-EE89-4619-9155-851C0019128B}"/>
                </a:ext>
              </a:extLst>
            </p:cNvPr>
            <p:cNvSpPr txBox="1"/>
            <p:nvPr/>
          </p:nvSpPr>
          <p:spPr>
            <a:xfrm>
              <a:off x="1810237" y="5686359"/>
              <a:ext cx="9669696" cy="156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.push(</a:t>
              </a:r>
              <a:r>
                <a:rPr lang="ko-KR" altLang="en-US" b="1" dirty="0"/>
                <a:t>새 데이터</a:t>
              </a:r>
              <a:r>
                <a:rPr lang="en-US" altLang="ko-KR" b="1" dirty="0"/>
                <a:t>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마지막 인덱스에 새 데이터 삽입</a:t>
              </a:r>
              <a:endParaRPr lang="en-US" altLang="ko-KR"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788E512-60B9-4545-B955-0AC75B72145D}"/>
                </a:ext>
              </a:extLst>
            </p:cNvPr>
            <p:cNvSpPr txBox="1"/>
            <p:nvPr/>
          </p:nvSpPr>
          <p:spPr>
            <a:xfrm>
              <a:off x="1810237" y="5857506"/>
              <a:ext cx="9669696" cy="156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.unshift(</a:t>
              </a:r>
              <a:r>
                <a:rPr lang="ko-KR" altLang="en-US" b="1" dirty="0"/>
                <a:t>새 데이터</a:t>
              </a:r>
              <a:r>
                <a:rPr lang="en-US" altLang="ko-KR" b="1" dirty="0"/>
                <a:t>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맨 앞 인덱스에 새 데이터 삽입</a:t>
              </a:r>
              <a:endParaRPr lang="en-US" altLang="ko-KR" sz="1400" dirty="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7ACBE52-D1DE-42BB-847F-06510CEF3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784" y="1970132"/>
            <a:ext cx="4954559" cy="41895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D934EC-FBC2-409B-931B-4459C0F17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199" y="5883977"/>
            <a:ext cx="3362325" cy="885825"/>
          </a:xfrm>
          <a:prstGeom prst="rect">
            <a:avLst/>
          </a:prstGeom>
          <a:ln>
            <a:solidFill>
              <a:srgbClr val="404040"/>
            </a:solidFill>
          </a:ln>
        </p:spPr>
      </p:pic>
    </p:spTree>
    <p:extLst>
      <p:ext uri="{BB962C8B-B14F-4D97-AF65-F5344CB8AC3E}">
        <p14:creationId xmlns:p14="http://schemas.microsoft.com/office/powerpoint/2010/main" val="1903957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800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04-2. </a:t>
            </a:r>
            <a:r>
              <a:rPr lang="ko-KR" altLang="en-US" sz="2000" b="1" dirty="0"/>
              <a:t>내장 객체 </a:t>
            </a:r>
            <a:r>
              <a:rPr lang="ko-KR" altLang="en-US" sz="1400" b="1" dirty="0"/>
              <a:t>교재 </a:t>
            </a:r>
            <a:r>
              <a:rPr lang="en-US" altLang="ko-KR" sz="1400" b="1" dirty="0"/>
              <a:t>104</a:t>
            </a:r>
            <a:r>
              <a:rPr lang="ko-KR" altLang="en-US" sz="1400" b="1" dirty="0"/>
              <a:t>쪽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105382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7367" y="609794"/>
            <a:ext cx="1021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0024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3758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0570" y="609794"/>
            <a:ext cx="4635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B9121-5F84-4C60-B0B5-CB3540122CD1}"/>
              </a:ext>
            </a:extLst>
          </p:cNvPr>
          <p:cNvSpPr txBox="1"/>
          <p:nvPr/>
        </p:nvSpPr>
        <p:spPr>
          <a:xfrm>
            <a:off x="10717492" y="609794"/>
            <a:ext cx="8819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81018-0136-494A-A7FA-291D51039CF8}"/>
              </a:ext>
            </a:extLst>
          </p:cNvPr>
          <p:cNvSpPr txBox="1"/>
          <p:nvPr/>
        </p:nvSpPr>
        <p:spPr>
          <a:xfrm>
            <a:off x="1053784" y="1409078"/>
            <a:ext cx="102726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문자열 객체</a:t>
            </a:r>
            <a:endParaRPr lang="en-US" altLang="ko-KR" sz="2000" dirty="0">
              <a:solidFill>
                <a:srgbClr val="0070C0"/>
              </a:solidFill>
            </a:endParaRPr>
          </a:p>
          <a:p>
            <a:r>
              <a:rPr lang="en-US" altLang="ko-KR" sz="2000" dirty="0"/>
              <a:t>	</a:t>
            </a:r>
            <a:r>
              <a:rPr lang="ko-KR" altLang="en-US" sz="2000" dirty="0"/>
              <a:t>문자형 데이터를 객체로 취급하는 것</a:t>
            </a:r>
            <a:r>
              <a:rPr lang="en-US" altLang="ko-KR" sz="2000" dirty="0"/>
              <a:t>, </a:t>
            </a:r>
            <a:r>
              <a:rPr lang="ko-KR" altLang="en-US" sz="2000" dirty="0"/>
              <a:t>자바스크립트에서 가장 많이 사용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문자형 객체 생성하기</a:t>
            </a:r>
            <a:endParaRPr lang="en-US" altLang="ko-KR" sz="2000" b="1" dirty="0"/>
          </a:p>
          <a:p>
            <a:r>
              <a:rPr lang="en-US" altLang="ko-KR" sz="2000" dirty="0"/>
              <a:t>	new </a:t>
            </a:r>
            <a:r>
              <a:rPr lang="ko-KR" altLang="en-US" sz="2000" dirty="0"/>
              <a:t>키워드와 </a:t>
            </a:r>
            <a:r>
              <a:rPr lang="en-US" altLang="ko-KR" sz="2000" dirty="0"/>
              <a:t>String()</a:t>
            </a:r>
            <a:r>
              <a:rPr lang="ko-KR" altLang="en-US" sz="2000" dirty="0"/>
              <a:t>메서드 사용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문자형 데이터만 입력해도 객체가 생성됨</a:t>
            </a:r>
            <a:endParaRPr lang="en-US" altLang="ko-KR" sz="2000" b="1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CB4FD35-60CD-4A29-8F7C-DC9A4C298A66}"/>
              </a:ext>
            </a:extLst>
          </p:cNvPr>
          <p:cNvGrpSpPr/>
          <p:nvPr/>
        </p:nvGrpSpPr>
        <p:grpSpPr>
          <a:xfrm>
            <a:off x="1497104" y="3205655"/>
            <a:ext cx="9386047" cy="1100993"/>
            <a:chOff x="1497106" y="4992914"/>
            <a:chExt cx="9386047" cy="110099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8F0B8C0-A4A1-4473-9D6E-D6E1CA082136}"/>
                </a:ext>
              </a:extLst>
            </p:cNvPr>
            <p:cNvSpPr/>
            <p:nvPr/>
          </p:nvSpPr>
          <p:spPr>
            <a:xfrm>
              <a:off x="1497106" y="4992914"/>
              <a:ext cx="9386047" cy="1100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455C30B-CC22-45A7-9254-8B6979D3D7C0}"/>
                </a:ext>
              </a:extLst>
            </p:cNvPr>
            <p:cNvSpPr txBox="1"/>
            <p:nvPr/>
          </p:nvSpPr>
          <p:spPr>
            <a:xfrm>
              <a:off x="1550896" y="5060879"/>
              <a:ext cx="1021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기본형 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75E0FC4-920E-4709-92A8-9769971A3217}"/>
                </a:ext>
              </a:extLst>
            </p:cNvPr>
            <p:cNvCxnSpPr/>
            <p:nvPr/>
          </p:nvCxnSpPr>
          <p:spPr>
            <a:xfrm>
              <a:off x="2384611" y="5105704"/>
              <a:ext cx="0" cy="88444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1A1EB79-5812-42BE-9DDF-D88F93A5827F}"/>
                </a:ext>
              </a:extLst>
            </p:cNvPr>
            <p:cNvSpPr txBox="1"/>
            <p:nvPr/>
          </p:nvSpPr>
          <p:spPr>
            <a:xfrm>
              <a:off x="2682304" y="5189467"/>
              <a:ext cx="773653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var</a:t>
              </a:r>
              <a:r>
                <a:rPr lang="ko-KR" altLang="en-US" sz="2000" b="1" dirty="0"/>
                <a:t> 참조 변수</a:t>
              </a:r>
              <a:r>
                <a:rPr lang="en-US" altLang="ko-KR" sz="2000" b="1" dirty="0"/>
                <a:t> = new String();</a:t>
              </a:r>
              <a:endParaRPr lang="en-US" altLang="ko-KR" dirty="0"/>
            </a:p>
            <a:p>
              <a:r>
                <a:rPr lang="ko-KR" altLang="en-US" dirty="0"/>
                <a:t>예</a:t>
              </a:r>
              <a:r>
                <a:rPr lang="en-US" altLang="ko-KR" dirty="0"/>
                <a:t>) var</a:t>
              </a:r>
              <a:r>
                <a:rPr lang="ko-KR" altLang="en-US" dirty="0"/>
                <a:t> </a:t>
              </a:r>
              <a:r>
                <a:rPr lang="en-US" altLang="ko-KR" dirty="0"/>
                <a:t>t</a:t>
              </a:r>
              <a:r>
                <a:rPr lang="ko-KR" altLang="en-US" dirty="0"/>
                <a:t> </a:t>
              </a:r>
              <a:r>
                <a:rPr lang="en-US" altLang="ko-KR" dirty="0"/>
                <a:t>=</a:t>
              </a:r>
              <a:r>
                <a:rPr lang="ko-KR" altLang="en-US" dirty="0"/>
                <a:t> </a:t>
              </a:r>
              <a:r>
                <a:rPr lang="en-US" altLang="ko-KR" dirty="0"/>
                <a:t>new</a:t>
              </a:r>
              <a:r>
                <a:rPr lang="ko-KR" altLang="en-US" dirty="0"/>
                <a:t> </a:t>
              </a:r>
              <a:r>
                <a:rPr lang="en-US" altLang="ko-KR" dirty="0"/>
                <a:t>String(“hello</a:t>
              </a:r>
              <a:r>
                <a:rPr lang="ko-KR" altLang="en-US" dirty="0"/>
                <a:t> </a:t>
              </a:r>
              <a:r>
                <a:rPr lang="en-US" altLang="ko-KR" dirty="0" err="1"/>
                <a:t>javascript</a:t>
              </a:r>
              <a:r>
                <a:rPr lang="en-US" altLang="ko-KR" dirty="0"/>
                <a:t>”); //</a:t>
              </a:r>
              <a:r>
                <a:rPr lang="ko-KR" altLang="en-US" dirty="0"/>
                <a:t>문자열 객체 생성</a:t>
              </a:r>
              <a:endParaRPr lang="en-US" altLang="ko-KR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6A2C797-3DA3-4EE6-9FAD-D11D30C4F3AE}"/>
              </a:ext>
            </a:extLst>
          </p:cNvPr>
          <p:cNvGrpSpPr/>
          <p:nvPr/>
        </p:nvGrpSpPr>
        <p:grpSpPr>
          <a:xfrm>
            <a:off x="1497103" y="4999706"/>
            <a:ext cx="9386047" cy="968433"/>
            <a:chOff x="1497106" y="4992914"/>
            <a:chExt cx="9386047" cy="110099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3B514DF-8E2F-4614-891E-6A4C6CABD268}"/>
                </a:ext>
              </a:extLst>
            </p:cNvPr>
            <p:cNvSpPr/>
            <p:nvPr/>
          </p:nvSpPr>
          <p:spPr>
            <a:xfrm>
              <a:off x="1497106" y="4992914"/>
              <a:ext cx="9386047" cy="1100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FFD41E4-0BB3-4AA2-9175-1A287435E803}"/>
                </a:ext>
              </a:extLst>
            </p:cNvPr>
            <p:cNvSpPr txBox="1"/>
            <p:nvPr/>
          </p:nvSpPr>
          <p:spPr>
            <a:xfrm>
              <a:off x="2682305" y="5107969"/>
              <a:ext cx="8200848" cy="769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var</a:t>
              </a:r>
              <a:r>
                <a:rPr lang="ko-KR" altLang="en-US" sz="2000" b="1" dirty="0"/>
                <a:t> 참조변수 </a:t>
              </a:r>
              <a:r>
                <a:rPr lang="en-US" altLang="ko-KR" sz="2000" b="1" dirty="0"/>
                <a:t>= </a:t>
              </a:r>
              <a:r>
                <a:rPr lang="ko-KR" altLang="en-US" sz="2000" b="1" dirty="0"/>
                <a:t>문자형 데이터</a:t>
              </a:r>
              <a:r>
                <a:rPr lang="en-US" altLang="ko-KR" sz="2000" b="1" dirty="0"/>
                <a:t>;</a:t>
              </a:r>
            </a:p>
            <a:p>
              <a:r>
                <a:rPr lang="ko-KR" altLang="en-US" dirty="0"/>
                <a:t>예</a:t>
              </a:r>
              <a:r>
                <a:rPr lang="en-US" altLang="ko-KR" dirty="0"/>
                <a:t>) var t = “hello </a:t>
              </a:r>
              <a:r>
                <a:rPr lang="en-US" altLang="ko-KR" dirty="0" err="1"/>
                <a:t>javascript</a:t>
              </a:r>
              <a:r>
                <a:rPr lang="en-US" altLang="ko-KR" dirty="0"/>
                <a:t>”; //</a:t>
              </a:r>
              <a:r>
                <a:rPr lang="ko-KR" altLang="en-US" dirty="0"/>
                <a:t>문자열 객체 생성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4740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707075" y="1148974"/>
            <a:ext cx="2787973" cy="540002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3" name="타원 2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4" name="타원 3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객체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175929" y="2416546"/>
            <a:ext cx="46358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75929" y="3050806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75929" y="3685066"/>
            <a:ext cx="172034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75929" y="4320065"/>
            <a:ext cx="144142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75929" y="4891972"/>
            <a:ext cx="144142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53418" y="2204890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253418" y="2839890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253418" y="353798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253418" y="4109890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253418" y="4744890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253418" y="5379890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02241" y="2416546"/>
            <a:ext cx="46839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087</a:t>
            </a:r>
            <a:endParaRPr lang="ko-KR" altLang="en-US" sz="12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02241" y="3050806"/>
            <a:ext cx="46839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090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02241" y="3685066"/>
            <a:ext cx="46839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091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02241" y="4320065"/>
            <a:ext cx="46839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094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02241" y="4891972"/>
            <a:ext cx="46839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098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AFD0F-41F9-41BC-8829-BB0C2734FBDF}"/>
              </a:ext>
            </a:extLst>
          </p:cNvPr>
          <p:cNvSpPr txBox="1"/>
          <p:nvPr/>
        </p:nvSpPr>
        <p:spPr>
          <a:xfrm>
            <a:off x="4175929" y="5526972"/>
            <a:ext cx="158088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BE8A3CA-9908-43CA-8928-62E5673723A3}"/>
              </a:ext>
            </a:extLst>
          </p:cNvPr>
          <p:cNvCxnSpPr/>
          <p:nvPr/>
        </p:nvCxnSpPr>
        <p:spPr>
          <a:xfrm>
            <a:off x="4253418" y="6014890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14DAEF3-FB18-4786-AC20-25212DB9707E}"/>
              </a:ext>
            </a:extLst>
          </p:cNvPr>
          <p:cNvSpPr txBox="1"/>
          <p:nvPr/>
        </p:nvSpPr>
        <p:spPr>
          <a:xfrm>
            <a:off x="7602241" y="5526972"/>
            <a:ext cx="46839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104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964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800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04-2. </a:t>
            </a:r>
            <a:r>
              <a:rPr lang="ko-KR" altLang="en-US" sz="2000" b="1" dirty="0"/>
              <a:t>내장 객체 </a:t>
            </a:r>
            <a:r>
              <a:rPr lang="ko-KR" altLang="en-US" sz="1400" b="1" dirty="0"/>
              <a:t>교재 </a:t>
            </a:r>
            <a:r>
              <a:rPr lang="en-US" altLang="ko-KR" sz="1400" b="1" dirty="0"/>
              <a:t>106</a:t>
            </a:r>
            <a:r>
              <a:rPr lang="ko-KR" altLang="en-US" sz="1400" b="1" dirty="0"/>
              <a:t>쪽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105382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7367" y="609794"/>
            <a:ext cx="1021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0024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3758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0570" y="609794"/>
            <a:ext cx="4635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B9121-5F84-4C60-B0B5-CB3540122CD1}"/>
              </a:ext>
            </a:extLst>
          </p:cNvPr>
          <p:cNvSpPr txBox="1"/>
          <p:nvPr/>
        </p:nvSpPr>
        <p:spPr>
          <a:xfrm>
            <a:off x="10717492" y="609794"/>
            <a:ext cx="8819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81018-0136-494A-A7FA-291D51039CF8}"/>
              </a:ext>
            </a:extLst>
          </p:cNvPr>
          <p:cNvSpPr txBox="1"/>
          <p:nvPr/>
        </p:nvSpPr>
        <p:spPr>
          <a:xfrm>
            <a:off x="1053784" y="1409078"/>
            <a:ext cx="10272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문자형 객체의 메서드 및 속성</a:t>
            </a:r>
            <a:endParaRPr lang="en-US" altLang="ko-KR" sz="2000" b="1" dirty="0"/>
          </a:p>
          <a:p>
            <a:r>
              <a:rPr lang="en-US" altLang="ko-KR" sz="2000" dirty="0"/>
              <a:t>	105-106</a:t>
            </a:r>
            <a:r>
              <a:rPr lang="ko-KR" altLang="en-US" sz="2000" dirty="0"/>
              <a:t>쪽 표</a:t>
            </a:r>
            <a:endParaRPr lang="en-US" altLang="ko-KR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5C639F-8AA2-42A9-B8B2-3147527BE7B3}"/>
              </a:ext>
            </a:extLst>
          </p:cNvPr>
          <p:cNvSpPr txBox="1"/>
          <p:nvPr/>
        </p:nvSpPr>
        <p:spPr>
          <a:xfrm>
            <a:off x="1053784" y="2265541"/>
            <a:ext cx="10272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70C0"/>
                </a:solidFill>
              </a:rPr>
              <a:t>문자형 객체 메서드 및 속성 예제 </a:t>
            </a:r>
            <a:r>
              <a:rPr lang="en-US" altLang="ko-KR" sz="2000" b="1" dirty="0">
                <a:solidFill>
                  <a:srgbClr val="0070C0"/>
                </a:solidFill>
              </a:rPr>
              <a:t>string_ob1_test.html</a:t>
            </a:r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DF20C1-A940-4521-B271-F4F8FB4675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358"/>
          <a:stretch/>
        </p:blipFill>
        <p:spPr>
          <a:xfrm>
            <a:off x="795122" y="2665651"/>
            <a:ext cx="5210514" cy="3308429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13B4271B-3CAD-45A9-9B8E-1159B8B4B50A}"/>
              </a:ext>
            </a:extLst>
          </p:cNvPr>
          <p:cNvGrpSpPr/>
          <p:nvPr/>
        </p:nvGrpSpPr>
        <p:grpSpPr>
          <a:xfrm>
            <a:off x="6336755" y="2665651"/>
            <a:ext cx="4689748" cy="3494060"/>
            <a:chOff x="1589942" y="4992914"/>
            <a:chExt cx="9889991" cy="1082863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0CFEDD6-49DA-4668-8497-910F146F170C}"/>
                </a:ext>
              </a:extLst>
            </p:cNvPr>
            <p:cNvSpPr/>
            <p:nvPr/>
          </p:nvSpPr>
          <p:spPr>
            <a:xfrm>
              <a:off x="1589942" y="4992914"/>
              <a:ext cx="9386047" cy="10828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1A28B1-DC4F-4309-B363-23A88D685370}"/>
                </a:ext>
              </a:extLst>
            </p:cNvPr>
            <p:cNvSpPr txBox="1"/>
            <p:nvPr/>
          </p:nvSpPr>
          <p:spPr>
            <a:xfrm>
              <a:off x="1810237" y="5050955"/>
              <a:ext cx="9669696" cy="18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</a:t>
              </a:r>
              <a:r>
                <a:rPr lang="en-US" altLang="ko-KR" b="1" dirty="0" err="1"/>
                <a:t>charAt</a:t>
              </a:r>
              <a:r>
                <a:rPr lang="en-US" altLang="ko-KR" b="1" dirty="0"/>
                <a:t>(</a:t>
              </a:r>
              <a:r>
                <a:rPr lang="ko-KR" altLang="en-US" b="1" dirty="0"/>
                <a:t>인덱스 번호</a:t>
              </a:r>
              <a:r>
                <a:rPr lang="en-US" altLang="ko-KR" b="1" dirty="0"/>
                <a:t>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인덱스 번호에 지정된 문자를 불러온다</a:t>
              </a:r>
              <a:endParaRPr lang="en-US" altLang="ko-KR" sz="14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49F6EF3-B11A-4689-8E21-7DA3B43D7A41}"/>
                </a:ext>
              </a:extLst>
            </p:cNvPr>
            <p:cNvSpPr txBox="1"/>
            <p:nvPr/>
          </p:nvSpPr>
          <p:spPr>
            <a:xfrm>
              <a:off x="1810237" y="5237359"/>
              <a:ext cx="9669696" cy="24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.match(“</a:t>
              </a:r>
              <a:r>
                <a:rPr lang="ko-KR" altLang="en-US" b="1" dirty="0"/>
                <a:t>문자열</a:t>
              </a:r>
              <a:r>
                <a:rPr lang="en-US" altLang="ko-KR" b="1" dirty="0"/>
                <a:t>”)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일치하는 문자열 맨 왼쪽부터 찾아서 반환</a:t>
              </a:r>
              <a:endParaRPr lang="en-US" altLang="ko-KR" sz="1400" dirty="0"/>
            </a:p>
            <a:p>
              <a:pPr lvl="1"/>
              <a:r>
                <a:rPr lang="ko-KR" altLang="en-US" sz="1400" dirty="0"/>
                <a:t>일치하는 문자 열 없을 때 </a:t>
              </a:r>
              <a:r>
                <a:rPr lang="en-US" altLang="ko-KR" sz="1400" dirty="0"/>
                <a:t>null</a:t>
              </a:r>
              <a:r>
                <a:rPr lang="ko-KR" altLang="en-US" sz="1400" dirty="0"/>
                <a:t>반환</a:t>
              </a:r>
              <a:endParaRPr lang="en-US" altLang="ko-KR" sz="1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469BB15-2BDE-4ED9-87FC-CD0A7475363F}"/>
                </a:ext>
              </a:extLst>
            </p:cNvPr>
            <p:cNvSpPr txBox="1"/>
            <p:nvPr/>
          </p:nvSpPr>
          <p:spPr>
            <a:xfrm>
              <a:off x="1810237" y="5505580"/>
              <a:ext cx="9669696" cy="18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</a:t>
              </a:r>
              <a:r>
                <a:rPr lang="en-US" altLang="ko-KR" b="1" dirty="0" err="1"/>
                <a:t>substr</a:t>
              </a:r>
              <a:r>
                <a:rPr lang="en-US" altLang="ko-KR" b="1" dirty="0"/>
                <a:t>(</a:t>
              </a:r>
              <a:r>
                <a:rPr lang="ko-KR" altLang="en-US" b="1" dirty="0"/>
                <a:t>인덱스번호</a:t>
              </a:r>
              <a:r>
                <a:rPr lang="en-US" altLang="ko-KR" b="1" dirty="0"/>
                <a:t>, </a:t>
              </a:r>
              <a:r>
                <a:rPr lang="ko-KR" altLang="en-US" b="1" dirty="0"/>
                <a:t>문자개수</a:t>
              </a:r>
              <a:r>
                <a:rPr lang="en-US" altLang="ko-KR" b="1" dirty="0"/>
                <a:t>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인덱스번호부터 지정한 문자 개수만큼 문자열 반환</a:t>
              </a:r>
              <a:endParaRPr lang="en-US" altLang="ko-KR" sz="1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56C8842-C6AD-4704-9A19-640213F96C43}"/>
                </a:ext>
              </a:extLst>
            </p:cNvPr>
            <p:cNvSpPr txBox="1"/>
            <p:nvPr/>
          </p:nvSpPr>
          <p:spPr>
            <a:xfrm>
              <a:off x="1810237" y="5689180"/>
              <a:ext cx="9669696" cy="18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.substring(</a:t>
              </a:r>
              <a:r>
                <a:rPr lang="ko-KR" altLang="en-US" b="1" dirty="0"/>
                <a:t>인덱스번호</a:t>
              </a:r>
              <a:r>
                <a:rPr lang="en-US" altLang="ko-KR" b="1" dirty="0"/>
                <a:t>, </a:t>
              </a:r>
              <a:r>
                <a:rPr lang="ko-KR" altLang="en-US" b="1" dirty="0"/>
                <a:t>인덱스번호</a:t>
              </a:r>
              <a:r>
                <a:rPr lang="en-US" altLang="ko-KR" b="1" dirty="0"/>
                <a:t>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두 인덱스번호 사이의 문자열 반환</a:t>
              </a:r>
              <a:endParaRPr lang="en-US" altLang="ko-KR" sz="14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C188605-DA79-4134-ACE3-4E7CB7C88306}"/>
                </a:ext>
              </a:extLst>
            </p:cNvPr>
            <p:cNvSpPr txBox="1"/>
            <p:nvPr/>
          </p:nvSpPr>
          <p:spPr>
            <a:xfrm>
              <a:off x="1810237" y="5855493"/>
              <a:ext cx="9669696" cy="18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</a:t>
              </a:r>
              <a:r>
                <a:rPr lang="en-US" altLang="ko-KR" b="1" dirty="0" err="1"/>
                <a:t>toLowerCase</a:t>
              </a:r>
              <a:r>
                <a:rPr lang="en-US" altLang="ko-KR" b="1" dirty="0"/>
                <a:t>()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소문자 문자열로 반환</a:t>
              </a:r>
              <a:endParaRPr lang="en-US" altLang="ko-K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3996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800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04-2. </a:t>
            </a:r>
            <a:r>
              <a:rPr lang="ko-KR" altLang="en-US" sz="2000" b="1" dirty="0"/>
              <a:t>내장 객체 </a:t>
            </a:r>
            <a:r>
              <a:rPr lang="ko-KR" altLang="en-US" sz="1400" b="1" dirty="0"/>
              <a:t>교재 </a:t>
            </a:r>
            <a:r>
              <a:rPr lang="en-US" altLang="ko-KR" sz="1400" b="1" dirty="0"/>
              <a:t>106</a:t>
            </a:r>
            <a:r>
              <a:rPr lang="ko-KR" altLang="en-US" sz="1400" b="1" dirty="0"/>
              <a:t>쪽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105382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7367" y="609794"/>
            <a:ext cx="1021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0024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3758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0570" y="609794"/>
            <a:ext cx="4635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B9121-5F84-4C60-B0B5-CB3540122CD1}"/>
              </a:ext>
            </a:extLst>
          </p:cNvPr>
          <p:cNvSpPr txBox="1"/>
          <p:nvPr/>
        </p:nvSpPr>
        <p:spPr>
          <a:xfrm>
            <a:off x="10717492" y="609794"/>
            <a:ext cx="8819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81018-0136-494A-A7FA-291D51039CF8}"/>
              </a:ext>
            </a:extLst>
          </p:cNvPr>
          <p:cNvSpPr txBox="1"/>
          <p:nvPr/>
        </p:nvSpPr>
        <p:spPr>
          <a:xfrm>
            <a:off x="1053784" y="1409078"/>
            <a:ext cx="10272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문자형 객체의 메서드 및 속성</a:t>
            </a:r>
            <a:endParaRPr lang="en-US" altLang="ko-KR" sz="2000" b="1" dirty="0"/>
          </a:p>
          <a:p>
            <a:r>
              <a:rPr lang="en-US" altLang="ko-KR" sz="2000" dirty="0"/>
              <a:t>	105-106</a:t>
            </a:r>
            <a:r>
              <a:rPr lang="ko-KR" altLang="en-US" sz="2000" dirty="0"/>
              <a:t>쪽 표</a:t>
            </a:r>
            <a:endParaRPr lang="en-US" altLang="ko-KR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5C639F-8AA2-42A9-B8B2-3147527BE7B3}"/>
              </a:ext>
            </a:extLst>
          </p:cNvPr>
          <p:cNvSpPr txBox="1"/>
          <p:nvPr/>
        </p:nvSpPr>
        <p:spPr>
          <a:xfrm>
            <a:off x="1053784" y="2265541"/>
            <a:ext cx="10272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70C0"/>
                </a:solidFill>
              </a:rPr>
              <a:t>문자형 객체 메서드 및 속성 예제 </a:t>
            </a:r>
            <a:r>
              <a:rPr lang="en-US" altLang="ko-KR" sz="2000" b="1" dirty="0">
                <a:solidFill>
                  <a:srgbClr val="0070C0"/>
                </a:solidFill>
              </a:rPr>
              <a:t>string_ob1_test.html</a:t>
            </a: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21BF6C-89AB-45C3-9D73-22A2E6898D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375"/>
          <a:stretch/>
        </p:blipFill>
        <p:spPr>
          <a:xfrm>
            <a:off x="1051731" y="2814884"/>
            <a:ext cx="5138397" cy="1938565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26403DB9-AD45-4CB6-BD1C-C7C76CEF8ABF}"/>
              </a:ext>
            </a:extLst>
          </p:cNvPr>
          <p:cNvGrpSpPr/>
          <p:nvPr/>
        </p:nvGrpSpPr>
        <p:grpSpPr>
          <a:xfrm>
            <a:off x="6336754" y="2807890"/>
            <a:ext cx="5138397" cy="2648029"/>
            <a:chOff x="1589940" y="4992914"/>
            <a:chExt cx="10836126" cy="82066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528DCD3-63F3-457A-B620-01537A246D14}"/>
                </a:ext>
              </a:extLst>
            </p:cNvPr>
            <p:cNvSpPr/>
            <p:nvPr/>
          </p:nvSpPr>
          <p:spPr>
            <a:xfrm>
              <a:off x="1589940" y="4992914"/>
              <a:ext cx="10836126" cy="82066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90D07F3-5140-4E4D-9B92-F0EE3DF4006C}"/>
                </a:ext>
              </a:extLst>
            </p:cNvPr>
            <p:cNvSpPr txBox="1"/>
            <p:nvPr/>
          </p:nvSpPr>
          <p:spPr>
            <a:xfrm>
              <a:off x="1810235" y="5050955"/>
              <a:ext cx="10134945" cy="24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.split(“</a:t>
              </a:r>
              <a:r>
                <a:rPr lang="ko-KR" altLang="en-US" b="1" dirty="0"/>
                <a:t>문자</a:t>
              </a:r>
              <a:r>
                <a:rPr lang="en-US" altLang="ko-KR" b="1" dirty="0"/>
                <a:t>”)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지정한 문자 기준으로 문자 데이터를 나누어 배열에 저장</a:t>
              </a:r>
              <a:endParaRPr lang="en-US" altLang="ko-KR" sz="1400" dirty="0"/>
            </a:p>
            <a:p>
              <a:pPr lvl="1"/>
              <a:r>
                <a:rPr lang="en-US" altLang="ko-KR" sz="1400" dirty="0"/>
                <a:t>106</a:t>
              </a:r>
              <a:r>
                <a:rPr lang="ko-KR" altLang="en-US" sz="1400" dirty="0"/>
                <a:t>쪽 두번째</a:t>
              </a:r>
              <a:endParaRPr lang="en-US" altLang="ko-KR" sz="1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5316FE-6188-4455-9B35-93A39BB6E8A6}"/>
                </a:ext>
              </a:extLst>
            </p:cNvPr>
            <p:cNvSpPr txBox="1"/>
            <p:nvPr/>
          </p:nvSpPr>
          <p:spPr>
            <a:xfrm>
              <a:off x="1810235" y="5335712"/>
              <a:ext cx="10134945" cy="18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</a:t>
              </a:r>
              <a:r>
                <a:rPr lang="en-US" altLang="ko-KR" b="1" dirty="0" err="1"/>
                <a:t>charCodeAt</a:t>
              </a:r>
              <a:r>
                <a:rPr lang="en-US" altLang="ko-KR" b="1" dirty="0"/>
                <a:t>(</a:t>
              </a:r>
              <a:r>
                <a:rPr lang="ko-KR" altLang="en-US" b="1" dirty="0"/>
                <a:t>인덱스번호</a:t>
              </a:r>
              <a:r>
                <a:rPr lang="en-US" altLang="ko-KR" b="1" dirty="0"/>
                <a:t>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해당 문자의 아스키 코드 값을 반환</a:t>
              </a:r>
              <a:endParaRPr lang="en-US" altLang="ko-KR" sz="1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8E8A9E0-9E6A-4688-BF93-FEEEE5F64420}"/>
                </a:ext>
              </a:extLst>
            </p:cNvPr>
            <p:cNvSpPr txBox="1"/>
            <p:nvPr/>
          </p:nvSpPr>
          <p:spPr>
            <a:xfrm>
              <a:off x="1810235" y="5545493"/>
              <a:ext cx="10134945" cy="18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</a:t>
              </a:r>
              <a:r>
                <a:rPr lang="en-US" altLang="ko-KR" b="1" dirty="0" err="1"/>
                <a:t>fromCharCode</a:t>
              </a:r>
              <a:r>
                <a:rPr lang="en-US" altLang="ko-KR" b="1" dirty="0"/>
                <a:t> (</a:t>
              </a:r>
              <a:r>
                <a:rPr lang="ko-KR" altLang="en-US" b="1" dirty="0"/>
                <a:t>아스키코드 값</a:t>
              </a:r>
              <a:r>
                <a:rPr lang="en-US" altLang="ko-KR" b="1" dirty="0"/>
                <a:t>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아스키 코드 값을 문자로 반환</a:t>
              </a:r>
              <a:endParaRPr lang="en-US" altLang="ko-KR" sz="1400"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D21C9035-E469-49C5-A0CF-FD32176ADD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785"/>
          <a:stretch/>
        </p:blipFill>
        <p:spPr>
          <a:xfrm>
            <a:off x="1076381" y="4883277"/>
            <a:ext cx="2174329" cy="1345165"/>
          </a:xfrm>
          <a:prstGeom prst="rect">
            <a:avLst/>
          </a:prstGeom>
          <a:ln>
            <a:solidFill>
              <a:srgbClr val="404040"/>
            </a:solidFill>
          </a:ln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CBDF6BEF-9348-4A47-9837-9A3D604D0F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215"/>
          <a:stretch/>
        </p:blipFill>
        <p:spPr>
          <a:xfrm>
            <a:off x="3397336" y="4964546"/>
            <a:ext cx="2174329" cy="1182625"/>
          </a:xfrm>
          <a:prstGeom prst="rect">
            <a:avLst/>
          </a:prstGeom>
          <a:ln>
            <a:solidFill>
              <a:srgbClr val="404040"/>
            </a:solidFill>
          </a:ln>
        </p:spPr>
      </p:pic>
    </p:spTree>
    <p:extLst>
      <p:ext uri="{BB962C8B-B14F-4D97-AF65-F5344CB8AC3E}">
        <p14:creationId xmlns:p14="http://schemas.microsoft.com/office/powerpoint/2010/main" val="2674554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800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04-2. </a:t>
            </a:r>
            <a:r>
              <a:rPr lang="ko-KR" altLang="en-US" sz="2000" b="1" dirty="0"/>
              <a:t>내장 객체 </a:t>
            </a:r>
            <a:r>
              <a:rPr lang="ko-KR" altLang="en-US" sz="1400" b="1" dirty="0"/>
              <a:t>교재 </a:t>
            </a:r>
            <a:r>
              <a:rPr lang="en-US" altLang="ko-KR" sz="1400" b="1" dirty="0"/>
              <a:t>110</a:t>
            </a:r>
            <a:r>
              <a:rPr lang="ko-KR" altLang="en-US" sz="1400" b="1" dirty="0"/>
              <a:t>쪽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105382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7367" y="609794"/>
            <a:ext cx="1021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0024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3758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0570" y="609794"/>
            <a:ext cx="4635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B9121-5F84-4C60-B0B5-CB3540122CD1}"/>
              </a:ext>
            </a:extLst>
          </p:cNvPr>
          <p:cNvSpPr txBox="1"/>
          <p:nvPr/>
        </p:nvSpPr>
        <p:spPr>
          <a:xfrm>
            <a:off x="10717492" y="609794"/>
            <a:ext cx="8819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5C639F-8AA2-42A9-B8B2-3147527BE7B3}"/>
              </a:ext>
            </a:extLst>
          </p:cNvPr>
          <p:cNvSpPr txBox="1"/>
          <p:nvPr/>
        </p:nvSpPr>
        <p:spPr>
          <a:xfrm>
            <a:off x="1053784" y="1379291"/>
            <a:ext cx="10272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70C0"/>
                </a:solidFill>
              </a:rPr>
              <a:t>문자형 객체 메서드 및 속성을 활용해</a:t>
            </a:r>
            <a:endParaRPr lang="en-US" altLang="ko-KR" sz="2000" b="1" dirty="0">
              <a:solidFill>
                <a:srgbClr val="0070C0"/>
              </a:solidFill>
            </a:endParaRPr>
          </a:p>
          <a:p>
            <a:r>
              <a:rPr lang="ko-KR" altLang="en-US" sz="2000" b="1" dirty="0">
                <a:solidFill>
                  <a:srgbClr val="0070C0"/>
                </a:solidFill>
              </a:rPr>
              <a:t>이메일 유효성을 검사하는 예제 </a:t>
            </a:r>
            <a:r>
              <a:rPr lang="en-US" altLang="ko-KR" sz="2000" b="1" dirty="0">
                <a:solidFill>
                  <a:srgbClr val="0070C0"/>
                </a:solidFill>
              </a:rPr>
              <a:t>string_ob3_test.html</a:t>
            </a:r>
            <a:endParaRPr lang="en-US" altLang="ko-KR" b="1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6403DB9-AD45-4CB6-BD1C-C7C76CEF8ABF}"/>
              </a:ext>
            </a:extLst>
          </p:cNvPr>
          <p:cNvGrpSpPr/>
          <p:nvPr/>
        </p:nvGrpSpPr>
        <p:grpSpPr>
          <a:xfrm>
            <a:off x="6336754" y="2807891"/>
            <a:ext cx="5138397" cy="1662510"/>
            <a:chOff x="1589940" y="4992914"/>
            <a:chExt cx="10836126" cy="82066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528DCD3-63F3-457A-B620-01537A246D14}"/>
                </a:ext>
              </a:extLst>
            </p:cNvPr>
            <p:cNvSpPr/>
            <p:nvPr/>
          </p:nvSpPr>
          <p:spPr>
            <a:xfrm>
              <a:off x="1589940" y="4992914"/>
              <a:ext cx="10836126" cy="82066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90D07F3-5140-4E4D-9B92-F0EE3DF4006C}"/>
                </a:ext>
              </a:extLst>
            </p:cNvPr>
            <p:cNvSpPr txBox="1"/>
            <p:nvPr/>
          </p:nvSpPr>
          <p:spPr>
            <a:xfrm>
              <a:off x="1810235" y="5050955"/>
              <a:ext cx="10134945" cy="314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</a:t>
              </a:r>
              <a:r>
                <a:rPr lang="en-US" altLang="ko-KR" b="1" dirty="0" err="1"/>
                <a:t>indexOf</a:t>
              </a:r>
              <a:r>
                <a:rPr lang="en-US" altLang="ko-KR" b="1" dirty="0"/>
                <a:t>(“@”)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일치하는 문자의 인덱스번호를 반환</a:t>
              </a:r>
              <a:endParaRPr lang="en-US" altLang="ko-KR" sz="1400" dirty="0"/>
            </a:p>
            <a:p>
              <a:pPr lvl="1"/>
              <a:r>
                <a:rPr lang="en-US" altLang="ko-KR" sz="1400" dirty="0" err="1"/>
                <a:t>userEmail.indexOf</a:t>
              </a:r>
              <a:r>
                <a:rPr lang="en-US" altLang="ko-KR" sz="1400" dirty="0"/>
                <a:t>(“@”)&gt;0</a:t>
              </a:r>
              <a:r>
                <a:rPr lang="ko-KR" altLang="en-US" sz="1400" dirty="0"/>
                <a:t>이 </a:t>
              </a:r>
              <a:r>
                <a:rPr lang="en-US" altLang="ko-KR" sz="1400" dirty="0"/>
                <a:t>true</a:t>
              </a:r>
              <a:r>
                <a:rPr lang="ko-KR" altLang="en-US" sz="1400" dirty="0"/>
                <a:t>가 되기 위해선</a:t>
              </a:r>
              <a:endParaRPr lang="en-US" altLang="ko-KR" sz="1400" dirty="0"/>
            </a:p>
            <a:p>
              <a:pPr lvl="1"/>
              <a:r>
                <a:rPr lang="en-US" altLang="ko-KR" sz="1400" dirty="0"/>
                <a:t>@</a:t>
              </a:r>
              <a:r>
                <a:rPr lang="ko-KR" altLang="en-US" sz="1400" dirty="0"/>
                <a:t>이하에 배열이 존재한다는 말</a:t>
              </a:r>
              <a:endParaRPr lang="en-US" altLang="ko-KR" sz="1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5316FE-6188-4455-9B35-93A39BB6E8A6}"/>
                </a:ext>
              </a:extLst>
            </p:cNvPr>
            <p:cNvSpPr txBox="1"/>
            <p:nvPr/>
          </p:nvSpPr>
          <p:spPr>
            <a:xfrm>
              <a:off x="1810235" y="5532421"/>
              <a:ext cx="10134945" cy="114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For</a:t>
              </a:r>
              <a:r>
                <a:rPr lang="ko-KR" altLang="en-US" b="1" dirty="0"/>
                <a:t>문을 통해 이메일 도메인 형식 검증</a:t>
              </a:r>
              <a:endParaRPr lang="en-US" altLang="ko-KR" b="1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96BA63E-5772-40D2-B757-F530631DC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787" y="2126723"/>
            <a:ext cx="5138397" cy="415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82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98516" y="2835363"/>
            <a:ext cx="394968" cy="72000"/>
            <a:chOff x="561638" y="1064986"/>
            <a:chExt cx="394968" cy="72000"/>
          </a:xfrm>
        </p:grpSpPr>
        <p:sp>
          <p:nvSpPr>
            <p:cNvPr id="14" name="타원 1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타원 1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337623" y="2420258"/>
            <a:ext cx="1516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04040"/>
                </a:solidFill>
              </a:rPr>
              <a:t>2019</a:t>
            </a:r>
            <a:r>
              <a:rPr lang="ko-KR" altLang="en-US" sz="1400" dirty="0">
                <a:solidFill>
                  <a:srgbClr val="404040"/>
                </a:solidFill>
              </a:rPr>
              <a:t>년 </a:t>
            </a:r>
            <a:r>
              <a:rPr lang="en-US" altLang="ko-KR" sz="1400" dirty="0">
                <a:solidFill>
                  <a:srgbClr val="404040"/>
                </a:solidFill>
              </a:rPr>
              <a:t>9</a:t>
            </a:r>
            <a:r>
              <a:rPr lang="ko-KR" altLang="en-US" sz="1400" dirty="0">
                <a:solidFill>
                  <a:srgbClr val="404040"/>
                </a:solidFill>
              </a:rPr>
              <a:t>월 </a:t>
            </a:r>
            <a:r>
              <a:rPr lang="en-US" altLang="ko-KR" sz="1400" dirty="0">
                <a:solidFill>
                  <a:srgbClr val="404040"/>
                </a:solidFill>
              </a:rPr>
              <a:t>16</a:t>
            </a:r>
            <a:r>
              <a:rPr lang="ko-KR" altLang="en-US" sz="1400" dirty="0">
                <a:solidFill>
                  <a:srgbClr val="404040"/>
                </a:solidFill>
              </a:rPr>
              <a:t>일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97220" y="2906963"/>
            <a:ext cx="2797562" cy="83452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4000" b="1" dirty="0">
                <a:solidFill>
                  <a:srgbClr val="0070C0"/>
                </a:solidFill>
              </a:rPr>
              <a:t>내장객체 끝</a:t>
            </a:r>
            <a:r>
              <a:rPr lang="en-US" altLang="ko-KR" sz="4000" b="1" dirty="0">
                <a:solidFill>
                  <a:srgbClr val="0070C0"/>
                </a:solidFill>
              </a:rPr>
              <a:t>!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922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61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04-1. </a:t>
            </a:r>
            <a:r>
              <a:rPr lang="ko-KR" altLang="en-US" sz="2000" b="1" dirty="0"/>
              <a:t>객체 </a:t>
            </a:r>
            <a:r>
              <a:rPr lang="ko-KR" altLang="en-US" sz="1400" b="1" dirty="0"/>
              <a:t>교재 </a:t>
            </a:r>
            <a:r>
              <a:rPr lang="en-US" altLang="ko-KR" sz="1400" b="1" dirty="0"/>
              <a:t>87</a:t>
            </a:r>
            <a:r>
              <a:rPr lang="ko-KR" altLang="en-US" sz="1400" b="1" dirty="0"/>
              <a:t>쪽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105382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7367" y="609794"/>
            <a:ext cx="1021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0024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3758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0570" y="609794"/>
            <a:ext cx="4635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B9121-5F84-4C60-B0B5-CB3540122CD1}"/>
              </a:ext>
            </a:extLst>
          </p:cNvPr>
          <p:cNvSpPr txBox="1"/>
          <p:nvPr/>
        </p:nvSpPr>
        <p:spPr>
          <a:xfrm>
            <a:off x="10717492" y="609794"/>
            <a:ext cx="8819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81018-0136-494A-A7FA-291D51039CF8}"/>
              </a:ext>
            </a:extLst>
          </p:cNvPr>
          <p:cNvSpPr txBox="1"/>
          <p:nvPr/>
        </p:nvSpPr>
        <p:spPr>
          <a:xfrm>
            <a:off x="1326776" y="1603948"/>
            <a:ext cx="955637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자바스크립트는 객체 기반 언어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400" b="1" dirty="0" err="1">
                <a:solidFill>
                  <a:srgbClr val="0070C0"/>
                </a:solidFill>
              </a:rPr>
              <a:t>객체란</a:t>
            </a:r>
            <a:r>
              <a:rPr lang="en-US" altLang="ko-KR" sz="2400" b="1" dirty="0">
                <a:solidFill>
                  <a:srgbClr val="0070C0"/>
                </a:solidFill>
              </a:rPr>
              <a:t>?</a:t>
            </a:r>
            <a:endParaRPr lang="en-US" altLang="ko-KR" sz="2000" dirty="0">
              <a:solidFill>
                <a:srgbClr val="0070C0"/>
              </a:solidFill>
            </a:endParaRPr>
          </a:p>
          <a:p>
            <a:endParaRPr lang="en-US" altLang="ko-KR" sz="2000" dirty="0"/>
          </a:p>
          <a:p>
            <a:r>
              <a:rPr lang="en-US" altLang="ko-KR" sz="2000" b="1" dirty="0"/>
              <a:t>			</a:t>
            </a:r>
            <a:r>
              <a:rPr lang="ko-KR" altLang="en-US" sz="2000" b="1" dirty="0"/>
              <a:t>객체</a:t>
            </a:r>
            <a:r>
              <a:rPr lang="en-US" altLang="ko-KR" sz="2000" b="1" dirty="0"/>
              <a:t>(Object)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객체의 메서드와 속성을 사용하는 기본형</a:t>
            </a:r>
            <a:endParaRPr lang="en-US" altLang="ko-KR" sz="2000" b="1" dirty="0"/>
          </a:p>
        </p:txBody>
      </p:sp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4CB8E3C3-0885-4F99-82EB-A1F25EE55230}"/>
              </a:ext>
            </a:extLst>
          </p:cNvPr>
          <p:cNvSpPr/>
          <p:nvPr/>
        </p:nvSpPr>
        <p:spPr>
          <a:xfrm>
            <a:off x="5746376" y="3006864"/>
            <a:ext cx="699247" cy="797859"/>
          </a:xfrm>
          <a:prstGeom prst="leftBrace">
            <a:avLst>
              <a:gd name="adj1" fmla="val 0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FE0C4C-9246-461F-A404-6B289EEEF5F5}"/>
              </a:ext>
            </a:extLst>
          </p:cNvPr>
          <p:cNvSpPr txBox="1"/>
          <p:nvPr/>
        </p:nvSpPr>
        <p:spPr>
          <a:xfrm>
            <a:off x="6445623" y="2828367"/>
            <a:ext cx="191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기능 </a:t>
            </a:r>
            <a:r>
              <a:rPr lang="en-US" altLang="ko-KR" b="1" dirty="0"/>
              <a:t>(=method)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B03093-0F9A-4EDC-8C24-7571ED900702}"/>
              </a:ext>
            </a:extLst>
          </p:cNvPr>
          <p:cNvSpPr txBox="1"/>
          <p:nvPr/>
        </p:nvSpPr>
        <p:spPr>
          <a:xfrm>
            <a:off x="6445623" y="3620057"/>
            <a:ext cx="191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속성 </a:t>
            </a:r>
            <a:r>
              <a:rPr lang="en-US" altLang="ko-KR" b="1" dirty="0"/>
              <a:t>(=property)</a:t>
            </a:r>
            <a:endParaRPr lang="ko-KR" altLang="en-US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40746D1-EDEF-4785-9628-D5102EBB4B20}"/>
              </a:ext>
            </a:extLst>
          </p:cNvPr>
          <p:cNvGrpSpPr/>
          <p:nvPr/>
        </p:nvGrpSpPr>
        <p:grpSpPr>
          <a:xfrm>
            <a:off x="1291956" y="4859385"/>
            <a:ext cx="9386047" cy="1100993"/>
            <a:chOff x="1497106" y="4992914"/>
            <a:chExt cx="9386047" cy="110099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DD718E6-F893-48CD-95C7-7E230AB1A45A}"/>
                </a:ext>
              </a:extLst>
            </p:cNvPr>
            <p:cNvSpPr/>
            <p:nvPr/>
          </p:nvSpPr>
          <p:spPr>
            <a:xfrm>
              <a:off x="1497106" y="4992914"/>
              <a:ext cx="9386047" cy="1100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1F8118-CDC6-4A52-BE1A-FA40D0C9C286}"/>
                </a:ext>
              </a:extLst>
            </p:cNvPr>
            <p:cNvSpPr txBox="1"/>
            <p:nvPr/>
          </p:nvSpPr>
          <p:spPr>
            <a:xfrm>
              <a:off x="1550896" y="5060879"/>
              <a:ext cx="1021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기본형 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AB37E3D-FFA1-4F14-91BF-8D4536D650C9}"/>
                </a:ext>
              </a:extLst>
            </p:cNvPr>
            <p:cNvCxnSpPr/>
            <p:nvPr/>
          </p:nvCxnSpPr>
          <p:spPr>
            <a:xfrm>
              <a:off x="2384611" y="5105704"/>
              <a:ext cx="0" cy="88444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5FC3AF-715F-4257-B0DF-1AE9E17D64C2}"/>
                </a:ext>
              </a:extLst>
            </p:cNvPr>
            <p:cNvSpPr txBox="1"/>
            <p:nvPr/>
          </p:nvSpPr>
          <p:spPr>
            <a:xfrm>
              <a:off x="2644589" y="5042949"/>
              <a:ext cx="7736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객체</a:t>
              </a:r>
              <a:r>
                <a:rPr lang="en-US" altLang="ko-KR" sz="2000" b="1" dirty="0"/>
                <a:t>.</a:t>
              </a:r>
              <a:r>
                <a:rPr lang="ko-KR" altLang="en-US" sz="2000" b="1" dirty="0"/>
                <a:t>메서드</a:t>
              </a:r>
              <a:r>
                <a:rPr lang="en-US" altLang="ko-KR" sz="2000" b="1" dirty="0"/>
                <a:t>();  </a:t>
              </a:r>
              <a:r>
                <a:rPr lang="en-US" altLang="ko-KR" sz="1600" dirty="0"/>
                <a:t>//</a:t>
              </a:r>
              <a:r>
                <a:rPr lang="ko-KR" altLang="en-US" sz="1600" dirty="0"/>
                <a:t>객체의 메서드 실행</a:t>
              </a:r>
              <a:endParaRPr lang="en-US" altLang="ko-KR" sz="1600" dirty="0"/>
            </a:p>
            <a:p>
              <a:r>
                <a:rPr lang="ko-KR" altLang="en-US" sz="2000" b="1" dirty="0"/>
                <a:t>객체</a:t>
              </a:r>
              <a:r>
                <a:rPr lang="en-US" altLang="ko-KR" sz="2000" b="1" dirty="0"/>
                <a:t>.</a:t>
              </a:r>
              <a:r>
                <a:rPr lang="ko-KR" altLang="en-US" sz="2000" b="1" dirty="0"/>
                <a:t>속성</a:t>
              </a:r>
              <a:r>
                <a:rPr lang="en-US" altLang="ko-KR" sz="2000" b="1" dirty="0"/>
                <a:t>;  </a:t>
              </a:r>
              <a:r>
                <a:rPr lang="en-US" altLang="ko-KR" sz="1600" dirty="0"/>
                <a:t>//</a:t>
              </a:r>
              <a:r>
                <a:rPr lang="ko-KR" altLang="en-US" sz="1600" dirty="0"/>
                <a:t>객체의 속성값을 가져옴</a:t>
              </a:r>
              <a:endParaRPr lang="en-US" altLang="ko-KR" sz="1600" dirty="0"/>
            </a:p>
            <a:p>
              <a:r>
                <a:rPr lang="ko-KR" altLang="en-US" sz="2000" b="1" dirty="0"/>
                <a:t>객체</a:t>
              </a:r>
              <a:r>
                <a:rPr lang="en-US" altLang="ko-KR" sz="2000" b="1" dirty="0"/>
                <a:t>.</a:t>
              </a:r>
              <a:r>
                <a:rPr lang="ko-KR" altLang="en-US" sz="2000" b="1" dirty="0"/>
                <a:t>속성</a:t>
              </a:r>
              <a:r>
                <a:rPr lang="en-US" altLang="ko-KR" sz="2000" b="1" dirty="0"/>
                <a:t>=</a:t>
              </a:r>
              <a:r>
                <a:rPr lang="ko-KR" altLang="en-US" sz="2000" b="1" dirty="0"/>
                <a:t>값</a:t>
              </a:r>
              <a:r>
                <a:rPr lang="en-US" altLang="ko-KR" sz="2000" b="1" dirty="0"/>
                <a:t>;  </a:t>
              </a:r>
              <a:r>
                <a:rPr lang="en-US" altLang="ko-KR" sz="1600" dirty="0"/>
                <a:t>//</a:t>
              </a:r>
              <a:r>
                <a:rPr lang="ko-KR" altLang="en-US" sz="1600" dirty="0"/>
                <a:t>객체의 속성값을 바꿈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02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61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04-1. </a:t>
            </a:r>
            <a:r>
              <a:rPr lang="ko-KR" altLang="en-US" sz="2000" b="1" dirty="0"/>
              <a:t>객체 </a:t>
            </a:r>
            <a:r>
              <a:rPr lang="ko-KR" altLang="en-US" sz="1400" b="1" dirty="0"/>
              <a:t>교재 </a:t>
            </a:r>
            <a:r>
              <a:rPr lang="en-US" altLang="ko-KR" sz="1400" b="1" dirty="0"/>
              <a:t>88</a:t>
            </a:r>
            <a:r>
              <a:rPr lang="ko-KR" altLang="en-US" sz="1400" b="1" dirty="0"/>
              <a:t>쪽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105382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7367" y="609794"/>
            <a:ext cx="1021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0024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3758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0570" y="609794"/>
            <a:ext cx="4635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B9121-5F84-4C60-B0B5-CB3540122CD1}"/>
              </a:ext>
            </a:extLst>
          </p:cNvPr>
          <p:cNvSpPr txBox="1"/>
          <p:nvPr/>
        </p:nvSpPr>
        <p:spPr>
          <a:xfrm>
            <a:off x="10717492" y="609794"/>
            <a:ext cx="8819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81018-0136-494A-A7FA-291D51039CF8}"/>
              </a:ext>
            </a:extLst>
          </p:cNvPr>
          <p:cNvSpPr txBox="1"/>
          <p:nvPr/>
        </p:nvSpPr>
        <p:spPr>
          <a:xfrm>
            <a:off x="996996" y="1454048"/>
            <a:ext cx="1027268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객체의 종류</a:t>
            </a:r>
            <a:endParaRPr lang="en-US" altLang="ko-KR" sz="2400" b="1" dirty="0">
              <a:solidFill>
                <a:srgbClr val="0070C0"/>
              </a:solidFill>
            </a:endParaRPr>
          </a:p>
          <a:p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b="1" dirty="0"/>
              <a:t>내장객체</a:t>
            </a:r>
            <a:endParaRPr lang="en-US" altLang="ko-KR" sz="20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0" dirty="0"/>
              <a:t>문자</a:t>
            </a:r>
            <a:r>
              <a:rPr lang="en-US" altLang="ko-KR" sz="2000" dirty="0"/>
              <a:t>(String),</a:t>
            </a:r>
            <a:r>
              <a:rPr lang="ko-KR" altLang="en-US" sz="2000" dirty="0"/>
              <a:t> 날짜</a:t>
            </a:r>
            <a:r>
              <a:rPr lang="en-US" altLang="ko-KR" sz="2000" dirty="0"/>
              <a:t>(Date), </a:t>
            </a:r>
            <a:r>
              <a:rPr lang="ko-KR" altLang="en-US" sz="2000" dirty="0"/>
              <a:t>배열</a:t>
            </a:r>
            <a:r>
              <a:rPr lang="en-US" altLang="ko-KR" sz="2000" dirty="0"/>
              <a:t>(Array), </a:t>
            </a:r>
            <a:r>
              <a:rPr lang="ko-KR" altLang="en-US" sz="2000" dirty="0"/>
              <a:t>수학</a:t>
            </a:r>
            <a:r>
              <a:rPr lang="en-US" altLang="ko-KR" sz="2000" dirty="0"/>
              <a:t>(Math)</a:t>
            </a:r>
            <a:r>
              <a:rPr lang="ko-KR" altLang="en-US" sz="2000" dirty="0"/>
              <a:t>객체</a:t>
            </a:r>
            <a:endParaRPr lang="en-US" altLang="ko-KR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ko-KR" altLang="en-US" sz="2000" dirty="0"/>
              <a:t>날짜를 알고 싶을 때 쓰는 </a:t>
            </a:r>
            <a:r>
              <a:rPr lang="en-US" altLang="ko-KR" sz="2000" dirty="0" err="1"/>
              <a:t>getDate</a:t>
            </a:r>
            <a:r>
              <a:rPr lang="en-US" altLang="ko-KR" sz="2000" dirty="0"/>
              <a:t>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b="1" dirty="0"/>
              <a:t>브라우저 객체 모델</a:t>
            </a:r>
            <a:endParaRPr lang="en-US" altLang="ko-KR" sz="20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000" dirty="0"/>
              <a:t>Window, screen, location, history, navigator </a:t>
            </a:r>
            <a:r>
              <a:rPr lang="ko-KR" altLang="en-US" sz="2000" dirty="0"/>
              <a:t>등</a:t>
            </a:r>
            <a:endParaRPr lang="en-US" altLang="ko-KR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b="1" dirty="0"/>
              <a:t>문서 객체 모델</a:t>
            </a:r>
            <a:endParaRPr lang="en-US" altLang="ko-KR" sz="20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000" dirty="0"/>
              <a:t>HTML</a:t>
            </a:r>
            <a:r>
              <a:rPr lang="ko-KR" altLang="en-US" sz="2000" dirty="0"/>
              <a:t>문서 구조를 말함</a:t>
            </a:r>
            <a:endParaRPr lang="en-US" altLang="ko-KR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ko-KR" altLang="en-US" sz="2000" dirty="0"/>
              <a:t>최상위 객체는 </a:t>
            </a:r>
            <a:r>
              <a:rPr lang="en-US" altLang="ko-KR" sz="2000" dirty="0"/>
              <a:t>&lt;html&gt;, </a:t>
            </a:r>
            <a:r>
              <a:rPr lang="ko-KR" altLang="en-US" sz="2000" dirty="0"/>
              <a:t>하위 객체</a:t>
            </a:r>
            <a:r>
              <a:rPr lang="en-US" altLang="ko-KR" sz="2000" dirty="0"/>
              <a:t>&lt;head&gt;&lt;body&gt;</a:t>
            </a:r>
            <a:r>
              <a:rPr lang="ko-KR" altLang="en-US" sz="2000" dirty="0"/>
              <a:t>가 있음</a:t>
            </a:r>
            <a:endParaRPr lang="en-US" altLang="ko-KR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0" dirty="0"/>
              <a:t>자바스크립트를 활용해 </a:t>
            </a:r>
            <a:r>
              <a:rPr lang="en-US" altLang="ko-KR" sz="2000" dirty="0"/>
              <a:t>HTML</a:t>
            </a:r>
            <a:r>
              <a:rPr lang="ko-KR" altLang="en-US" sz="2000" dirty="0"/>
              <a:t>요소를 객체로 선택하여 속성을 바꿀 수 있고 </a:t>
            </a:r>
            <a:r>
              <a:rPr lang="en-US" altLang="ko-KR" sz="2000" dirty="0" err="1"/>
              <a:t>css</a:t>
            </a:r>
            <a:r>
              <a:rPr lang="ko-KR" altLang="en-US" sz="2000" dirty="0"/>
              <a:t>적용 가능</a:t>
            </a:r>
            <a:endParaRPr lang="en-US" altLang="ko-KR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0" dirty="0"/>
              <a:t>브라우저 호환성이 떨어지므로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제이쿼리</a:t>
            </a:r>
            <a:r>
              <a:rPr lang="ko-KR" altLang="en-US" sz="2000" dirty="0"/>
              <a:t> 문서 객체모델을 많이 사용함</a:t>
            </a:r>
            <a:endParaRPr lang="en-US" altLang="ko-KR" sz="2000" dirty="0"/>
          </a:p>
        </p:txBody>
      </p:sp>
      <p:sp>
        <p:nvSpPr>
          <p:cNvPr id="22" name="왼쪽 중괄호 21">
            <a:extLst>
              <a:ext uri="{FF2B5EF4-FFF2-40B4-BE49-F238E27FC236}">
                <a16:creationId xmlns:a16="http://schemas.microsoft.com/office/drawing/2014/main" id="{392DE28D-E71C-4BC8-91C5-7B1E852EB1B0}"/>
              </a:ext>
            </a:extLst>
          </p:cNvPr>
          <p:cNvSpPr/>
          <p:nvPr/>
        </p:nvSpPr>
        <p:spPr>
          <a:xfrm rot="10800000">
            <a:off x="8143284" y="2256310"/>
            <a:ext cx="699247" cy="797859"/>
          </a:xfrm>
          <a:prstGeom prst="leftBrace">
            <a:avLst>
              <a:gd name="adj1" fmla="val 21438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FA9206-6980-45EB-957F-53517E04D2A7}"/>
              </a:ext>
            </a:extLst>
          </p:cNvPr>
          <p:cNvSpPr txBox="1"/>
          <p:nvPr/>
        </p:nvSpPr>
        <p:spPr>
          <a:xfrm>
            <a:off x="9112207" y="2470573"/>
            <a:ext cx="224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오늘 스터디 할 부분</a:t>
            </a:r>
          </a:p>
        </p:txBody>
      </p:sp>
    </p:spTree>
    <p:extLst>
      <p:ext uri="{BB962C8B-B14F-4D97-AF65-F5344CB8AC3E}">
        <p14:creationId xmlns:p14="http://schemas.microsoft.com/office/powerpoint/2010/main" val="391604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693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04-2. </a:t>
            </a:r>
            <a:r>
              <a:rPr lang="ko-KR" altLang="en-US" sz="2000" b="1" dirty="0"/>
              <a:t>내장 객체 </a:t>
            </a:r>
            <a:r>
              <a:rPr lang="ko-KR" altLang="en-US" sz="1400" b="1" dirty="0"/>
              <a:t>교재 </a:t>
            </a:r>
            <a:r>
              <a:rPr lang="en-US" altLang="ko-KR" sz="1400" b="1" dirty="0"/>
              <a:t>90</a:t>
            </a:r>
            <a:r>
              <a:rPr lang="ko-KR" altLang="en-US" sz="1400" b="1" dirty="0"/>
              <a:t>쪽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105382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7367" y="609794"/>
            <a:ext cx="1021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0024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3758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0570" y="609794"/>
            <a:ext cx="4635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B9121-5F84-4C60-B0B5-CB3540122CD1}"/>
              </a:ext>
            </a:extLst>
          </p:cNvPr>
          <p:cNvSpPr txBox="1"/>
          <p:nvPr/>
        </p:nvSpPr>
        <p:spPr>
          <a:xfrm>
            <a:off x="10717492" y="609794"/>
            <a:ext cx="8819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81018-0136-494A-A7FA-291D51039CF8}"/>
              </a:ext>
            </a:extLst>
          </p:cNvPr>
          <p:cNvSpPr txBox="1"/>
          <p:nvPr/>
        </p:nvSpPr>
        <p:spPr>
          <a:xfrm>
            <a:off x="1053784" y="1603948"/>
            <a:ext cx="102726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내장객체는 브라우저의 자바스크립트 엔진에 내장된 객체를 말하고 필요한 경우 객체 생성 가능</a:t>
            </a:r>
            <a:endParaRPr lang="en-US" altLang="ko-KR" sz="2000" dirty="0"/>
          </a:p>
          <a:p>
            <a:r>
              <a:rPr lang="ko-KR" altLang="en-US" sz="2000" b="1" dirty="0">
                <a:solidFill>
                  <a:srgbClr val="0070C0"/>
                </a:solidFill>
              </a:rPr>
              <a:t>문자</a:t>
            </a:r>
            <a:r>
              <a:rPr lang="en-US" altLang="ko-KR" sz="2000" b="1" dirty="0">
                <a:solidFill>
                  <a:srgbClr val="0070C0"/>
                </a:solidFill>
              </a:rPr>
              <a:t>(String), </a:t>
            </a:r>
            <a:r>
              <a:rPr lang="ko-KR" altLang="en-US" sz="2000" b="1" dirty="0">
                <a:solidFill>
                  <a:srgbClr val="0070C0"/>
                </a:solidFill>
              </a:rPr>
              <a:t>날짜</a:t>
            </a:r>
            <a:r>
              <a:rPr lang="en-US" altLang="ko-KR" sz="2000" b="1" dirty="0">
                <a:solidFill>
                  <a:srgbClr val="0070C0"/>
                </a:solidFill>
              </a:rPr>
              <a:t>(Date), </a:t>
            </a:r>
            <a:r>
              <a:rPr lang="ko-KR" altLang="en-US" sz="2000" b="1" dirty="0">
                <a:solidFill>
                  <a:srgbClr val="0070C0"/>
                </a:solidFill>
              </a:rPr>
              <a:t>배열</a:t>
            </a:r>
            <a:r>
              <a:rPr lang="en-US" altLang="ko-KR" sz="2000" b="1" dirty="0">
                <a:solidFill>
                  <a:srgbClr val="0070C0"/>
                </a:solidFill>
              </a:rPr>
              <a:t>(Array), </a:t>
            </a:r>
            <a:r>
              <a:rPr lang="ko-KR" altLang="en-US" sz="2000" b="1" dirty="0">
                <a:solidFill>
                  <a:srgbClr val="0070C0"/>
                </a:solidFill>
              </a:rPr>
              <a:t>수학</a:t>
            </a:r>
            <a:r>
              <a:rPr lang="en-US" altLang="ko-KR" sz="2000" b="1" dirty="0">
                <a:solidFill>
                  <a:srgbClr val="0070C0"/>
                </a:solidFill>
              </a:rPr>
              <a:t>(Math)</a:t>
            </a:r>
            <a:r>
              <a:rPr lang="en-US" altLang="ko-KR" sz="2000" b="1" dirty="0"/>
              <a:t>, </a:t>
            </a:r>
            <a:r>
              <a:rPr lang="ko-KR" altLang="en-US" sz="2000" dirty="0"/>
              <a:t>정규표현객체</a:t>
            </a:r>
            <a:r>
              <a:rPr lang="en-US" altLang="ko-KR" sz="2000" dirty="0"/>
              <a:t>(</a:t>
            </a:r>
            <a:r>
              <a:rPr lang="en-US" altLang="ko-KR" sz="2000" dirty="0" err="1"/>
              <a:t>RegExp</a:t>
            </a:r>
            <a:r>
              <a:rPr lang="en-US" altLang="ko-KR" sz="2000" dirty="0"/>
              <a:t> Object)</a:t>
            </a:r>
            <a:r>
              <a:rPr lang="ko-KR" altLang="en-US" sz="2000" dirty="0"/>
              <a:t>등이 있음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400" b="1" dirty="0">
                <a:solidFill>
                  <a:srgbClr val="0070C0"/>
                </a:solidFill>
              </a:rPr>
              <a:t>내장객체 생성하기</a:t>
            </a:r>
            <a:endParaRPr lang="en-US" altLang="ko-KR" sz="2400" b="1" dirty="0">
              <a:solidFill>
                <a:srgbClr val="0070C0"/>
              </a:solidFill>
            </a:endParaRPr>
          </a:p>
          <a:p>
            <a:endParaRPr lang="en-US" altLang="ko-KR" sz="2000" dirty="0">
              <a:solidFill>
                <a:srgbClr val="0070C0"/>
              </a:solidFill>
            </a:endParaRPr>
          </a:p>
          <a:p>
            <a:r>
              <a:rPr lang="en-US" altLang="ko-KR" sz="2000" dirty="0"/>
              <a:t>	new</a:t>
            </a:r>
            <a:r>
              <a:rPr lang="ko-KR" altLang="en-US" sz="2000" dirty="0"/>
              <a:t>라는 키워드와 생성함수를 사용</a:t>
            </a:r>
            <a:endParaRPr lang="en-US" altLang="ko-KR" sz="20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40746D1-EDEF-4785-9628-D5102EBB4B20}"/>
              </a:ext>
            </a:extLst>
          </p:cNvPr>
          <p:cNvGrpSpPr/>
          <p:nvPr/>
        </p:nvGrpSpPr>
        <p:grpSpPr>
          <a:xfrm>
            <a:off x="1497104" y="4013874"/>
            <a:ext cx="9386047" cy="1100993"/>
            <a:chOff x="1497106" y="4992914"/>
            <a:chExt cx="9386047" cy="110099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DD718E6-F893-48CD-95C7-7E230AB1A45A}"/>
                </a:ext>
              </a:extLst>
            </p:cNvPr>
            <p:cNvSpPr/>
            <p:nvPr/>
          </p:nvSpPr>
          <p:spPr>
            <a:xfrm>
              <a:off x="1497106" y="4992914"/>
              <a:ext cx="9386047" cy="1100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1F8118-CDC6-4A52-BE1A-FA40D0C9C286}"/>
                </a:ext>
              </a:extLst>
            </p:cNvPr>
            <p:cNvSpPr txBox="1"/>
            <p:nvPr/>
          </p:nvSpPr>
          <p:spPr>
            <a:xfrm>
              <a:off x="1550896" y="5060879"/>
              <a:ext cx="1021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기본형 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AB37E3D-FFA1-4F14-91BF-8D4536D650C9}"/>
                </a:ext>
              </a:extLst>
            </p:cNvPr>
            <p:cNvCxnSpPr/>
            <p:nvPr/>
          </p:nvCxnSpPr>
          <p:spPr>
            <a:xfrm>
              <a:off x="2384611" y="5105704"/>
              <a:ext cx="0" cy="88444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5FC3AF-715F-4257-B0DF-1AE9E17D64C2}"/>
                </a:ext>
              </a:extLst>
            </p:cNvPr>
            <p:cNvSpPr txBox="1"/>
            <p:nvPr/>
          </p:nvSpPr>
          <p:spPr>
            <a:xfrm>
              <a:off x="2682304" y="5343355"/>
              <a:ext cx="77365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참조 변수</a:t>
              </a:r>
              <a:r>
                <a:rPr lang="en-US" altLang="ko-KR" sz="2000" b="1" dirty="0"/>
                <a:t>(</a:t>
              </a:r>
              <a:r>
                <a:rPr lang="ko-KR" altLang="en-US" sz="2000" b="1" dirty="0" err="1"/>
                <a:t>인스턴스이름</a:t>
              </a:r>
              <a:r>
                <a:rPr lang="en-US" altLang="ko-KR" sz="2000" b="1" dirty="0"/>
                <a:t>) = new</a:t>
              </a:r>
              <a:r>
                <a:rPr lang="ko-KR" altLang="en-US" sz="2000" b="1" dirty="0"/>
                <a:t> 생성함수</a:t>
              </a:r>
              <a:r>
                <a:rPr lang="en-US" altLang="ko-KR" sz="2000" b="1" dirty="0"/>
                <a:t>()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5516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693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04-2. </a:t>
            </a:r>
            <a:r>
              <a:rPr lang="ko-KR" altLang="en-US" sz="2000" b="1" dirty="0"/>
              <a:t>내장 객체 </a:t>
            </a:r>
            <a:r>
              <a:rPr lang="ko-KR" altLang="en-US" sz="1400" b="1" dirty="0"/>
              <a:t>교재 </a:t>
            </a:r>
            <a:r>
              <a:rPr lang="en-US" altLang="ko-KR" sz="1400" b="1" dirty="0"/>
              <a:t>90</a:t>
            </a:r>
            <a:r>
              <a:rPr lang="ko-KR" altLang="en-US" sz="1400" b="1" dirty="0"/>
              <a:t>쪽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105382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7367" y="609794"/>
            <a:ext cx="1021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0024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3758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0570" y="609794"/>
            <a:ext cx="4635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B9121-5F84-4C60-B0B5-CB3540122CD1}"/>
              </a:ext>
            </a:extLst>
          </p:cNvPr>
          <p:cNvSpPr txBox="1"/>
          <p:nvPr/>
        </p:nvSpPr>
        <p:spPr>
          <a:xfrm>
            <a:off x="10717492" y="609794"/>
            <a:ext cx="8819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9BBDD69-D00E-41BB-87DB-433099C5B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39" y="1813809"/>
            <a:ext cx="5003093" cy="43702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79A4D8-7784-4192-AB72-F418EA19113C}"/>
              </a:ext>
            </a:extLst>
          </p:cNvPr>
          <p:cNvSpPr txBox="1"/>
          <p:nvPr/>
        </p:nvSpPr>
        <p:spPr>
          <a:xfrm>
            <a:off x="561638" y="1337159"/>
            <a:ext cx="398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내장객체 생성 예제  </a:t>
            </a:r>
            <a:r>
              <a:rPr lang="en-US" altLang="ko-KR" b="1" dirty="0">
                <a:solidFill>
                  <a:srgbClr val="0070C0"/>
                </a:solidFill>
              </a:rPr>
              <a:t>ob_test.html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40BE2CE-0F33-4AFB-A871-F018CA7865B2}"/>
              </a:ext>
            </a:extLst>
          </p:cNvPr>
          <p:cNvGrpSpPr/>
          <p:nvPr/>
        </p:nvGrpSpPr>
        <p:grpSpPr>
          <a:xfrm>
            <a:off x="5795233" y="1813809"/>
            <a:ext cx="4689748" cy="2996665"/>
            <a:chOff x="1589942" y="4992914"/>
            <a:chExt cx="9889991" cy="80380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14ACA18-46C5-4522-9230-102BDDC8E4F4}"/>
                </a:ext>
              </a:extLst>
            </p:cNvPr>
            <p:cNvSpPr/>
            <p:nvPr/>
          </p:nvSpPr>
          <p:spPr>
            <a:xfrm>
              <a:off x="1589942" y="4992914"/>
              <a:ext cx="9386047" cy="8038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14A6006-420D-4252-8EE0-D2A1B3747D48}"/>
                </a:ext>
              </a:extLst>
            </p:cNvPr>
            <p:cNvSpPr txBox="1"/>
            <p:nvPr/>
          </p:nvSpPr>
          <p:spPr>
            <a:xfrm>
              <a:off x="1810237" y="5050955"/>
              <a:ext cx="9669696" cy="156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var tv = new Object();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기본객체 생성함수 </a:t>
              </a:r>
              <a:r>
                <a:rPr lang="en-US" altLang="ko-KR" sz="1400" dirty="0"/>
                <a:t>Object</a:t>
              </a:r>
              <a:r>
                <a:rPr lang="ko-KR" altLang="en-US" sz="1400" dirty="0"/>
                <a:t>를 이용해 기본객체 생성</a:t>
              </a:r>
              <a:endParaRPr lang="ko-KR" altLang="en-US" sz="11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D248A86-13FB-4A6B-B3EB-DC8691792771}"/>
                </a:ext>
              </a:extLst>
            </p:cNvPr>
            <p:cNvSpPr txBox="1"/>
            <p:nvPr/>
          </p:nvSpPr>
          <p:spPr>
            <a:xfrm>
              <a:off x="1810237" y="5212066"/>
              <a:ext cx="9669696" cy="156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tv.info = function(){}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객체에는 메서드도 넣을 수 있음</a:t>
              </a:r>
              <a:endParaRPr lang="en-US" altLang="ko-KR" sz="1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EA4964A-1A46-436B-B890-D97ABC198CDB}"/>
                </a:ext>
              </a:extLst>
            </p:cNvPr>
            <p:cNvSpPr txBox="1"/>
            <p:nvPr/>
          </p:nvSpPr>
          <p:spPr>
            <a:xfrm>
              <a:off x="1810237" y="5370125"/>
              <a:ext cx="9669696" cy="231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var</a:t>
              </a:r>
              <a:r>
                <a:rPr lang="ko-KR" altLang="en-US" b="1" dirty="0"/>
                <a:t> </a:t>
              </a:r>
              <a:r>
                <a:rPr lang="en-US" altLang="ko-KR" b="1" dirty="0"/>
                <a:t>car = { color : “black”,</a:t>
              </a:r>
            </a:p>
            <a:p>
              <a:r>
                <a:rPr lang="en-US" altLang="ko-KR" b="1" dirty="0"/>
                <a:t>	   price : 500000};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객체를 생성하는 다른 방법</a:t>
              </a:r>
              <a:endParaRPr lang="en-US" altLang="ko-KR" sz="1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A8002E-591E-42BF-9831-5937187E278A}"/>
                </a:ext>
              </a:extLst>
            </p:cNvPr>
            <p:cNvSpPr txBox="1"/>
            <p:nvPr/>
          </p:nvSpPr>
          <p:spPr>
            <a:xfrm>
              <a:off x="1810237" y="5586775"/>
              <a:ext cx="9669696" cy="156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tv.info();</a:t>
              </a:r>
              <a:endParaRPr lang="en-US" altLang="ko-KR" dirty="0"/>
            </a:p>
            <a:p>
              <a:pPr lvl="1"/>
              <a:r>
                <a:rPr lang="en-US" altLang="ko-KR" sz="1400" dirty="0"/>
                <a:t>tv</a:t>
              </a:r>
              <a:r>
                <a:rPr lang="ko-KR" altLang="en-US" sz="1400" dirty="0"/>
                <a:t>객체의 </a:t>
              </a:r>
              <a:r>
                <a:rPr lang="en-US" altLang="ko-KR" sz="1400" dirty="0"/>
                <a:t>info</a:t>
              </a:r>
              <a:r>
                <a:rPr lang="ko-KR" altLang="en-US" sz="1400" dirty="0"/>
                <a:t>함수 호출</a:t>
              </a:r>
              <a:endParaRPr lang="en-US" altLang="ko-KR" sz="1400" dirty="0"/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6886C279-6BC1-4912-B63C-0F72E43BB8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713" r="48039"/>
          <a:stretch/>
        </p:blipFill>
        <p:spPr>
          <a:xfrm>
            <a:off x="8468139" y="3773350"/>
            <a:ext cx="3151094" cy="2618180"/>
          </a:xfrm>
          <a:prstGeom prst="rect">
            <a:avLst/>
          </a:prstGeom>
          <a:ln>
            <a:solidFill>
              <a:srgbClr val="404040"/>
            </a:solidFill>
          </a:ln>
        </p:spPr>
      </p:pic>
    </p:spTree>
    <p:extLst>
      <p:ext uri="{BB962C8B-B14F-4D97-AF65-F5344CB8AC3E}">
        <p14:creationId xmlns:p14="http://schemas.microsoft.com/office/powerpoint/2010/main" val="2336797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953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04-2. </a:t>
            </a:r>
            <a:r>
              <a:rPr lang="ko-KR" altLang="en-US" sz="2000" b="1" dirty="0"/>
              <a:t>내장 객체 </a:t>
            </a:r>
            <a:r>
              <a:rPr lang="ko-KR" altLang="en-US" sz="1400" b="1" dirty="0"/>
              <a:t>교재 </a:t>
            </a:r>
            <a:r>
              <a:rPr lang="en-US" altLang="ko-KR" sz="1400" b="1" dirty="0"/>
              <a:t>91,92</a:t>
            </a:r>
            <a:r>
              <a:rPr lang="ko-KR" altLang="en-US" sz="1400" b="1" dirty="0"/>
              <a:t>쪽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105382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7367" y="609794"/>
            <a:ext cx="1021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0024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3758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0570" y="609794"/>
            <a:ext cx="4635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B9121-5F84-4C60-B0B5-CB3540122CD1}"/>
              </a:ext>
            </a:extLst>
          </p:cNvPr>
          <p:cNvSpPr txBox="1"/>
          <p:nvPr/>
        </p:nvSpPr>
        <p:spPr>
          <a:xfrm>
            <a:off x="10717492" y="609794"/>
            <a:ext cx="8819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81018-0136-494A-A7FA-291D51039CF8}"/>
              </a:ext>
            </a:extLst>
          </p:cNvPr>
          <p:cNvSpPr txBox="1"/>
          <p:nvPr/>
        </p:nvSpPr>
        <p:spPr>
          <a:xfrm>
            <a:off x="1053784" y="1409078"/>
            <a:ext cx="1027268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날짜 정보 객체</a:t>
            </a:r>
            <a:endParaRPr lang="en-US" altLang="ko-KR" sz="2000" dirty="0">
              <a:solidFill>
                <a:srgbClr val="0070C0"/>
              </a:solidFill>
            </a:endParaRPr>
          </a:p>
          <a:p>
            <a:r>
              <a:rPr lang="en-US" altLang="ko-KR" sz="2000" dirty="0"/>
              <a:t>	</a:t>
            </a:r>
            <a:r>
              <a:rPr lang="ko-KR" altLang="en-US" sz="2000" dirty="0"/>
              <a:t>날짜나 시간 관련 정보를 제공 받고 싶을 때 날짜 객체를 생성</a:t>
            </a:r>
            <a:endParaRPr lang="en-US" altLang="ko-KR" sz="2000" dirty="0"/>
          </a:p>
          <a:p>
            <a:endParaRPr lang="en-US" altLang="ko-KR" sz="2000" b="1" dirty="0"/>
          </a:p>
          <a:p>
            <a:r>
              <a:rPr lang="ko-KR" altLang="en-US" sz="2000" b="1" dirty="0"/>
              <a:t>현재 날짜를 제공하는 </a:t>
            </a:r>
            <a:r>
              <a:rPr lang="en-US" altLang="ko-KR" sz="2000" b="1" dirty="0"/>
              <a:t>Date</a:t>
            </a:r>
            <a:r>
              <a:rPr lang="ko-KR" altLang="en-US" sz="2000" b="1" dirty="0"/>
              <a:t>객체</a:t>
            </a:r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특정 날짜의 정보 객체</a:t>
            </a:r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날짜 관련 메서드 </a:t>
            </a:r>
            <a:r>
              <a:rPr lang="en-US" altLang="ko-KR" sz="2000" b="1" dirty="0"/>
              <a:t>92</a:t>
            </a:r>
            <a:r>
              <a:rPr lang="ko-KR" altLang="en-US" sz="2000" b="1" dirty="0"/>
              <a:t>쪽 표</a:t>
            </a:r>
            <a:endParaRPr lang="en-US" altLang="ko-KR" sz="20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40746D1-EDEF-4785-9628-D5102EBB4B20}"/>
              </a:ext>
            </a:extLst>
          </p:cNvPr>
          <p:cNvGrpSpPr/>
          <p:nvPr/>
        </p:nvGrpSpPr>
        <p:grpSpPr>
          <a:xfrm>
            <a:off x="1497104" y="2815972"/>
            <a:ext cx="9386047" cy="1100993"/>
            <a:chOff x="1497106" y="4992914"/>
            <a:chExt cx="9386047" cy="110099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DD718E6-F893-48CD-95C7-7E230AB1A45A}"/>
                </a:ext>
              </a:extLst>
            </p:cNvPr>
            <p:cNvSpPr/>
            <p:nvPr/>
          </p:nvSpPr>
          <p:spPr>
            <a:xfrm>
              <a:off x="1497106" y="4992914"/>
              <a:ext cx="9386047" cy="1100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1F8118-CDC6-4A52-BE1A-FA40D0C9C286}"/>
                </a:ext>
              </a:extLst>
            </p:cNvPr>
            <p:cNvSpPr txBox="1"/>
            <p:nvPr/>
          </p:nvSpPr>
          <p:spPr>
            <a:xfrm>
              <a:off x="1550896" y="5060879"/>
              <a:ext cx="1021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기본형 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AB37E3D-FFA1-4F14-91BF-8D4536D650C9}"/>
                </a:ext>
              </a:extLst>
            </p:cNvPr>
            <p:cNvCxnSpPr/>
            <p:nvPr/>
          </p:nvCxnSpPr>
          <p:spPr>
            <a:xfrm>
              <a:off x="2384611" y="5105704"/>
              <a:ext cx="0" cy="88444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5FC3AF-715F-4257-B0DF-1AE9E17D64C2}"/>
                </a:ext>
              </a:extLst>
            </p:cNvPr>
            <p:cNvSpPr txBox="1"/>
            <p:nvPr/>
          </p:nvSpPr>
          <p:spPr>
            <a:xfrm>
              <a:off x="2682304" y="5189467"/>
              <a:ext cx="77365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참조 변수</a:t>
              </a:r>
              <a:r>
                <a:rPr lang="en-US" altLang="ko-KR" sz="2000" b="1" dirty="0"/>
                <a:t> = new Date();</a:t>
              </a:r>
            </a:p>
            <a:p>
              <a:r>
                <a:rPr lang="ko-KR" altLang="en-US" sz="2000" dirty="0"/>
                <a:t>예</a:t>
              </a:r>
              <a:r>
                <a:rPr lang="en-US" altLang="ko-KR" sz="2000" dirty="0"/>
                <a:t>) var t = new Date();</a:t>
              </a:r>
              <a:endParaRPr lang="ko-KR" altLang="en-US" sz="1600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1562561-6F59-4871-93CD-9A163C8FB352}"/>
              </a:ext>
            </a:extLst>
          </p:cNvPr>
          <p:cNvGrpSpPr/>
          <p:nvPr/>
        </p:nvGrpSpPr>
        <p:grpSpPr>
          <a:xfrm>
            <a:off x="1497104" y="4615814"/>
            <a:ext cx="9386047" cy="1100993"/>
            <a:chOff x="1497106" y="4992914"/>
            <a:chExt cx="9386047" cy="1100993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D4E8757-9DF1-4B5E-84FE-6576FEA3E1D9}"/>
                </a:ext>
              </a:extLst>
            </p:cNvPr>
            <p:cNvSpPr/>
            <p:nvPr/>
          </p:nvSpPr>
          <p:spPr>
            <a:xfrm>
              <a:off x="1497106" y="4992914"/>
              <a:ext cx="9386047" cy="1100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747A92A-AEF3-4CD0-BE40-4AE2CEEFEEE3}"/>
                </a:ext>
              </a:extLst>
            </p:cNvPr>
            <p:cNvSpPr txBox="1"/>
            <p:nvPr/>
          </p:nvSpPr>
          <p:spPr>
            <a:xfrm>
              <a:off x="1550896" y="5060879"/>
              <a:ext cx="1021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기본형 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38ABDCF-46FE-4F88-A844-1A903CDC5D3F}"/>
                </a:ext>
              </a:extLst>
            </p:cNvPr>
            <p:cNvCxnSpPr/>
            <p:nvPr/>
          </p:nvCxnSpPr>
          <p:spPr>
            <a:xfrm>
              <a:off x="2384611" y="5105704"/>
              <a:ext cx="0" cy="88444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589230-883F-4C96-B8F2-EDA715DC7744}"/>
                </a:ext>
              </a:extLst>
            </p:cNvPr>
            <p:cNvSpPr txBox="1"/>
            <p:nvPr/>
          </p:nvSpPr>
          <p:spPr>
            <a:xfrm>
              <a:off x="2682303" y="5189467"/>
              <a:ext cx="82008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참조 변수</a:t>
              </a:r>
              <a:r>
                <a:rPr lang="en-US" altLang="ko-KR" sz="2000" b="1" dirty="0"/>
                <a:t> = new Date(“</a:t>
              </a:r>
              <a:r>
                <a:rPr lang="ko-KR" altLang="en-US" sz="2000" b="1" dirty="0"/>
                <a:t>연</a:t>
              </a:r>
              <a:r>
                <a:rPr lang="en-US" altLang="ko-KR" sz="2000" b="1" dirty="0"/>
                <a:t>/</a:t>
              </a:r>
              <a:r>
                <a:rPr lang="ko-KR" altLang="en-US" sz="2000" b="1" dirty="0"/>
                <a:t>월</a:t>
              </a:r>
              <a:r>
                <a:rPr lang="en-US" altLang="ko-KR" sz="2000" b="1" dirty="0"/>
                <a:t>/</a:t>
              </a:r>
              <a:r>
                <a:rPr lang="ko-KR" altLang="en-US" sz="2000" b="1" dirty="0"/>
                <a:t>일</a:t>
              </a:r>
              <a:r>
                <a:rPr lang="en-US" altLang="ko-KR" sz="2000" b="1" dirty="0"/>
                <a:t>”);          </a:t>
              </a:r>
              <a:r>
                <a:rPr lang="ko-KR" altLang="en-US" dirty="0"/>
                <a:t>예</a:t>
              </a:r>
              <a:r>
                <a:rPr lang="en-US" altLang="ko-KR" dirty="0"/>
                <a:t>) var t = new Date(“1995/6/10”);</a:t>
              </a:r>
            </a:p>
            <a:p>
              <a:r>
                <a:rPr lang="ko-KR" altLang="en-US" sz="2000" b="1" dirty="0"/>
                <a:t>참조변수 </a:t>
              </a:r>
              <a:r>
                <a:rPr lang="en-US" altLang="ko-KR" sz="2000" b="1" dirty="0"/>
                <a:t>= new</a:t>
              </a:r>
              <a:r>
                <a:rPr lang="ko-KR" altLang="en-US" sz="2000" b="1" dirty="0"/>
                <a:t> </a:t>
              </a:r>
              <a:r>
                <a:rPr lang="en-US" altLang="ko-KR" sz="2000" b="1" dirty="0"/>
                <a:t>Date(</a:t>
              </a:r>
              <a:r>
                <a:rPr lang="ko-KR" altLang="en-US" sz="2000" b="1" dirty="0"/>
                <a:t>연</a:t>
              </a:r>
              <a:r>
                <a:rPr lang="en-US" altLang="ko-KR" sz="2000" b="1" dirty="0"/>
                <a:t>, </a:t>
              </a:r>
              <a:r>
                <a:rPr lang="ko-KR" altLang="en-US" sz="2000" b="1" dirty="0"/>
                <a:t>월</a:t>
              </a:r>
              <a:r>
                <a:rPr lang="en-US" altLang="ko-KR" sz="2000" b="1" dirty="0"/>
                <a:t>-1, </a:t>
              </a:r>
              <a:r>
                <a:rPr lang="ko-KR" altLang="en-US" sz="2000" b="1" dirty="0"/>
                <a:t>일</a:t>
              </a:r>
              <a:r>
                <a:rPr lang="en-US" altLang="ko-KR" sz="2000" b="1" dirty="0"/>
                <a:t>);         </a:t>
              </a:r>
              <a:r>
                <a:rPr lang="ko-KR" altLang="en-US" dirty="0"/>
                <a:t>예</a:t>
              </a:r>
              <a:r>
                <a:rPr lang="en-US" altLang="ko-KR" dirty="0"/>
                <a:t>) var t = new Date(1995,5,10);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0572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693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04-2. </a:t>
            </a:r>
            <a:r>
              <a:rPr lang="ko-KR" altLang="en-US" sz="2000" b="1" dirty="0"/>
              <a:t>내장 객체 </a:t>
            </a:r>
            <a:r>
              <a:rPr lang="ko-KR" altLang="en-US" sz="1400" b="1" dirty="0"/>
              <a:t>교재 </a:t>
            </a:r>
            <a:r>
              <a:rPr lang="en-US" altLang="ko-KR" sz="1400" b="1" dirty="0"/>
              <a:t>93</a:t>
            </a:r>
            <a:r>
              <a:rPr lang="ko-KR" altLang="en-US" sz="1400" b="1" dirty="0"/>
              <a:t>쪽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79A4D8-7784-4192-AB72-F418EA19113C}"/>
              </a:ext>
            </a:extLst>
          </p:cNvPr>
          <p:cNvSpPr txBox="1"/>
          <p:nvPr/>
        </p:nvSpPr>
        <p:spPr>
          <a:xfrm>
            <a:off x="561638" y="1337159"/>
            <a:ext cx="398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날짜 객체 예제 </a:t>
            </a:r>
            <a:r>
              <a:rPr lang="en-US" altLang="ko-KR" b="1" dirty="0">
                <a:solidFill>
                  <a:srgbClr val="0070C0"/>
                </a:solidFill>
              </a:rPr>
              <a:t>date_ob1_test.html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2C1AED-8B77-4335-94F8-A6D69B3AE0A8}"/>
              </a:ext>
            </a:extLst>
          </p:cNvPr>
          <p:cNvSpPr txBox="1"/>
          <p:nvPr/>
        </p:nvSpPr>
        <p:spPr>
          <a:xfrm>
            <a:off x="7105382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5F502D-D285-4C55-8FAA-B000988FEDE7}"/>
              </a:ext>
            </a:extLst>
          </p:cNvPr>
          <p:cNvSpPr txBox="1"/>
          <p:nvPr/>
        </p:nvSpPr>
        <p:spPr>
          <a:xfrm>
            <a:off x="7937367" y="609794"/>
            <a:ext cx="1021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8582DF-ED3F-4E28-9132-17246AE2BB33}"/>
              </a:ext>
            </a:extLst>
          </p:cNvPr>
          <p:cNvSpPr txBox="1"/>
          <p:nvPr/>
        </p:nvSpPr>
        <p:spPr>
          <a:xfrm>
            <a:off x="9050024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4B51DA-7BEA-48AB-BD64-517F0C6237D5}"/>
              </a:ext>
            </a:extLst>
          </p:cNvPr>
          <p:cNvSpPr txBox="1"/>
          <p:nvPr/>
        </p:nvSpPr>
        <p:spPr>
          <a:xfrm>
            <a:off x="9883758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0BB5A3-1B7A-4E37-9286-50A8F80D7324}"/>
              </a:ext>
            </a:extLst>
          </p:cNvPr>
          <p:cNvSpPr txBox="1"/>
          <p:nvPr/>
        </p:nvSpPr>
        <p:spPr>
          <a:xfrm>
            <a:off x="6550570" y="609794"/>
            <a:ext cx="4635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EBD7AB-7301-4E4B-B7DC-53F4202F5CE9}"/>
              </a:ext>
            </a:extLst>
          </p:cNvPr>
          <p:cNvSpPr txBox="1"/>
          <p:nvPr/>
        </p:nvSpPr>
        <p:spPr>
          <a:xfrm>
            <a:off x="10717492" y="609794"/>
            <a:ext cx="8819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DBDA8B2-FE6D-4719-B853-B47C6EAF7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38" y="1706491"/>
            <a:ext cx="4846169" cy="484616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8BAA857-FE20-44F0-80D5-4E759D3619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653"/>
          <a:stretch/>
        </p:blipFill>
        <p:spPr>
          <a:xfrm>
            <a:off x="4790661" y="1706492"/>
            <a:ext cx="1681153" cy="26234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FB71099-89E7-4449-9160-2D6D5E2D36AF}"/>
              </a:ext>
            </a:extLst>
          </p:cNvPr>
          <p:cNvSpPr/>
          <p:nvPr/>
        </p:nvSpPr>
        <p:spPr>
          <a:xfrm>
            <a:off x="3743917" y="2232212"/>
            <a:ext cx="182624" cy="2958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4421C6-C1D0-4CBA-A89F-1667DA109DDC}"/>
              </a:ext>
            </a:extLst>
          </p:cNvPr>
          <p:cNvSpPr/>
          <p:nvPr/>
        </p:nvSpPr>
        <p:spPr>
          <a:xfrm>
            <a:off x="1413094" y="2931459"/>
            <a:ext cx="1509400" cy="2958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9232C74-93AA-4CCB-AE94-8E7751E415F7}"/>
              </a:ext>
            </a:extLst>
          </p:cNvPr>
          <p:cNvSpPr/>
          <p:nvPr/>
        </p:nvSpPr>
        <p:spPr>
          <a:xfrm>
            <a:off x="1413094" y="5151509"/>
            <a:ext cx="1509400" cy="2958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8B1DFB3-3DE0-4E4C-919C-425B7A1DE7C1}"/>
              </a:ext>
            </a:extLst>
          </p:cNvPr>
          <p:cNvGrpSpPr/>
          <p:nvPr/>
        </p:nvGrpSpPr>
        <p:grpSpPr>
          <a:xfrm>
            <a:off x="6782364" y="1706491"/>
            <a:ext cx="4637517" cy="1770165"/>
            <a:chOff x="1589942" y="4992914"/>
            <a:chExt cx="9779844" cy="32220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12D5782-9355-4D63-8BAC-060A760558A6}"/>
                </a:ext>
              </a:extLst>
            </p:cNvPr>
            <p:cNvSpPr/>
            <p:nvPr/>
          </p:nvSpPr>
          <p:spPr>
            <a:xfrm>
              <a:off x="1589942" y="4992914"/>
              <a:ext cx="9386047" cy="3222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68FBCFA-7E0B-4C23-853E-FF6FCE5622CB}"/>
                </a:ext>
              </a:extLst>
            </p:cNvPr>
            <p:cNvSpPr txBox="1"/>
            <p:nvPr/>
          </p:nvSpPr>
          <p:spPr>
            <a:xfrm>
              <a:off x="1700090" y="5019718"/>
              <a:ext cx="9669696" cy="140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</a:t>
              </a:r>
              <a:r>
                <a:rPr lang="en-US" altLang="ko-KR" b="1" dirty="0" err="1"/>
                <a:t>getMonth</a:t>
              </a:r>
              <a:r>
                <a:rPr lang="en-US" altLang="ko-KR" b="1" dirty="0"/>
                <a:t>()</a:t>
              </a:r>
              <a:r>
                <a:rPr lang="en-US" altLang="ko-KR" dirty="0"/>
                <a:t> </a:t>
              </a:r>
            </a:p>
            <a:p>
              <a:pPr lvl="1"/>
              <a:r>
                <a:rPr lang="ko-KR" altLang="en-US" sz="1400" dirty="0"/>
                <a:t>월</a:t>
              </a:r>
              <a:r>
                <a:rPr lang="en-US" altLang="ko-KR" sz="1400" dirty="0"/>
                <a:t>-1</a:t>
              </a:r>
              <a:r>
                <a:rPr lang="ko-KR" altLang="en-US" sz="1400" dirty="0"/>
                <a:t> 정보를 가져옴</a:t>
              </a:r>
              <a:endParaRPr lang="en-US" altLang="ko-KR" sz="1400" dirty="0"/>
            </a:p>
            <a:p>
              <a:pPr lvl="1"/>
              <a:r>
                <a:rPr lang="ko-KR" altLang="en-US" sz="1400" dirty="0"/>
                <a:t>월</a:t>
              </a:r>
              <a:r>
                <a:rPr lang="en-US" altLang="ko-KR" sz="1400" dirty="0"/>
                <a:t>+1</a:t>
              </a:r>
              <a:r>
                <a:rPr lang="ko-KR" altLang="en-US" sz="1400" dirty="0"/>
                <a:t>을</a:t>
              </a:r>
              <a:r>
                <a:rPr lang="en-US" altLang="ko-KR" sz="1400" dirty="0"/>
                <a:t> </a:t>
              </a:r>
              <a:r>
                <a:rPr lang="ko-KR" altLang="en-US" sz="1400" dirty="0" err="1"/>
                <a:t>해주어야한다</a:t>
              </a:r>
              <a:r>
                <a:rPr lang="en-US" altLang="ko-KR" sz="1400" dirty="0"/>
                <a:t>.</a:t>
              </a:r>
              <a:endParaRPr lang="ko-KR" altLang="en-US" sz="11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33BF3A2-9676-473E-8BEA-A6D4782A2B2B}"/>
                </a:ext>
              </a:extLst>
            </p:cNvPr>
            <p:cNvSpPr txBox="1"/>
            <p:nvPr/>
          </p:nvSpPr>
          <p:spPr>
            <a:xfrm>
              <a:off x="1700090" y="5171118"/>
              <a:ext cx="9669696" cy="102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</a:t>
              </a:r>
              <a:r>
                <a:rPr lang="en-US" altLang="ko-KR" b="1" dirty="0" err="1"/>
                <a:t>getDay</a:t>
              </a:r>
              <a:r>
                <a:rPr lang="en-US" altLang="ko-KR" b="1" dirty="0"/>
                <a:t>()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일</a:t>
              </a:r>
              <a:r>
                <a:rPr lang="en-US" altLang="ko-KR" sz="1400" dirty="0"/>
                <a:t>~</a:t>
              </a:r>
              <a:r>
                <a:rPr lang="ko-KR" altLang="en-US" sz="1400" dirty="0"/>
                <a:t>토 까지의 요일 데이터를 </a:t>
              </a:r>
              <a:r>
                <a:rPr lang="en-US" altLang="ko-KR" sz="1400" dirty="0"/>
                <a:t>0~6</a:t>
              </a:r>
              <a:r>
                <a:rPr lang="ko-KR" altLang="en-US" sz="1400" dirty="0"/>
                <a:t>으로 반환함</a:t>
              </a:r>
              <a:endParaRPr lang="en-US" altLang="ko-KR" sz="1400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97C35808-DFF7-4346-ACAB-CABB4285C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581" y="3623915"/>
            <a:ext cx="1916476" cy="26291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9AFEB0-0F04-4647-979A-7C8792D850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1539" y="3717151"/>
            <a:ext cx="1761943" cy="2442694"/>
          </a:xfrm>
          <a:prstGeom prst="rect">
            <a:avLst/>
          </a:prstGeom>
          <a:ln>
            <a:solidFill>
              <a:srgbClr val="404040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1A21181-8DA8-4ED4-83A5-EB44A38970E7}"/>
              </a:ext>
            </a:extLst>
          </p:cNvPr>
          <p:cNvSpPr/>
          <p:nvPr/>
        </p:nvSpPr>
        <p:spPr>
          <a:xfrm>
            <a:off x="4672573" y="4257253"/>
            <a:ext cx="1917327" cy="11840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</a:rPr>
              <a:t>오늘 날짜</a:t>
            </a:r>
            <a:endParaRPr lang="en-US" altLang="ko-KR" sz="1200" dirty="0">
              <a:solidFill>
                <a:srgbClr val="40404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404040"/>
                </a:solidFill>
              </a:rPr>
              <a:t>9</a:t>
            </a:r>
            <a:r>
              <a:rPr lang="ko-KR" altLang="en-US" sz="1200" dirty="0">
                <a:solidFill>
                  <a:srgbClr val="404040"/>
                </a:solidFill>
              </a:rPr>
              <a:t>월 </a:t>
            </a:r>
            <a:r>
              <a:rPr lang="en-US" altLang="ko-KR" sz="1200" dirty="0">
                <a:solidFill>
                  <a:srgbClr val="404040"/>
                </a:solidFill>
              </a:rPr>
              <a:t>15</a:t>
            </a:r>
            <a:r>
              <a:rPr lang="ko-KR" altLang="en-US" sz="1200" dirty="0">
                <a:solidFill>
                  <a:srgbClr val="404040"/>
                </a:solidFill>
              </a:rPr>
              <a:t>일 일요일</a:t>
            </a:r>
            <a:endParaRPr lang="en-US" altLang="ko-KR" sz="1200" dirty="0">
              <a:solidFill>
                <a:srgbClr val="404040"/>
              </a:solidFill>
            </a:endParaRPr>
          </a:p>
          <a:p>
            <a:pPr algn="ctr"/>
            <a:endParaRPr lang="en-US" altLang="ko-KR" sz="1200" dirty="0">
              <a:solidFill>
                <a:srgbClr val="40404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404040"/>
                </a:solidFill>
              </a:rPr>
              <a:t>내 생일</a:t>
            </a:r>
            <a:endParaRPr lang="en-US" altLang="ko-KR" sz="1200" dirty="0">
              <a:solidFill>
                <a:srgbClr val="40404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404040"/>
                </a:solidFill>
              </a:rPr>
              <a:t>6</a:t>
            </a:r>
            <a:r>
              <a:rPr lang="ko-KR" altLang="en-US" sz="1200" dirty="0">
                <a:solidFill>
                  <a:srgbClr val="404040"/>
                </a:solidFill>
              </a:rPr>
              <a:t>월 </a:t>
            </a:r>
            <a:r>
              <a:rPr lang="en-US" altLang="ko-KR" sz="1200" dirty="0">
                <a:solidFill>
                  <a:srgbClr val="404040"/>
                </a:solidFill>
              </a:rPr>
              <a:t>10</a:t>
            </a:r>
            <a:r>
              <a:rPr lang="ko-KR" altLang="en-US" sz="1200" dirty="0">
                <a:solidFill>
                  <a:srgbClr val="404040"/>
                </a:solidFill>
              </a:rPr>
              <a:t>일 월요일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8AF4F24-51D4-4737-B1AE-A50507492C8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5961" b="11808"/>
          <a:stretch/>
        </p:blipFill>
        <p:spPr>
          <a:xfrm>
            <a:off x="1221020" y="4534677"/>
            <a:ext cx="2890071" cy="5432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237EB1-1A7A-482C-9732-187798BD4F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2461" y="5441307"/>
            <a:ext cx="3849188" cy="9208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83DCAFA-7FD3-4DA9-8316-78C5B5C15C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91363" y="5516553"/>
            <a:ext cx="3240980" cy="77039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0A4BBE9-CF36-4DD2-B97D-936B6C43CFB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1647"/>
          <a:stretch/>
        </p:blipFill>
        <p:spPr>
          <a:xfrm>
            <a:off x="1221019" y="4329954"/>
            <a:ext cx="2890071" cy="1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4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693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04-2. </a:t>
            </a:r>
            <a:r>
              <a:rPr lang="ko-KR" altLang="en-US" sz="2000" b="1" dirty="0"/>
              <a:t>내장 객체 </a:t>
            </a:r>
            <a:r>
              <a:rPr lang="ko-KR" altLang="en-US" sz="1400" b="1" dirty="0"/>
              <a:t>교재 </a:t>
            </a:r>
            <a:r>
              <a:rPr lang="en-US" altLang="ko-KR" sz="1400" b="1" dirty="0"/>
              <a:t>95</a:t>
            </a:r>
            <a:r>
              <a:rPr lang="ko-KR" altLang="en-US" sz="1400" b="1" dirty="0"/>
              <a:t>쪽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105382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7367" y="609794"/>
            <a:ext cx="1021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0024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3758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0570" y="609794"/>
            <a:ext cx="4635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B9121-5F84-4C60-B0B5-CB3540122CD1}"/>
              </a:ext>
            </a:extLst>
          </p:cNvPr>
          <p:cNvSpPr txBox="1"/>
          <p:nvPr/>
        </p:nvSpPr>
        <p:spPr>
          <a:xfrm>
            <a:off x="10717492" y="609794"/>
            <a:ext cx="8819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81018-0136-494A-A7FA-291D51039CF8}"/>
              </a:ext>
            </a:extLst>
          </p:cNvPr>
          <p:cNvSpPr txBox="1"/>
          <p:nvPr/>
        </p:nvSpPr>
        <p:spPr>
          <a:xfrm>
            <a:off x="1053784" y="1409078"/>
            <a:ext cx="102726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수학 객체</a:t>
            </a:r>
            <a:endParaRPr lang="en-US" altLang="ko-KR" sz="2000" dirty="0">
              <a:solidFill>
                <a:srgbClr val="0070C0"/>
              </a:solidFill>
            </a:endParaRPr>
          </a:p>
          <a:p>
            <a:r>
              <a:rPr lang="en-US" altLang="ko-KR" sz="2000" dirty="0"/>
              <a:t>	</a:t>
            </a:r>
            <a:r>
              <a:rPr lang="ko-KR" altLang="en-US" sz="2000" dirty="0"/>
              <a:t>산술연산자로 구할 수 없는 수학과 관련된 기능과 속성</a:t>
            </a:r>
            <a:endParaRPr lang="en-US" altLang="ko-KR" sz="2000" dirty="0"/>
          </a:p>
          <a:p>
            <a:r>
              <a:rPr lang="en-US" altLang="ko-KR" sz="2000" dirty="0"/>
              <a:t>	</a:t>
            </a:r>
            <a:r>
              <a:rPr lang="ko-KR" altLang="en-US" sz="2000" b="1" dirty="0">
                <a:solidFill>
                  <a:srgbClr val="0070C0"/>
                </a:solidFill>
              </a:rPr>
              <a:t>최댓값</a:t>
            </a:r>
            <a:r>
              <a:rPr lang="en-US" altLang="ko-KR" sz="2000" b="1" dirty="0">
                <a:solidFill>
                  <a:srgbClr val="0070C0"/>
                </a:solidFill>
              </a:rPr>
              <a:t>, </a:t>
            </a:r>
            <a:r>
              <a:rPr lang="ko-KR" altLang="en-US" sz="2000" b="1" dirty="0">
                <a:solidFill>
                  <a:srgbClr val="0070C0"/>
                </a:solidFill>
              </a:rPr>
              <a:t>최솟값</a:t>
            </a:r>
            <a:r>
              <a:rPr lang="en-US" altLang="ko-KR" sz="2000" b="1" dirty="0">
                <a:solidFill>
                  <a:srgbClr val="0070C0"/>
                </a:solidFill>
              </a:rPr>
              <a:t>, </a:t>
            </a:r>
            <a:r>
              <a:rPr lang="ko-KR" altLang="en-US" sz="2000" b="1" dirty="0" err="1">
                <a:solidFill>
                  <a:srgbClr val="0070C0"/>
                </a:solidFill>
              </a:rPr>
              <a:t>반올림값</a:t>
            </a:r>
            <a:r>
              <a:rPr lang="ko-KR" altLang="en-US" sz="2000" b="1" dirty="0">
                <a:solidFill>
                  <a:srgbClr val="0070C0"/>
                </a:solidFill>
              </a:rPr>
              <a:t> </a:t>
            </a:r>
            <a:r>
              <a:rPr lang="ko-KR" altLang="en-US" sz="2000" dirty="0"/>
              <a:t>등등</a:t>
            </a:r>
            <a:r>
              <a:rPr lang="en-US" altLang="ko-KR" sz="2000" dirty="0"/>
              <a:t>~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수학 객체의 메서드 및 상수</a:t>
            </a:r>
            <a:endParaRPr lang="en-US" altLang="ko-KR" sz="2000" b="1" dirty="0"/>
          </a:p>
          <a:p>
            <a:r>
              <a:rPr lang="en-US" altLang="ko-KR" sz="2000" dirty="0"/>
              <a:t>	95</a:t>
            </a:r>
            <a:r>
              <a:rPr lang="ko-KR" altLang="en-US" sz="2000" dirty="0"/>
              <a:t>페이지 표</a:t>
            </a:r>
            <a:endParaRPr lang="en-US" altLang="ko-KR" sz="2000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 err="1"/>
              <a:t>Math.random</a:t>
            </a:r>
            <a:r>
              <a:rPr lang="en-US" altLang="ko-KR" sz="2000" b="1" dirty="0"/>
              <a:t>() : </a:t>
            </a:r>
            <a:r>
              <a:rPr lang="en-US" altLang="ko-KR" sz="2000" dirty="0"/>
              <a:t>0~1</a:t>
            </a:r>
            <a:r>
              <a:rPr lang="ko-KR" altLang="en-US" sz="2000" dirty="0"/>
              <a:t> 사이의 난수를 반환</a:t>
            </a:r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36338346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1386</Words>
  <Application>Microsoft Office PowerPoint</Application>
  <PresentationFormat>와이드스크린</PresentationFormat>
  <Paragraphs>425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나눔스퀘어</vt:lpstr>
      <vt:lpstr>Arial</vt:lpstr>
      <vt:lpstr>나눔스퀘어 Bold</vt:lpstr>
      <vt:lpstr>기본</vt:lpstr>
      <vt:lpstr>1_기본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 나은</cp:lastModifiedBy>
  <cp:revision>45</cp:revision>
  <dcterms:created xsi:type="dcterms:W3CDTF">2017-11-24T11:22:27Z</dcterms:created>
  <dcterms:modified xsi:type="dcterms:W3CDTF">2019-09-17T08:25:08Z</dcterms:modified>
</cp:coreProperties>
</file>