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2" r:id="rId6"/>
    <p:sldId id="261" r:id="rId7"/>
    <p:sldId id="279" r:id="rId8"/>
    <p:sldId id="264" r:id="rId9"/>
    <p:sldId id="263" r:id="rId10"/>
    <p:sldId id="265" r:id="rId11"/>
    <p:sldId id="266" r:id="rId12"/>
    <p:sldId id="280" r:id="rId13"/>
    <p:sldId id="268" r:id="rId14"/>
    <p:sldId id="267" r:id="rId15"/>
    <p:sldId id="271" r:id="rId16"/>
    <p:sldId id="273" r:id="rId17"/>
    <p:sldId id="274" r:id="rId18"/>
    <p:sldId id="275" r:id="rId19"/>
    <p:sldId id="272" r:id="rId20"/>
    <p:sldId id="276" r:id="rId21"/>
    <p:sldId id="277" r:id="rId22"/>
    <p:sldId id="278" r:id="rId23"/>
    <p:sldId id="281" r:id="rId24"/>
    <p:sldId id="260" r:id="rId25"/>
    <p:sldId id="269" r:id="rId26"/>
    <p:sldId id="27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4402-664C-4C12-861A-07E88301B14A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05A8C-A270-4E68-A4D2-926044A95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2FBF9-1362-422B-9BA4-863A1BFBD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DF0AEE-7A93-4DB8-85D3-A4797E59B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ADBEA-61BC-4E5D-ABE7-82E494B7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6644-F34D-4451-BA71-A508892B364D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C9D5F-E689-4A0A-A171-49AA2FBC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D8738-A945-42C3-8597-8FBB5FAA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2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BEB0C-3AC6-4938-B4DD-94D3626B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547D74-7846-4329-83C6-B7923A5D6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FE23A-E9B2-4CC3-AABE-50A98F38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1AEF-5CED-477B-BF4E-948AA6F36641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D21BA-A03F-4144-B486-D6E03EEF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959F2-3CAD-4562-9300-8FA04334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6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2A2FB9-110A-4AAE-8174-44859CD4E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29A1B-15CE-46EA-8748-969717887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5D30B-187D-4BAD-8A1C-39261CE3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C76-A55A-4D84-A210-0509A9C29254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DB2AC-856A-4EF5-B97B-C92CC1D4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14BF1-953B-4347-B96E-B5A64F7E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8C9B-F26F-4E93-B5ED-310D0B85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946AF-77C1-4FA9-B431-79FFB287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FC1CA-25CD-4840-90E4-1DBEF367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E7CC-1790-468F-B35B-468AF2C6C273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F3E4-6DC5-4E90-B633-C773BCFD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027C4-DA8E-43F1-A701-46E4E8A8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4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46A1C-5E41-4919-931F-56CFC028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724E7-085A-49E4-8489-97255D56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2D89C-71B5-40E2-A20F-E17884CC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F6B0-D4A2-45D1-B8BB-FDD5E692BF55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422F7-2944-4D03-9E97-BAB1CE42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A283C-74C7-4C83-A551-7AE12C1F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3FA3-DCC8-4CB2-8152-B6F4E8A9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703DF-D23D-4EA8-9CD4-0814FB2C0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4C08E-7C44-4CC1-9ABC-9991B44E3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3F457-70F4-451F-98CF-800B2755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68F0-BA2D-4BBA-A552-17041E418B96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D028C-BB01-411A-915E-C5D67013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3821AC-1CBF-46F9-906C-A97503C5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2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14B77-B421-4227-AD69-92C18B41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9C365-C409-4640-9595-3A196438B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89055E-47C8-4ED3-B1CC-DC7348AF0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D1DC45-0C1C-49FF-BE8B-291A971E1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58289E-7618-4A0F-9477-ED872CD49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D23378-5BE7-4CA5-BC15-D02A34A6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2055-AA31-4F7A-9177-1A5F006394C9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E67D55-FB16-41B6-B897-0C724DEC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21E6D5-ED9D-40BC-8148-9B918632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7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A8115-4098-4C65-A414-04C5A965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505E10-65FD-4878-BEE4-2C617CAD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6F11-52B7-45A8-B711-F53717E8B4CF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0E788B-9929-40C6-800A-6312F76E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138DFD-0EDE-4DE1-95FA-EE4ADD0F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3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E6ECFC-E939-4549-ADB6-832EC77E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11C9-961C-423C-89E7-7081CD4BA151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54B34D-A333-4793-8AF6-CF10D653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61EE0-2E97-4AF0-BD91-700B4426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7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31D2C-54DD-4F32-A194-C2670EC2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969A7-00E3-4549-948C-16977B0B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98093-35B9-48B1-AE87-FDF3A4216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782B4-A9E7-4D59-88ED-3D56BE3A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EFBD-4275-4384-AA99-16E2AE85AD31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9B03B-23CE-4A3D-AB9D-BB1224E1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66F96-7873-48BC-8953-3E0E3B5E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7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8F6F-0F0E-4BCE-BC2C-29C8834C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C83AC4-4436-4B4B-B2BB-1D09E9E97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F6485-CFE2-4110-AC69-8A9D4B4C8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259E1-C6EE-4931-BA6F-CDF0C07E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A8F9-0356-46C2-9E04-80FBA0CF8FE9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2F3FB-AC24-4483-9E83-2A35B189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E65DF-EAF2-4EA1-85E0-17DE2C73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49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657F47-4134-4283-980C-51039F38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B786B-8A02-4913-885A-60BB8178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3B565-C508-406F-8B5C-BC49B58FE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BD45-D083-4A54-AC1F-B272F099FD92}" type="datetime1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D4338-2FB3-4A13-A901-0DA6BB2FE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676DA-30D2-4180-9BDA-E4EC8C2F5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8AA2-0240-4A67-9936-32199BAF0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4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564F2-2801-4A61-84AF-C11902D1172B}"/>
              </a:ext>
            </a:extLst>
          </p:cNvPr>
          <p:cNvSpPr txBox="1"/>
          <p:nvPr/>
        </p:nvSpPr>
        <p:spPr>
          <a:xfrm>
            <a:off x="2963652" y="1744241"/>
            <a:ext cx="6264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1D62F0"/>
                </a:solidFill>
                <a:ea typeface="바른돋움 3"/>
              </a:rPr>
              <a:t>머신 러닝 알고리즘을 이용한</a:t>
            </a:r>
            <a:endParaRPr lang="en-US" altLang="ko-KR" sz="3600" b="1" dirty="0">
              <a:solidFill>
                <a:srgbClr val="1D62F0"/>
              </a:solidFill>
              <a:ea typeface="바른돋움 3"/>
            </a:endParaRPr>
          </a:p>
          <a:p>
            <a:r>
              <a:rPr lang="ko-KR" altLang="en-US" sz="3600" b="1" dirty="0">
                <a:solidFill>
                  <a:srgbClr val="1D62F0"/>
                </a:solidFill>
                <a:ea typeface="바른돋움 3"/>
              </a:rPr>
              <a:t>부동산 가격 결정 요인 분석 및 판매 가격 예측 </a:t>
            </a:r>
            <a:endParaRPr lang="en-US" altLang="ko-KR" sz="3600" b="1" dirty="0">
              <a:solidFill>
                <a:srgbClr val="1D62F0"/>
              </a:solidFill>
              <a:latin typeface="바른돋움 3" pitchFamily="18" charset="-127"/>
              <a:ea typeface="바른돋움 3"/>
            </a:endParaRPr>
          </a:p>
          <a:p>
            <a:r>
              <a:rPr lang="en-US" altLang="ko-KR" sz="2400" dirty="0"/>
              <a:t>Analysis of Real Estate Price Determinants and Prediction of Sales Price Using Machine Learning Algorithm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3" pitchFamily="18" charset="-127"/>
              <a:ea typeface="바른돋움 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B5A9D-4DF0-4A15-BF82-FCDC9420FA53}"/>
              </a:ext>
            </a:extLst>
          </p:cNvPr>
          <p:cNvSpPr txBox="1"/>
          <p:nvPr/>
        </p:nvSpPr>
        <p:spPr>
          <a:xfrm>
            <a:off x="5069886" y="4840585"/>
            <a:ext cx="2052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IT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경영학과 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2014314005 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김나은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지도교수 강지훈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2020. 5. 26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5ED9A1-B03D-403E-BB27-8ECCF37D9E1E}"/>
              </a:ext>
            </a:extLst>
          </p:cNvPr>
          <p:cNvCxnSpPr>
            <a:cxnSpLocks/>
          </p:cNvCxnSpPr>
          <p:nvPr/>
        </p:nvCxnSpPr>
        <p:spPr>
          <a:xfrm>
            <a:off x="2963652" y="1628800"/>
            <a:ext cx="6264696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879E6C-C7B6-4CF7-BB41-DC19A78FDA84}"/>
              </a:ext>
            </a:extLst>
          </p:cNvPr>
          <p:cNvCxnSpPr>
            <a:cxnSpLocks/>
          </p:cNvCxnSpPr>
          <p:nvPr/>
        </p:nvCxnSpPr>
        <p:spPr>
          <a:xfrm>
            <a:off x="2963652" y="1676425"/>
            <a:ext cx="6264696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861067B-5786-4195-B49A-0B9D96B86C7C}"/>
              </a:ext>
            </a:extLst>
          </p:cNvPr>
          <p:cNvCxnSpPr>
            <a:cxnSpLocks/>
          </p:cNvCxnSpPr>
          <p:nvPr/>
        </p:nvCxnSpPr>
        <p:spPr>
          <a:xfrm>
            <a:off x="2963652" y="4600025"/>
            <a:ext cx="6264696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2EFC15-0AC4-4005-A2E8-3B7A357A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3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42AA60-55E7-499C-914C-03CE333DF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3" y="2033746"/>
            <a:ext cx="7478496" cy="429857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678620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코스피지수평균 데이터와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1F9A-2C71-4EC9-A736-0201A8DF699D}"/>
              </a:ext>
            </a:extLst>
          </p:cNvPr>
          <p:cNvSpPr/>
          <p:nvPr/>
        </p:nvSpPr>
        <p:spPr>
          <a:xfrm>
            <a:off x="8053138" y="1988731"/>
            <a:ext cx="3840457" cy="4298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78737-C952-479D-A1B1-0C1B3051C600}"/>
                  </a:ext>
                </a:extLst>
              </p:cNvPr>
              <p:cNvSpPr txBox="1"/>
              <p:nvPr/>
            </p:nvSpPr>
            <p:spPr>
              <a:xfrm>
                <a:off x="8061972" y="2073957"/>
                <a:ext cx="3840456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ea typeface="바른돋움 1"/>
                  </a:rPr>
                  <a:t>2004-01-01</a:t>
                </a:r>
                <a:r>
                  <a:rPr lang="ko-KR" altLang="en-US" sz="1600" dirty="0">
                    <a:ea typeface="바른돋움 1"/>
                  </a:rPr>
                  <a:t>부터 </a:t>
                </a:r>
                <a:r>
                  <a:rPr lang="en-US" altLang="ko-KR" sz="1600" dirty="0">
                    <a:ea typeface="바른돋움 1"/>
                  </a:rPr>
                  <a:t>2020-02-01</a:t>
                </a:r>
                <a:r>
                  <a:rPr lang="ko-KR" altLang="en-US" sz="1600" dirty="0">
                    <a:ea typeface="바른돋움 1"/>
                  </a:rPr>
                  <a:t>기간의 코스피지수평균 데이터와 전국 부동산 가격 평균 데이터를 </a:t>
                </a:r>
                <a:r>
                  <a:rPr lang="en-US" altLang="ko-KR" sz="1600" dirty="0">
                    <a:ea typeface="바른돋움 1"/>
                  </a:rPr>
                  <a:t>scatter plot</a:t>
                </a:r>
                <a:r>
                  <a:rPr lang="ko-KR" altLang="en-US" sz="1600" dirty="0">
                    <a:ea typeface="바른돋움 1"/>
                  </a:rPr>
                  <a:t>으로 나타냈다</a:t>
                </a:r>
                <a:r>
                  <a:rPr lang="en-US" altLang="ko-KR" sz="1600" dirty="0">
                    <a:ea typeface="바른돋움 1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바른돋움 1"/>
                  </a:rPr>
                  <a:t>아래 차트는 동일한 데이터로</a:t>
                </a:r>
                <a:r>
                  <a:rPr lang="en-US" altLang="ko-KR" sz="1600" i="1" dirty="0">
                    <a:latin typeface="Cambria Math" panose="02040503050406030204" pitchFamily="18" charset="0"/>
                    <a:ea typeface="바른돋움 1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바른돋움 1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바른돋움 1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바른돋움 1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바른돋움 1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1600" dirty="0">
                    <a:ea typeface="바른돋움 1"/>
                  </a:rPr>
                  <a:t> 을 한 </a:t>
                </a:r>
                <a:r>
                  <a:rPr lang="en-US" altLang="ko-KR" sz="1600" dirty="0">
                    <a:ea typeface="바른돋움 1"/>
                  </a:rPr>
                  <a:t>Residual</a:t>
                </a:r>
                <a:r>
                  <a:rPr lang="ko-KR" altLang="en-US" sz="1600" dirty="0">
                    <a:ea typeface="바른돋움 1"/>
                  </a:rPr>
                  <a:t>이다</a:t>
                </a:r>
                <a:r>
                  <a:rPr lang="en-US" altLang="ko-KR" sz="1600" dirty="0">
                    <a:ea typeface="바른돋움 1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ea typeface="바른돋움 1"/>
                  </a:rPr>
                  <a:t>Residual</a:t>
                </a:r>
                <a:r>
                  <a:rPr lang="ko-KR" altLang="en-US" sz="1600" dirty="0">
                    <a:ea typeface="바른돋움 1"/>
                  </a:rPr>
                  <a:t>이 </a:t>
                </a:r>
                <a:r>
                  <a:rPr lang="en-US" altLang="ko-KR" sz="1600" dirty="0">
                    <a:ea typeface="바른돋움 1"/>
                  </a:rPr>
                  <a:t>0</a:t>
                </a:r>
                <a:r>
                  <a:rPr lang="ko-KR" altLang="en-US" sz="1600" dirty="0">
                    <a:ea typeface="바른돋움 1"/>
                  </a:rPr>
                  <a:t>보다 큰 데이터는 주식투자심리에 비해 부동산 투자 심리가 큰 구간이다</a:t>
                </a:r>
                <a:r>
                  <a:rPr lang="en-US" altLang="ko-KR" sz="1600" dirty="0">
                    <a:ea typeface="바른돋움 1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rgbClr val="FF0000"/>
                  </a:solidFill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FF0000"/>
                    </a:solidFill>
                    <a:ea typeface="바른돋움 1"/>
                  </a:rPr>
                  <a:t>Residual</a:t>
                </a:r>
                <a:r>
                  <a:rPr lang="ko-KR" altLang="en-US" sz="1600" dirty="0">
                    <a:solidFill>
                      <a:srgbClr val="FF0000"/>
                    </a:solidFill>
                    <a:ea typeface="바른돋움 1"/>
                  </a:rPr>
                  <a:t>이 </a:t>
                </a:r>
                <a:r>
                  <a:rPr lang="en-US" altLang="ko-KR" sz="1600" dirty="0">
                    <a:solidFill>
                      <a:srgbClr val="FF0000"/>
                    </a:solidFill>
                    <a:ea typeface="바른돋움 1"/>
                  </a:rPr>
                  <a:t>0</a:t>
                </a:r>
                <a:r>
                  <a:rPr lang="ko-KR" altLang="en-US" sz="1600" dirty="0">
                    <a:solidFill>
                      <a:srgbClr val="FF0000"/>
                    </a:solidFill>
                    <a:ea typeface="바른돋움 1"/>
                  </a:rPr>
                  <a:t>보다 큰 데이터는 부동산을 구매할 때 투자심리가 반영되었다고 할 수 있다</a:t>
                </a:r>
                <a:r>
                  <a:rPr lang="en-US" altLang="ko-KR" sz="1600" dirty="0">
                    <a:solidFill>
                      <a:srgbClr val="FF0000"/>
                    </a:solidFill>
                    <a:ea typeface="바른돋움 1"/>
                  </a:rPr>
                  <a:t>.</a:t>
                </a:r>
                <a:r>
                  <a:rPr lang="ko-KR" altLang="en-US" sz="1600" dirty="0">
                    <a:ea typeface="바른돋움 1"/>
                  </a:rPr>
                  <a:t> </a:t>
                </a:r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바른돋움 1"/>
                </a:endParaRPr>
              </a:p>
              <a:p>
                <a:endParaRPr lang="ko-KR" altLang="en-US" sz="1600" dirty="0">
                  <a:ea typeface="바른돋움 1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78737-C952-479D-A1B1-0C1B3051C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72" y="2073957"/>
                <a:ext cx="3840456" cy="4278094"/>
              </a:xfrm>
              <a:prstGeom prst="rect">
                <a:avLst/>
              </a:prstGeom>
              <a:blipFill>
                <a:blip r:embed="rId3"/>
                <a:stretch>
                  <a:fillRect l="-636" t="-427" r="-1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분석을 통한 코스피지수평균과 전국 부동산 가격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8AE60D2-D156-4D26-93AD-1E1EA46FCB01}"/>
              </a:ext>
            </a:extLst>
          </p:cNvPr>
          <p:cNvSpPr/>
          <p:nvPr/>
        </p:nvSpPr>
        <p:spPr>
          <a:xfrm rot="5400000">
            <a:off x="4016162" y="3603768"/>
            <a:ext cx="533337" cy="576059"/>
          </a:xfrm>
          <a:prstGeom prst="rightArrow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46326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코스피지수평균과 전국 부동산 가격 </a:t>
            </a:r>
            <a:endParaRPr lang="en-US" altLang="ko-KR" b="1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CE000FA-2FCA-498A-BA82-0C31BA719693}"/>
              </a:ext>
            </a:extLst>
          </p:cNvPr>
          <p:cNvSpPr/>
          <p:nvPr/>
        </p:nvSpPr>
        <p:spPr>
          <a:xfrm>
            <a:off x="692170" y="4221204"/>
            <a:ext cx="6363950" cy="868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66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9D7F2C-74CE-49D0-BB61-3C671BCC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4" y="2009284"/>
            <a:ext cx="7540690" cy="42983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678620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한국대출금리와 각 경제지표 대비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1F9A-2C71-4EC9-A736-0201A8DF699D}"/>
              </a:ext>
            </a:extLst>
          </p:cNvPr>
          <p:cNvSpPr/>
          <p:nvPr/>
        </p:nvSpPr>
        <p:spPr>
          <a:xfrm>
            <a:off x="8053138" y="1988731"/>
            <a:ext cx="3840457" cy="4298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78737-C952-479D-A1B1-0C1B3051C600}"/>
                  </a:ext>
                </a:extLst>
              </p:cNvPr>
              <p:cNvSpPr txBox="1"/>
              <p:nvPr/>
            </p:nvSpPr>
            <p:spPr>
              <a:xfrm>
                <a:off x="8061972" y="2073957"/>
                <a:ext cx="3840456" cy="255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바른돋움 1"/>
                  </a:rPr>
                  <a:t>앞장의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바른돋움 1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바른돋움 1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바른돋움 1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바른돋움 1"/>
                          </a:rPr>
                          <m:t>𝑦</m:t>
                        </m:r>
                      </m:e>
                    </m:acc>
                    <m:r>
                      <a:rPr lang="ko-KR" altLang="en-US" sz="1600" i="1">
                        <a:latin typeface="Cambria Math" panose="02040503050406030204" pitchFamily="18" charset="0"/>
                        <a:ea typeface="바른돋움 1"/>
                      </a:rPr>
                      <m:t>을</m:t>
                    </m:r>
                  </m:oMath>
                </a14:m>
                <a:r>
                  <a:rPr lang="en-US" altLang="ko-KR" sz="1600" dirty="0">
                    <a:ea typeface="바른돋움 1"/>
                  </a:rPr>
                  <a:t> </a:t>
                </a:r>
                <a:r>
                  <a:rPr lang="ko-KR" altLang="en-US" sz="1600" dirty="0">
                    <a:ea typeface="바른돋움 1"/>
                  </a:rPr>
                  <a:t>한 경제지표대비 전국 부동산 가격의 </a:t>
                </a:r>
                <a:r>
                  <a:rPr lang="en-US" altLang="ko-KR" sz="1600" dirty="0">
                    <a:ea typeface="바른돋움 1"/>
                  </a:rPr>
                  <a:t>Residual</a:t>
                </a:r>
                <a:r>
                  <a:rPr lang="ko-KR" altLang="en-US" sz="1600" dirty="0">
                    <a:ea typeface="바른돋움 1"/>
                  </a:rPr>
                  <a:t>데이터와 한국대출금리 데이터를 </a:t>
                </a:r>
                <a:r>
                  <a:rPr lang="en-US" altLang="ko-KR" sz="1600" dirty="0">
                    <a:ea typeface="바른돋움 1"/>
                  </a:rPr>
                  <a:t>scatter plot</a:t>
                </a:r>
                <a:r>
                  <a:rPr lang="ko-KR" altLang="en-US" sz="1600" dirty="0">
                    <a:ea typeface="바른돋움 1"/>
                  </a:rPr>
                  <a:t>으로 나타냈다</a:t>
                </a:r>
                <a:r>
                  <a:rPr lang="en-US" altLang="ko-KR" sz="1600" dirty="0">
                    <a:ea typeface="바른돋움 1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rgbClr val="FF0000"/>
                    </a:solidFill>
                    <a:ea typeface="바른돋움 1"/>
                  </a:rPr>
                  <a:t>여전히 경제지표대비 전국 부동산 가격의 </a:t>
                </a:r>
                <a:r>
                  <a:rPr lang="en-US" altLang="ko-KR" sz="1600" dirty="0">
                    <a:solidFill>
                      <a:srgbClr val="FF0000"/>
                    </a:solidFill>
                    <a:ea typeface="바른돋움 1"/>
                  </a:rPr>
                  <a:t>Residual </a:t>
                </a:r>
                <a:r>
                  <a:rPr lang="ko-KR" altLang="en-US" sz="1600" dirty="0">
                    <a:solidFill>
                      <a:srgbClr val="FF0000"/>
                    </a:solidFill>
                    <a:ea typeface="바른돋움 1"/>
                  </a:rPr>
                  <a:t>데이터와 한국대출금리 데이터를 선형식으로 표현하기엔 모델의 설명력이 부족하다</a:t>
                </a:r>
                <a:r>
                  <a:rPr lang="en-US" altLang="ko-KR" sz="1600" dirty="0">
                    <a:solidFill>
                      <a:srgbClr val="FF0000"/>
                    </a:solidFill>
                    <a:ea typeface="바른돋움 1"/>
                  </a:rPr>
                  <a:t>.</a:t>
                </a:r>
              </a:p>
              <a:p>
                <a:endParaRPr lang="ko-KR" altLang="en-US" sz="1600" dirty="0">
                  <a:ea typeface="바른돋움 1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78737-C952-479D-A1B1-0C1B3051C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72" y="2073957"/>
                <a:ext cx="3840456" cy="2558393"/>
              </a:xfrm>
              <a:prstGeom prst="rect">
                <a:avLst/>
              </a:prstGeom>
              <a:blipFill>
                <a:blip r:embed="rId3"/>
                <a:stretch>
                  <a:fillRect l="-636" t="-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분석을 통한 한국대출금리와 부동산 가격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58944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한국대출금리와 각 경제지표 대비 전국 부동산 가격</a:t>
            </a:r>
            <a:endParaRPr lang="en-US" altLang="ko-KR" b="1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129640-6500-4B09-9C06-2602E5B87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402" y="2868171"/>
            <a:ext cx="2059080" cy="389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A744DA-3495-4803-B0E7-89AA61942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402" y="4161574"/>
            <a:ext cx="2092884" cy="437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6565F9-D5D1-49C5-B3DD-FCECF6C8A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780" y="6149162"/>
            <a:ext cx="2278506" cy="510514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56331986-B77A-429C-8F57-645ED86F50B4}"/>
              </a:ext>
            </a:extLst>
          </p:cNvPr>
          <p:cNvSpPr/>
          <p:nvPr/>
        </p:nvSpPr>
        <p:spPr>
          <a:xfrm>
            <a:off x="5125658" y="2972307"/>
            <a:ext cx="962464" cy="259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502D87E-D986-4FE5-8B44-1149DA48C0A9}"/>
              </a:ext>
            </a:extLst>
          </p:cNvPr>
          <p:cNvSpPr/>
          <p:nvPr/>
        </p:nvSpPr>
        <p:spPr>
          <a:xfrm>
            <a:off x="5125658" y="4300868"/>
            <a:ext cx="962464" cy="273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657A3F0-A0F5-4F82-A6AE-DFFC1E31905B}"/>
              </a:ext>
            </a:extLst>
          </p:cNvPr>
          <p:cNvSpPr/>
          <p:nvPr/>
        </p:nvSpPr>
        <p:spPr>
          <a:xfrm>
            <a:off x="4954208" y="6324934"/>
            <a:ext cx="962464" cy="294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1901E1-9F8D-4101-B2A0-9D8F65829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2579" y="7009403"/>
            <a:ext cx="7540690" cy="4327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D94ECC-1D3E-4A33-BE1C-61B0F6917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3483" y="7018526"/>
            <a:ext cx="7693132" cy="43277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2B35FC-DC9B-460D-9BE5-B654AE49AC1F}"/>
              </a:ext>
            </a:extLst>
          </p:cNvPr>
          <p:cNvSpPr txBox="1"/>
          <p:nvPr/>
        </p:nvSpPr>
        <p:spPr>
          <a:xfrm>
            <a:off x="932389" y="7470825"/>
            <a:ext cx="4410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글로벌 금융위기 前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49A63-8D3B-4565-AD09-FA0C5706F2A8}"/>
              </a:ext>
            </a:extLst>
          </p:cNvPr>
          <p:cNvSpPr txBox="1"/>
          <p:nvPr/>
        </p:nvSpPr>
        <p:spPr>
          <a:xfrm>
            <a:off x="8061972" y="9575864"/>
            <a:ext cx="4410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글로벌 금융위기 後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03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9D7F2C-74CE-49D0-BB61-3C671BCC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4" y="2009284"/>
            <a:ext cx="7540690" cy="42983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678620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한국대출금리와 각 경제지표 대비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1F9A-2C71-4EC9-A736-0201A8DF699D}"/>
              </a:ext>
            </a:extLst>
          </p:cNvPr>
          <p:cNvSpPr/>
          <p:nvPr/>
        </p:nvSpPr>
        <p:spPr>
          <a:xfrm>
            <a:off x="8053138" y="1988731"/>
            <a:ext cx="3840457" cy="4298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78737-C952-479D-A1B1-0C1B3051C600}"/>
                  </a:ext>
                </a:extLst>
              </p:cNvPr>
              <p:cNvSpPr txBox="1"/>
              <p:nvPr/>
            </p:nvSpPr>
            <p:spPr>
              <a:xfrm>
                <a:off x="8061972" y="2073957"/>
                <a:ext cx="3840456" cy="255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바른돋움 1"/>
                  </a:rPr>
                  <a:t>앞장의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바른돋움 1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바른돋움 1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바른돋움 1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바른돋움 1"/>
                          </a:rPr>
                          <m:t>𝑦</m:t>
                        </m:r>
                      </m:e>
                    </m:acc>
                    <m:r>
                      <a:rPr lang="ko-KR" altLang="en-US" sz="1600" i="1">
                        <a:latin typeface="Cambria Math" panose="02040503050406030204" pitchFamily="18" charset="0"/>
                        <a:ea typeface="바른돋움 1"/>
                      </a:rPr>
                      <m:t>을</m:t>
                    </m:r>
                  </m:oMath>
                </a14:m>
                <a:r>
                  <a:rPr lang="en-US" altLang="ko-KR" sz="1600" dirty="0">
                    <a:ea typeface="바른돋움 1"/>
                  </a:rPr>
                  <a:t> </a:t>
                </a:r>
                <a:r>
                  <a:rPr lang="ko-KR" altLang="en-US" sz="1600" dirty="0">
                    <a:ea typeface="바른돋움 1"/>
                  </a:rPr>
                  <a:t>한 경제지표대비 전국 부동산 가격의 </a:t>
                </a:r>
                <a:r>
                  <a:rPr lang="en-US" altLang="ko-KR" sz="1600" dirty="0">
                    <a:ea typeface="바른돋움 1"/>
                  </a:rPr>
                  <a:t>Residual</a:t>
                </a:r>
                <a:r>
                  <a:rPr lang="ko-KR" altLang="en-US" sz="1600" dirty="0">
                    <a:ea typeface="바른돋움 1"/>
                  </a:rPr>
                  <a:t>데이터와 한국대출금리 데이터를 </a:t>
                </a:r>
                <a:r>
                  <a:rPr lang="en-US" altLang="ko-KR" sz="1600" dirty="0">
                    <a:ea typeface="바른돋움 1"/>
                  </a:rPr>
                  <a:t>scatter plot</a:t>
                </a:r>
                <a:r>
                  <a:rPr lang="ko-KR" altLang="en-US" sz="1600" dirty="0">
                    <a:ea typeface="바른돋움 1"/>
                  </a:rPr>
                  <a:t>으로 나타냈다</a:t>
                </a:r>
                <a:r>
                  <a:rPr lang="en-US" altLang="ko-KR" sz="1600" dirty="0">
                    <a:ea typeface="바른돋움 1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rgbClr val="FF0000"/>
                    </a:solidFill>
                    <a:ea typeface="바른돋움 1"/>
                  </a:rPr>
                  <a:t>여전히 경제지표대비 전국 부동산 가격의 </a:t>
                </a:r>
                <a:r>
                  <a:rPr lang="en-US" altLang="ko-KR" sz="1600" dirty="0">
                    <a:solidFill>
                      <a:srgbClr val="FF0000"/>
                    </a:solidFill>
                    <a:ea typeface="바른돋움 1"/>
                  </a:rPr>
                  <a:t>Residual </a:t>
                </a:r>
                <a:r>
                  <a:rPr lang="ko-KR" altLang="en-US" sz="1600" dirty="0">
                    <a:solidFill>
                      <a:srgbClr val="FF0000"/>
                    </a:solidFill>
                    <a:ea typeface="바른돋움 1"/>
                  </a:rPr>
                  <a:t>데이터와 한국대출금리 데이터를 선형식으로 표현하기엔 모델의 설명력이 부족하다</a:t>
                </a:r>
                <a:r>
                  <a:rPr lang="en-US" altLang="ko-KR" sz="1600" dirty="0">
                    <a:solidFill>
                      <a:srgbClr val="FF0000"/>
                    </a:solidFill>
                    <a:ea typeface="바른돋움 1"/>
                  </a:rPr>
                  <a:t>.</a:t>
                </a:r>
              </a:p>
              <a:p>
                <a:endParaRPr lang="ko-KR" altLang="en-US" sz="1600" dirty="0">
                  <a:ea typeface="바른돋움 1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78737-C952-479D-A1B1-0C1B3051C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72" y="2073957"/>
                <a:ext cx="3840456" cy="2558393"/>
              </a:xfrm>
              <a:prstGeom prst="rect">
                <a:avLst/>
              </a:prstGeom>
              <a:blipFill>
                <a:blip r:embed="rId3"/>
                <a:stretch>
                  <a:fillRect l="-636" t="-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분석을 통한 한국대출금리와 부동산 가격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58944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한국대출금리와 각 경제지표 대비 전국 부동산 가격</a:t>
            </a:r>
            <a:endParaRPr lang="en-US" altLang="ko-KR" b="1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129640-6500-4B09-9C06-2602E5B87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402" y="2868171"/>
            <a:ext cx="2059080" cy="389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A744DA-3495-4803-B0E7-89AA61942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402" y="4161574"/>
            <a:ext cx="2092884" cy="437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6565F9-D5D1-49C5-B3DD-FCECF6C8A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780" y="6149162"/>
            <a:ext cx="2278506" cy="510514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56331986-B77A-429C-8F57-645ED86F50B4}"/>
              </a:ext>
            </a:extLst>
          </p:cNvPr>
          <p:cNvSpPr/>
          <p:nvPr/>
        </p:nvSpPr>
        <p:spPr>
          <a:xfrm>
            <a:off x="5125658" y="2972307"/>
            <a:ext cx="962464" cy="259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502D87E-D986-4FE5-8B44-1149DA48C0A9}"/>
              </a:ext>
            </a:extLst>
          </p:cNvPr>
          <p:cNvSpPr/>
          <p:nvPr/>
        </p:nvSpPr>
        <p:spPr>
          <a:xfrm>
            <a:off x="5125658" y="4300868"/>
            <a:ext cx="962464" cy="273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657A3F0-A0F5-4F82-A6AE-DFFC1E31905B}"/>
              </a:ext>
            </a:extLst>
          </p:cNvPr>
          <p:cNvSpPr/>
          <p:nvPr/>
        </p:nvSpPr>
        <p:spPr>
          <a:xfrm>
            <a:off x="4954208" y="6324934"/>
            <a:ext cx="962464" cy="294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1901E1-9F8D-4101-B2A0-9D8F65829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55" y="2563618"/>
            <a:ext cx="5562235" cy="3192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D94ECC-1D3E-4A33-BE1C-61B0F6917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0729" y="2615003"/>
            <a:ext cx="5674681" cy="31922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2B35FC-DC9B-460D-9BE5-B654AE49AC1F}"/>
              </a:ext>
            </a:extLst>
          </p:cNvPr>
          <p:cNvSpPr txBox="1"/>
          <p:nvPr/>
        </p:nvSpPr>
        <p:spPr>
          <a:xfrm>
            <a:off x="538417" y="3662001"/>
            <a:ext cx="4410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글로벌 금융위기 前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849A63-8D3B-4565-AD09-FA0C5706F2A8}"/>
              </a:ext>
            </a:extLst>
          </p:cNvPr>
          <p:cNvSpPr txBox="1"/>
          <p:nvPr/>
        </p:nvSpPr>
        <p:spPr>
          <a:xfrm>
            <a:off x="9211471" y="4590147"/>
            <a:ext cx="4410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글로벌 금융위기 後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95A2E51-D2B6-4803-912A-1EC8449A8D93}"/>
              </a:ext>
            </a:extLst>
          </p:cNvPr>
          <p:cNvSpPr/>
          <p:nvPr/>
        </p:nvSpPr>
        <p:spPr>
          <a:xfrm>
            <a:off x="7481231" y="-396240"/>
            <a:ext cx="4238395" cy="2468880"/>
          </a:xfrm>
          <a:custGeom>
            <a:avLst/>
            <a:gdLst>
              <a:gd name="connsiteX0" fmla="*/ 47329 w 4238395"/>
              <a:gd name="connsiteY0" fmla="*/ 701040 h 2468880"/>
              <a:gd name="connsiteX1" fmla="*/ 47329 w 4238395"/>
              <a:gd name="connsiteY1" fmla="*/ 701040 h 2468880"/>
              <a:gd name="connsiteX2" fmla="*/ 230209 w 4238395"/>
              <a:gd name="connsiteY2" fmla="*/ 822960 h 2468880"/>
              <a:gd name="connsiteX3" fmla="*/ 413089 w 4238395"/>
              <a:gd name="connsiteY3" fmla="*/ 899160 h 2468880"/>
              <a:gd name="connsiteX4" fmla="*/ 626449 w 4238395"/>
              <a:gd name="connsiteY4" fmla="*/ 1005840 h 2468880"/>
              <a:gd name="connsiteX5" fmla="*/ 1129369 w 4238395"/>
              <a:gd name="connsiteY5" fmla="*/ 1234440 h 2468880"/>
              <a:gd name="connsiteX6" fmla="*/ 1373209 w 4238395"/>
              <a:gd name="connsiteY6" fmla="*/ 1310640 h 2468880"/>
              <a:gd name="connsiteX7" fmla="*/ 1708489 w 4238395"/>
              <a:gd name="connsiteY7" fmla="*/ 1463040 h 2468880"/>
              <a:gd name="connsiteX8" fmla="*/ 1876129 w 4238395"/>
              <a:gd name="connsiteY8" fmla="*/ 1508760 h 2468880"/>
              <a:gd name="connsiteX9" fmla="*/ 2348569 w 4238395"/>
              <a:gd name="connsiteY9" fmla="*/ 1630680 h 2468880"/>
              <a:gd name="connsiteX10" fmla="*/ 2668609 w 4238395"/>
              <a:gd name="connsiteY10" fmla="*/ 1600200 h 2468880"/>
              <a:gd name="connsiteX11" fmla="*/ 2714329 w 4238395"/>
              <a:gd name="connsiteY11" fmla="*/ 1569720 h 2468880"/>
              <a:gd name="connsiteX12" fmla="*/ 2760049 w 4238395"/>
              <a:gd name="connsiteY12" fmla="*/ 1524000 h 2468880"/>
              <a:gd name="connsiteX13" fmla="*/ 2821009 w 4238395"/>
              <a:gd name="connsiteY13" fmla="*/ 1371600 h 2468880"/>
              <a:gd name="connsiteX14" fmla="*/ 2775289 w 4238395"/>
              <a:gd name="connsiteY14" fmla="*/ 1082040 h 2468880"/>
              <a:gd name="connsiteX15" fmla="*/ 2699089 w 4238395"/>
              <a:gd name="connsiteY15" fmla="*/ 960120 h 2468880"/>
              <a:gd name="connsiteX16" fmla="*/ 2424769 w 4238395"/>
              <a:gd name="connsiteY16" fmla="*/ 762000 h 2468880"/>
              <a:gd name="connsiteX17" fmla="*/ 2272369 w 4238395"/>
              <a:gd name="connsiteY17" fmla="*/ 731520 h 2468880"/>
              <a:gd name="connsiteX18" fmla="*/ 2104729 w 4238395"/>
              <a:gd name="connsiteY18" fmla="*/ 685800 h 2468880"/>
              <a:gd name="connsiteX19" fmla="*/ 1357969 w 4238395"/>
              <a:gd name="connsiteY19" fmla="*/ 838200 h 2468880"/>
              <a:gd name="connsiteX20" fmla="*/ 1220809 w 4238395"/>
              <a:gd name="connsiteY20" fmla="*/ 929640 h 2468880"/>
              <a:gd name="connsiteX21" fmla="*/ 824569 w 4238395"/>
              <a:gd name="connsiteY21" fmla="*/ 1341120 h 2468880"/>
              <a:gd name="connsiteX22" fmla="*/ 702649 w 4238395"/>
              <a:gd name="connsiteY22" fmla="*/ 1478280 h 2468880"/>
              <a:gd name="connsiteX23" fmla="*/ 611209 w 4238395"/>
              <a:gd name="connsiteY23" fmla="*/ 1645920 h 2468880"/>
              <a:gd name="connsiteX24" fmla="*/ 428329 w 4238395"/>
              <a:gd name="connsiteY24" fmla="*/ 1965960 h 2468880"/>
              <a:gd name="connsiteX25" fmla="*/ 382609 w 4238395"/>
              <a:gd name="connsiteY25" fmla="*/ 2103120 h 2468880"/>
              <a:gd name="connsiteX26" fmla="*/ 367369 w 4238395"/>
              <a:gd name="connsiteY26" fmla="*/ 2209800 h 2468880"/>
              <a:gd name="connsiteX27" fmla="*/ 352129 w 4238395"/>
              <a:gd name="connsiteY27" fmla="*/ 2270760 h 2468880"/>
              <a:gd name="connsiteX28" fmla="*/ 458809 w 4238395"/>
              <a:gd name="connsiteY28" fmla="*/ 2423160 h 2468880"/>
              <a:gd name="connsiteX29" fmla="*/ 595969 w 4238395"/>
              <a:gd name="connsiteY29" fmla="*/ 2468880 h 2468880"/>
              <a:gd name="connsiteX30" fmla="*/ 1205569 w 4238395"/>
              <a:gd name="connsiteY30" fmla="*/ 2453640 h 2468880"/>
              <a:gd name="connsiteX31" fmla="*/ 1769449 w 4238395"/>
              <a:gd name="connsiteY31" fmla="*/ 2331720 h 2468880"/>
              <a:gd name="connsiteX32" fmla="*/ 2363809 w 4238395"/>
              <a:gd name="connsiteY32" fmla="*/ 2270760 h 2468880"/>
              <a:gd name="connsiteX33" fmla="*/ 3476329 w 4238395"/>
              <a:gd name="connsiteY33" fmla="*/ 1828800 h 2468880"/>
              <a:gd name="connsiteX34" fmla="*/ 4116409 w 4238395"/>
              <a:gd name="connsiteY34" fmla="*/ 1417320 h 2468880"/>
              <a:gd name="connsiteX35" fmla="*/ 4207849 w 4238395"/>
              <a:gd name="connsiteY35" fmla="*/ 1295400 h 2468880"/>
              <a:gd name="connsiteX36" fmla="*/ 4238329 w 4238395"/>
              <a:gd name="connsiteY36" fmla="*/ 1188720 h 2468880"/>
              <a:gd name="connsiteX37" fmla="*/ 4192609 w 4238395"/>
              <a:gd name="connsiteY37" fmla="*/ 899160 h 2468880"/>
              <a:gd name="connsiteX38" fmla="*/ 4055449 w 4238395"/>
              <a:gd name="connsiteY38" fmla="*/ 731520 h 2468880"/>
              <a:gd name="connsiteX39" fmla="*/ 3415369 w 4238395"/>
              <a:gd name="connsiteY39" fmla="*/ 441960 h 2468880"/>
              <a:gd name="connsiteX40" fmla="*/ 2424769 w 4238395"/>
              <a:gd name="connsiteY40" fmla="*/ 106680 h 2468880"/>
              <a:gd name="connsiteX41" fmla="*/ 1647529 w 4238395"/>
              <a:gd name="connsiteY41" fmla="*/ 0 h 2468880"/>
              <a:gd name="connsiteX42" fmla="*/ 1129369 w 4238395"/>
              <a:gd name="connsiteY42" fmla="*/ 30480 h 2468880"/>
              <a:gd name="connsiteX43" fmla="*/ 809329 w 4238395"/>
              <a:gd name="connsiteY43" fmla="*/ 213360 h 2468880"/>
              <a:gd name="connsiteX44" fmla="*/ 717889 w 4238395"/>
              <a:gd name="connsiteY44" fmla="*/ 335280 h 2468880"/>
              <a:gd name="connsiteX45" fmla="*/ 611209 w 4238395"/>
              <a:gd name="connsiteY45" fmla="*/ 822960 h 2468880"/>
              <a:gd name="connsiteX46" fmla="*/ 733129 w 4238395"/>
              <a:gd name="connsiteY46" fmla="*/ 1584960 h 2468880"/>
              <a:gd name="connsiteX47" fmla="*/ 794089 w 4238395"/>
              <a:gd name="connsiteY47" fmla="*/ 1661160 h 2468880"/>
              <a:gd name="connsiteX48" fmla="*/ 916009 w 4238395"/>
              <a:gd name="connsiteY48" fmla="*/ 1691640 h 2468880"/>
              <a:gd name="connsiteX49" fmla="*/ 1738969 w 4238395"/>
              <a:gd name="connsiteY49" fmla="*/ 1539240 h 2468880"/>
              <a:gd name="connsiteX50" fmla="*/ 2531449 w 4238395"/>
              <a:gd name="connsiteY50" fmla="*/ 1021080 h 2468880"/>
              <a:gd name="connsiteX51" fmla="*/ 2577169 w 4238395"/>
              <a:gd name="connsiteY51" fmla="*/ 929640 h 2468880"/>
              <a:gd name="connsiteX52" fmla="*/ 2592409 w 4238395"/>
              <a:gd name="connsiteY52" fmla="*/ 868680 h 2468880"/>
              <a:gd name="connsiteX53" fmla="*/ 2028529 w 4238395"/>
              <a:gd name="connsiteY53" fmla="*/ 701040 h 2468880"/>
              <a:gd name="connsiteX54" fmla="*/ 1053169 w 4238395"/>
              <a:gd name="connsiteY54" fmla="*/ 777240 h 2468880"/>
              <a:gd name="connsiteX55" fmla="*/ 443569 w 4238395"/>
              <a:gd name="connsiteY55" fmla="*/ 975360 h 2468880"/>
              <a:gd name="connsiteX56" fmla="*/ 275929 w 4238395"/>
              <a:gd name="connsiteY56" fmla="*/ 1097280 h 2468880"/>
              <a:gd name="connsiteX57" fmla="*/ 32089 w 4238395"/>
              <a:gd name="connsiteY57" fmla="*/ 1386840 h 2468880"/>
              <a:gd name="connsiteX58" fmla="*/ 1609 w 4238395"/>
              <a:gd name="connsiteY58" fmla="*/ 1493520 h 2468880"/>
              <a:gd name="connsiteX59" fmla="*/ 16849 w 4238395"/>
              <a:gd name="connsiteY59" fmla="*/ 1706880 h 2468880"/>
              <a:gd name="connsiteX60" fmla="*/ 230209 w 4238395"/>
              <a:gd name="connsiteY60" fmla="*/ 1965960 h 2468880"/>
              <a:gd name="connsiteX61" fmla="*/ 489289 w 4238395"/>
              <a:gd name="connsiteY61" fmla="*/ 2026920 h 2468880"/>
              <a:gd name="connsiteX62" fmla="*/ 1327489 w 4238395"/>
              <a:gd name="connsiteY62" fmla="*/ 2103120 h 2468880"/>
              <a:gd name="connsiteX63" fmla="*/ 3186769 w 4238395"/>
              <a:gd name="connsiteY63" fmla="*/ 1935480 h 2468880"/>
              <a:gd name="connsiteX64" fmla="*/ 3415369 w 4238395"/>
              <a:gd name="connsiteY64" fmla="*/ 1813560 h 2468880"/>
              <a:gd name="connsiteX65" fmla="*/ 3430609 w 4238395"/>
              <a:gd name="connsiteY65" fmla="*/ 1737360 h 2468880"/>
              <a:gd name="connsiteX66" fmla="*/ 3369649 w 4238395"/>
              <a:gd name="connsiteY66" fmla="*/ 1661160 h 2468880"/>
              <a:gd name="connsiteX67" fmla="*/ 2988649 w 4238395"/>
              <a:gd name="connsiteY67" fmla="*/ 1508760 h 2468880"/>
              <a:gd name="connsiteX68" fmla="*/ 2622889 w 4238395"/>
              <a:gd name="connsiteY68" fmla="*/ 1447800 h 2468880"/>
              <a:gd name="connsiteX69" fmla="*/ 2180929 w 4238395"/>
              <a:gd name="connsiteY69" fmla="*/ 1356360 h 2468880"/>
              <a:gd name="connsiteX70" fmla="*/ 1495129 w 4238395"/>
              <a:gd name="connsiteY70" fmla="*/ 1264920 h 2468880"/>
              <a:gd name="connsiteX71" fmla="*/ 1022689 w 4238395"/>
              <a:gd name="connsiteY71" fmla="*/ 1295400 h 2468880"/>
              <a:gd name="connsiteX72" fmla="*/ 1037929 w 4238395"/>
              <a:gd name="connsiteY72" fmla="*/ 1341120 h 2468880"/>
              <a:gd name="connsiteX73" fmla="*/ 1114129 w 4238395"/>
              <a:gd name="connsiteY73" fmla="*/ 1417320 h 2468880"/>
              <a:gd name="connsiteX74" fmla="*/ 717889 w 4238395"/>
              <a:gd name="connsiteY74" fmla="*/ 94488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238395" h="2468880">
                <a:moveTo>
                  <a:pt x="47329" y="701040"/>
                </a:moveTo>
                <a:lnTo>
                  <a:pt x="47329" y="701040"/>
                </a:lnTo>
                <a:cubicBezTo>
                  <a:pt x="108289" y="741680"/>
                  <a:pt x="165788" y="788065"/>
                  <a:pt x="230209" y="822960"/>
                </a:cubicBezTo>
                <a:cubicBezTo>
                  <a:pt x="288277" y="854414"/>
                  <a:pt x="353127" y="871485"/>
                  <a:pt x="413089" y="899160"/>
                </a:cubicBezTo>
                <a:cubicBezTo>
                  <a:pt x="485285" y="932481"/>
                  <a:pt x="554433" y="972131"/>
                  <a:pt x="626449" y="1005840"/>
                </a:cubicBezTo>
                <a:cubicBezTo>
                  <a:pt x="793228" y="1083907"/>
                  <a:pt x="953606" y="1179514"/>
                  <a:pt x="1129369" y="1234440"/>
                </a:cubicBezTo>
                <a:cubicBezTo>
                  <a:pt x="1210649" y="1259840"/>
                  <a:pt x="1293950" y="1279502"/>
                  <a:pt x="1373209" y="1310640"/>
                </a:cubicBezTo>
                <a:cubicBezTo>
                  <a:pt x="1721387" y="1447424"/>
                  <a:pt x="1399397" y="1360009"/>
                  <a:pt x="1708489" y="1463040"/>
                </a:cubicBezTo>
                <a:cubicBezTo>
                  <a:pt x="1763438" y="1481356"/>
                  <a:pt x="1820371" y="1493078"/>
                  <a:pt x="1876129" y="1508760"/>
                </a:cubicBezTo>
                <a:cubicBezTo>
                  <a:pt x="2266303" y="1618497"/>
                  <a:pt x="2077886" y="1576543"/>
                  <a:pt x="2348569" y="1630680"/>
                </a:cubicBezTo>
                <a:cubicBezTo>
                  <a:pt x="2455249" y="1620520"/>
                  <a:pt x="2562904" y="1617817"/>
                  <a:pt x="2668609" y="1600200"/>
                </a:cubicBezTo>
                <a:cubicBezTo>
                  <a:pt x="2686676" y="1597189"/>
                  <a:pt x="2700258" y="1581446"/>
                  <a:pt x="2714329" y="1569720"/>
                </a:cubicBezTo>
                <a:cubicBezTo>
                  <a:pt x="2730886" y="1555922"/>
                  <a:pt x="2747522" y="1541538"/>
                  <a:pt x="2760049" y="1524000"/>
                </a:cubicBezTo>
                <a:cubicBezTo>
                  <a:pt x="2788079" y="1484758"/>
                  <a:pt x="2807129" y="1413239"/>
                  <a:pt x="2821009" y="1371600"/>
                </a:cubicBezTo>
                <a:cubicBezTo>
                  <a:pt x="2805769" y="1275080"/>
                  <a:pt x="2803049" y="1175730"/>
                  <a:pt x="2775289" y="1082040"/>
                </a:cubicBezTo>
                <a:cubicBezTo>
                  <a:pt x="2761674" y="1036090"/>
                  <a:pt x="2729027" y="997543"/>
                  <a:pt x="2699089" y="960120"/>
                </a:cubicBezTo>
                <a:cubicBezTo>
                  <a:pt x="2622710" y="864646"/>
                  <a:pt x="2541237" y="806369"/>
                  <a:pt x="2424769" y="762000"/>
                </a:cubicBezTo>
                <a:cubicBezTo>
                  <a:pt x="2376357" y="743557"/>
                  <a:pt x="2322766" y="743519"/>
                  <a:pt x="2272369" y="731520"/>
                </a:cubicBezTo>
                <a:cubicBezTo>
                  <a:pt x="2216023" y="718104"/>
                  <a:pt x="2160609" y="701040"/>
                  <a:pt x="2104729" y="685800"/>
                </a:cubicBezTo>
                <a:cubicBezTo>
                  <a:pt x="1723025" y="716336"/>
                  <a:pt x="1716086" y="686272"/>
                  <a:pt x="1357969" y="838200"/>
                </a:cubicBezTo>
                <a:cubicBezTo>
                  <a:pt x="1307384" y="859660"/>
                  <a:pt x="1265046" y="897045"/>
                  <a:pt x="1220809" y="929640"/>
                </a:cubicBezTo>
                <a:cubicBezTo>
                  <a:pt x="999607" y="1092631"/>
                  <a:pt x="1052646" y="1075031"/>
                  <a:pt x="824569" y="1341120"/>
                </a:cubicBezTo>
                <a:cubicBezTo>
                  <a:pt x="784759" y="1387565"/>
                  <a:pt x="731941" y="1424578"/>
                  <a:pt x="702649" y="1478280"/>
                </a:cubicBezTo>
                <a:cubicBezTo>
                  <a:pt x="672169" y="1534160"/>
                  <a:pt x="643591" y="1591120"/>
                  <a:pt x="611209" y="1645920"/>
                </a:cubicBezTo>
                <a:cubicBezTo>
                  <a:pt x="517536" y="1804444"/>
                  <a:pt x="496850" y="1803223"/>
                  <a:pt x="428329" y="1965960"/>
                </a:cubicBezTo>
                <a:cubicBezTo>
                  <a:pt x="409627" y="2010376"/>
                  <a:pt x="397849" y="2057400"/>
                  <a:pt x="382609" y="2103120"/>
                </a:cubicBezTo>
                <a:cubicBezTo>
                  <a:pt x="377529" y="2138680"/>
                  <a:pt x="373795" y="2174458"/>
                  <a:pt x="367369" y="2209800"/>
                </a:cubicBezTo>
                <a:cubicBezTo>
                  <a:pt x="363622" y="2230408"/>
                  <a:pt x="343878" y="2251508"/>
                  <a:pt x="352129" y="2270760"/>
                </a:cubicBezTo>
                <a:cubicBezTo>
                  <a:pt x="376556" y="2327756"/>
                  <a:pt x="410683" y="2384057"/>
                  <a:pt x="458809" y="2423160"/>
                </a:cubicBezTo>
                <a:cubicBezTo>
                  <a:pt x="496212" y="2453550"/>
                  <a:pt x="550249" y="2453640"/>
                  <a:pt x="595969" y="2468880"/>
                </a:cubicBezTo>
                <a:lnTo>
                  <a:pt x="1205569" y="2453640"/>
                </a:lnTo>
                <a:cubicBezTo>
                  <a:pt x="1396572" y="2431315"/>
                  <a:pt x="1579499" y="2361712"/>
                  <a:pt x="1769449" y="2331720"/>
                </a:cubicBezTo>
                <a:cubicBezTo>
                  <a:pt x="1966171" y="2300659"/>
                  <a:pt x="2165689" y="2291080"/>
                  <a:pt x="2363809" y="2270760"/>
                </a:cubicBezTo>
                <a:cubicBezTo>
                  <a:pt x="2873580" y="2096365"/>
                  <a:pt x="3001068" y="2074096"/>
                  <a:pt x="3476329" y="1828800"/>
                </a:cubicBezTo>
                <a:cubicBezTo>
                  <a:pt x="3606322" y="1761707"/>
                  <a:pt x="3974252" y="1545938"/>
                  <a:pt x="4116409" y="1417320"/>
                </a:cubicBezTo>
                <a:cubicBezTo>
                  <a:pt x="4154079" y="1383238"/>
                  <a:pt x="4177369" y="1336040"/>
                  <a:pt x="4207849" y="1295400"/>
                </a:cubicBezTo>
                <a:cubicBezTo>
                  <a:pt x="4218009" y="1259840"/>
                  <a:pt x="4239750" y="1225676"/>
                  <a:pt x="4238329" y="1188720"/>
                </a:cubicBezTo>
                <a:cubicBezTo>
                  <a:pt x="4234573" y="1091076"/>
                  <a:pt x="4228900" y="989887"/>
                  <a:pt x="4192609" y="899160"/>
                </a:cubicBezTo>
                <a:cubicBezTo>
                  <a:pt x="4165794" y="832124"/>
                  <a:pt x="4111113" y="777503"/>
                  <a:pt x="4055449" y="731520"/>
                </a:cubicBezTo>
                <a:cubicBezTo>
                  <a:pt x="3918152" y="618100"/>
                  <a:pt x="3528868" y="482234"/>
                  <a:pt x="3415369" y="441960"/>
                </a:cubicBezTo>
                <a:cubicBezTo>
                  <a:pt x="3086838" y="325385"/>
                  <a:pt x="2768626" y="163990"/>
                  <a:pt x="2424769" y="106680"/>
                </a:cubicBezTo>
                <a:cubicBezTo>
                  <a:pt x="1861864" y="12863"/>
                  <a:pt x="2121375" y="45128"/>
                  <a:pt x="1647529" y="0"/>
                </a:cubicBezTo>
                <a:cubicBezTo>
                  <a:pt x="1474809" y="10160"/>
                  <a:pt x="1300239" y="3296"/>
                  <a:pt x="1129369" y="30480"/>
                </a:cubicBezTo>
                <a:cubicBezTo>
                  <a:pt x="1068900" y="40100"/>
                  <a:pt x="848589" y="188376"/>
                  <a:pt x="809329" y="213360"/>
                </a:cubicBezTo>
                <a:cubicBezTo>
                  <a:pt x="778849" y="254000"/>
                  <a:pt x="742560" y="290873"/>
                  <a:pt x="717889" y="335280"/>
                </a:cubicBezTo>
                <a:cubicBezTo>
                  <a:pt x="628049" y="496991"/>
                  <a:pt x="637498" y="630173"/>
                  <a:pt x="611209" y="822960"/>
                </a:cubicBezTo>
                <a:cubicBezTo>
                  <a:pt x="654742" y="1446931"/>
                  <a:pt x="530698" y="1315052"/>
                  <a:pt x="733129" y="1584960"/>
                </a:cubicBezTo>
                <a:cubicBezTo>
                  <a:pt x="752646" y="1610982"/>
                  <a:pt x="765992" y="1644770"/>
                  <a:pt x="794089" y="1661160"/>
                </a:cubicBezTo>
                <a:cubicBezTo>
                  <a:pt x="830273" y="1682268"/>
                  <a:pt x="875369" y="1681480"/>
                  <a:pt x="916009" y="1691640"/>
                </a:cubicBezTo>
                <a:cubicBezTo>
                  <a:pt x="1094588" y="1667508"/>
                  <a:pt x="1523132" y="1638525"/>
                  <a:pt x="1738969" y="1539240"/>
                </a:cubicBezTo>
                <a:cubicBezTo>
                  <a:pt x="2215418" y="1320074"/>
                  <a:pt x="2186518" y="1311548"/>
                  <a:pt x="2531449" y="1021080"/>
                </a:cubicBezTo>
                <a:cubicBezTo>
                  <a:pt x="2546689" y="990600"/>
                  <a:pt x="2564513" y="961280"/>
                  <a:pt x="2577169" y="929640"/>
                </a:cubicBezTo>
                <a:cubicBezTo>
                  <a:pt x="2584948" y="910193"/>
                  <a:pt x="2597920" y="888887"/>
                  <a:pt x="2592409" y="868680"/>
                </a:cubicBezTo>
                <a:cubicBezTo>
                  <a:pt x="2525915" y="624867"/>
                  <a:pt x="2249487" y="727823"/>
                  <a:pt x="2028529" y="701040"/>
                </a:cubicBezTo>
                <a:cubicBezTo>
                  <a:pt x="1703409" y="726440"/>
                  <a:pt x="1377285" y="741227"/>
                  <a:pt x="1053169" y="777240"/>
                </a:cubicBezTo>
                <a:cubicBezTo>
                  <a:pt x="719954" y="814264"/>
                  <a:pt x="686336" y="819989"/>
                  <a:pt x="443569" y="975360"/>
                </a:cubicBezTo>
                <a:cubicBezTo>
                  <a:pt x="385372" y="1012606"/>
                  <a:pt x="324787" y="1048422"/>
                  <a:pt x="275929" y="1097280"/>
                </a:cubicBezTo>
                <a:cubicBezTo>
                  <a:pt x="186703" y="1186506"/>
                  <a:pt x="113369" y="1290320"/>
                  <a:pt x="32089" y="1386840"/>
                </a:cubicBezTo>
                <a:cubicBezTo>
                  <a:pt x="21929" y="1422400"/>
                  <a:pt x="3368" y="1456579"/>
                  <a:pt x="1609" y="1493520"/>
                </a:cubicBezTo>
                <a:cubicBezTo>
                  <a:pt x="-1782" y="1564740"/>
                  <a:pt x="-1149" y="1637888"/>
                  <a:pt x="16849" y="1706880"/>
                </a:cubicBezTo>
                <a:cubicBezTo>
                  <a:pt x="39790" y="1794822"/>
                  <a:pt x="150994" y="1929399"/>
                  <a:pt x="230209" y="1965960"/>
                </a:cubicBezTo>
                <a:cubicBezTo>
                  <a:pt x="310762" y="2003138"/>
                  <a:pt x="401836" y="2011989"/>
                  <a:pt x="489289" y="2026920"/>
                </a:cubicBezTo>
                <a:cubicBezTo>
                  <a:pt x="786738" y="2077704"/>
                  <a:pt x="1021287" y="2083365"/>
                  <a:pt x="1327489" y="2103120"/>
                </a:cubicBezTo>
                <a:cubicBezTo>
                  <a:pt x="2346648" y="2088350"/>
                  <a:pt x="2274019" y="2149406"/>
                  <a:pt x="3186769" y="1935480"/>
                </a:cubicBezTo>
                <a:cubicBezTo>
                  <a:pt x="3296077" y="1909861"/>
                  <a:pt x="3339010" y="1870829"/>
                  <a:pt x="3415369" y="1813560"/>
                </a:cubicBezTo>
                <a:cubicBezTo>
                  <a:pt x="3420449" y="1788160"/>
                  <a:pt x="3438052" y="1762171"/>
                  <a:pt x="3430609" y="1737360"/>
                </a:cubicBezTo>
                <a:cubicBezTo>
                  <a:pt x="3421262" y="1706204"/>
                  <a:pt x="3398541" y="1676104"/>
                  <a:pt x="3369649" y="1661160"/>
                </a:cubicBezTo>
                <a:cubicBezTo>
                  <a:pt x="3248156" y="1598319"/>
                  <a:pt x="3120169" y="1546337"/>
                  <a:pt x="2988649" y="1508760"/>
                </a:cubicBezTo>
                <a:cubicBezTo>
                  <a:pt x="2869803" y="1474804"/>
                  <a:pt x="2744348" y="1470717"/>
                  <a:pt x="2622889" y="1447800"/>
                </a:cubicBezTo>
                <a:cubicBezTo>
                  <a:pt x="2475057" y="1419907"/>
                  <a:pt x="2329429" y="1380441"/>
                  <a:pt x="2180929" y="1356360"/>
                </a:cubicBezTo>
                <a:cubicBezTo>
                  <a:pt x="1953280" y="1319444"/>
                  <a:pt x="1495129" y="1264920"/>
                  <a:pt x="1495129" y="1264920"/>
                </a:cubicBezTo>
                <a:cubicBezTo>
                  <a:pt x="1337649" y="1275080"/>
                  <a:pt x="1178349" y="1269457"/>
                  <a:pt x="1022689" y="1295400"/>
                </a:cubicBezTo>
                <a:cubicBezTo>
                  <a:pt x="1006843" y="1298041"/>
                  <a:pt x="1029018" y="1327754"/>
                  <a:pt x="1037929" y="1341120"/>
                </a:cubicBezTo>
                <a:lnTo>
                  <a:pt x="1114129" y="1417320"/>
                </a:lnTo>
                <a:lnTo>
                  <a:pt x="717889" y="9448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0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678620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8&gt;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원달러환율과 각 경제지표 대비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1F9A-2C71-4EC9-A736-0201A8DF699D}"/>
              </a:ext>
            </a:extLst>
          </p:cNvPr>
          <p:cNvSpPr/>
          <p:nvPr/>
        </p:nvSpPr>
        <p:spPr>
          <a:xfrm>
            <a:off x="8053138" y="1988731"/>
            <a:ext cx="3840457" cy="4298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78737-C952-479D-A1B1-0C1B3051C600}"/>
                  </a:ext>
                </a:extLst>
              </p:cNvPr>
              <p:cNvSpPr txBox="1"/>
              <p:nvPr/>
            </p:nvSpPr>
            <p:spPr>
              <a:xfrm>
                <a:off x="8061972" y="2073957"/>
                <a:ext cx="3840456" cy="3543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바른돋움 1"/>
                  </a:rPr>
                  <a:t>앞장의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바른돋움 1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바른돋움 1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바른돋움 1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바른돋움 1"/>
                          </a:rPr>
                          <m:t>𝑦</m:t>
                        </m:r>
                      </m:e>
                    </m:acc>
                    <m:r>
                      <a:rPr lang="ko-KR" altLang="en-US" sz="1600" i="1">
                        <a:latin typeface="Cambria Math" panose="02040503050406030204" pitchFamily="18" charset="0"/>
                        <a:ea typeface="바른돋움 1"/>
                      </a:rPr>
                      <m:t>을</m:t>
                    </m:r>
                  </m:oMath>
                </a14:m>
                <a:r>
                  <a:rPr lang="en-US" altLang="ko-KR" sz="1600" dirty="0">
                    <a:ea typeface="바른돋움 1"/>
                  </a:rPr>
                  <a:t> </a:t>
                </a:r>
                <a:r>
                  <a:rPr lang="ko-KR" altLang="en-US" sz="1600" dirty="0">
                    <a:ea typeface="바른돋움 1"/>
                  </a:rPr>
                  <a:t>한 경제지표대비 전국 부동산 가격의 </a:t>
                </a:r>
                <a:r>
                  <a:rPr lang="en-US" altLang="ko-KR" sz="1600" dirty="0">
                    <a:ea typeface="바른돋움 1"/>
                  </a:rPr>
                  <a:t>Residual</a:t>
                </a:r>
                <a:r>
                  <a:rPr lang="ko-KR" altLang="en-US" sz="1600" dirty="0">
                    <a:ea typeface="바른돋움 1"/>
                  </a:rPr>
                  <a:t>데이터와 원달러환율 데이터를 </a:t>
                </a:r>
                <a:r>
                  <a:rPr lang="en-US" altLang="ko-KR" sz="1600" dirty="0">
                    <a:ea typeface="바른돋움 1"/>
                  </a:rPr>
                  <a:t>scatter plot</a:t>
                </a:r>
                <a:r>
                  <a:rPr lang="ko-KR" altLang="en-US" sz="1600" dirty="0">
                    <a:ea typeface="바른돋움 1"/>
                  </a:rPr>
                  <a:t>으로 나타냈다</a:t>
                </a:r>
                <a:r>
                  <a:rPr lang="en-US" altLang="ko-KR" sz="1600" dirty="0">
                    <a:ea typeface="바른돋움 1"/>
                  </a:rPr>
                  <a:t>.</a:t>
                </a:r>
              </a:p>
              <a:p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바른돋움 1"/>
                  </a:rPr>
                  <a:t>코스피대비 전국 부동산 가격 데이터와 원달러환율은 양</a:t>
                </a:r>
                <a:r>
                  <a:rPr lang="en-US" altLang="ko-KR" sz="1600" dirty="0">
                    <a:ea typeface="바른돋움 1"/>
                  </a:rPr>
                  <a:t>(+)</a:t>
                </a:r>
                <a:r>
                  <a:rPr lang="ko-KR" altLang="en-US" sz="1600" dirty="0">
                    <a:ea typeface="바른돋움 1"/>
                  </a:rPr>
                  <a:t>의 상관관계를 가진다</a:t>
                </a:r>
                <a:r>
                  <a:rPr lang="en-US" altLang="ko-KR" sz="1600" dirty="0">
                    <a:ea typeface="바른돋움 1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바른돋움 1"/>
                  </a:rPr>
                  <a:t>코스피대비 부동산 가격 데이터와 원달러환율 </a:t>
                </a:r>
                <a:r>
                  <a:rPr lang="en-US" altLang="ko-KR" sz="1600" dirty="0">
                    <a:ea typeface="바른돋움 1"/>
                  </a:rPr>
                  <a:t>Linear Regression </a:t>
                </a:r>
                <a:r>
                  <a:rPr lang="ko-KR" altLang="en-US" sz="1600" dirty="0">
                    <a:ea typeface="바른돋움 1"/>
                  </a:rPr>
                  <a:t>결과의 </a:t>
                </a:r>
                <a:r>
                  <a:rPr lang="en-US" altLang="ko-KR" sz="1600" dirty="0">
                    <a:ea typeface="바른돋움 1"/>
                  </a:rPr>
                  <a:t>R-square</a:t>
                </a:r>
                <a:r>
                  <a:rPr lang="ko-KR" altLang="en-US" sz="1600" dirty="0">
                    <a:ea typeface="바른돋움 1"/>
                  </a:rPr>
                  <a:t>값이 </a:t>
                </a:r>
                <a:r>
                  <a:rPr lang="en-US" altLang="ko-KR" sz="1600" dirty="0">
                    <a:ea typeface="바른돋움 1"/>
                  </a:rPr>
                  <a:t>0.592214</a:t>
                </a:r>
                <a:r>
                  <a:rPr lang="ko-KR" altLang="en-US" sz="1600" dirty="0">
                    <a:ea typeface="바른돋움 1"/>
                  </a:rPr>
                  <a:t>로 모델이 데이터들을 잘 설명하고 있다</a:t>
                </a:r>
                <a:r>
                  <a:rPr lang="en-US" altLang="ko-KR" sz="1600" dirty="0">
                    <a:ea typeface="바른돋움 1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1600" dirty="0">
                  <a:ea typeface="바른돋움 1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78737-C952-479D-A1B1-0C1B3051C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72" y="2073957"/>
                <a:ext cx="3840456" cy="3543278"/>
              </a:xfrm>
              <a:prstGeom prst="rect">
                <a:avLst/>
              </a:prstGeom>
              <a:blipFill>
                <a:blip r:embed="rId2"/>
                <a:stretch>
                  <a:fillRect l="-636" t="-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분석을 통한 원달러환율과 부동산 가격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618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원달러환율과 각 경제지표 대비 전국 부동산 가격</a:t>
            </a:r>
            <a:endParaRPr lang="en-US" altLang="ko-KR" b="1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782FDE-9709-4638-9D84-AFD560A8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72" y="1987916"/>
            <a:ext cx="7565724" cy="4421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A3A84E-79E3-47D8-A48A-265518448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87" y="2943516"/>
            <a:ext cx="2282262" cy="4340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35E9E8-56B4-4ACD-B062-D80D6241E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162" y="4165625"/>
            <a:ext cx="2266950" cy="4667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806A0BF-8892-4F64-83E9-C49FBEF4D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191" y="5166299"/>
            <a:ext cx="3312803" cy="768632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18228E54-0E9D-4964-A8BB-ACC44BF68BCA}"/>
              </a:ext>
            </a:extLst>
          </p:cNvPr>
          <p:cNvSpPr/>
          <p:nvPr/>
        </p:nvSpPr>
        <p:spPr>
          <a:xfrm>
            <a:off x="5033058" y="3064907"/>
            <a:ext cx="962464" cy="3126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9747570-8D04-4C93-839E-DB6F90FCDA47}"/>
              </a:ext>
            </a:extLst>
          </p:cNvPr>
          <p:cNvSpPr/>
          <p:nvPr/>
        </p:nvSpPr>
        <p:spPr>
          <a:xfrm>
            <a:off x="5033058" y="4319622"/>
            <a:ext cx="962464" cy="28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15FFA44-8BEB-404C-9279-A3F523EB2419}"/>
              </a:ext>
            </a:extLst>
          </p:cNvPr>
          <p:cNvSpPr/>
          <p:nvPr/>
        </p:nvSpPr>
        <p:spPr>
          <a:xfrm>
            <a:off x="4879708" y="5444469"/>
            <a:ext cx="1350929" cy="4102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86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857917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9&gt;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원달러환율과 코스피 대비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1F9A-2C71-4EC9-A736-0201A8DF699D}"/>
              </a:ext>
            </a:extLst>
          </p:cNvPr>
          <p:cNvSpPr/>
          <p:nvPr/>
        </p:nvSpPr>
        <p:spPr>
          <a:xfrm>
            <a:off x="8053138" y="2168028"/>
            <a:ext cx="3840457" cy="4298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78737-C952-479D-A1B1-0C1B3051C600}"/>
              </a:ext>
            </a:extLst>
          </p:cNvPr>
          <p:cNvSpPr txBox="1"/>
          <p:nvPr/>
        </p:nvSpPr>
        <p:spPr>
          <a:xfrm>
            <a:off x="8061972" y="2253254"/>
            <a:ext cx="38404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ea typeface="바른돋움 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바른돋움 1"/>
              </a:rPr>
              <a:t>코스피대비 전국 부동산 가격 데이터와 원달러환율은 양</a:t>
            </a:r>
            <a:r>
              <a:rPr lang="en-US" altLang="ko-KR" sz="1600" dirty="0">
                <a:ea typeface="바른돋움 1"/>
              </a:rPr>
              <a:t>(+)</a:t>
            </a:r>
            <a:r>
              <a:rPr lang="ko-KR" altLang="en-US" sz="1600" dirty="0">
                <a:ea typeface="바른돋움 1"/>
              </a:rPr>
              <a:t>의 상관관계를 가진다</a:t>
            </a:r>
            <a:r>
              <a:rPr lang="en-US" altLang="ko-KR" sz="1600" dirty="0">
                <a:ea typeface="바른돋움 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바른돋움 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바른돋움 1"/>
              </a:rPr>
              <a:t>코스피대비 부동산 가격 데이터와 원달러환율 </a:t>
            </a:r>
            <a:r>
              <a:rPr lang="en-US" altLang="ko-KR" sz="1600" dirty="0">
                <a:ea typeface="바른돋움 1"/>
              </a:rPr>
              <a:t>Linear Regression </a:t>
            </a:r>
            <a:r>
              <a:rPr lang="ko-KR" altLang="en-US" sz="1600" dirty="0">
                <a:ea typeface="바른돋움 1"/>
              </a:rPr>
              <a:t>결과의 </a:t>
            </a:r>
            <a:r>
              <a:rPr lang="en-US" altLang="ko-KR" sz="1600" dirty="0">
                <a:ea typeface="바른돋움 1"/>
              </a:rPr>
              <a:t>R-square</a:t>
            </a:r>
            <a:r>
              <a:rPr lang="ko-KR" altLang="en-US" sz="1600" dirty="0">
                <a:ea typeface="바른돋움 1"/>
              </a:rPr>
              <a:t>값이 </a:t>
            </a:r>
            <a:r>
              <a:rPr lang="en-US" altLang="ko-KR" sz="1600" dirty="0">
                <a:ea typeface="바른돋움 1"/>
              </a:rPr>
              <a:t>0.592214</a:t>
            </a:r>
            <a:r>
              <a:rPr lang="ko-KR" altLang="en-US" sz="1600" dirty="0">
                <a:ea typeface="바른돋움 1"/>
              </a:rPr>
              <a:t>로 모델이 데이터들을 잘 설명하고 있다</a:t>
            </a:r>
            <a:r>
              <a:rPr lang="en-US" altLang="ko-KR" sz="1600" dirty="0">
                <a:ea typeface="바른돋움 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바른돋움 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바른돋움 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  <a:ea typeface="바른돋움 1"/>
              </a:rPr>
              <a:t>원달러환율이 오르면 부동산 가격이 하락한다는 가설을 기각한다</a:t>
            </a:r>
            <a:r>
              <a:rPr lang="en-US" altLang="ko-KR" sz="1600" dirty="0">
                <a:solidFill>
                  <a:srgbClr val="FF0000"/>
                </a:solidFill>
                <a:ea typeface="바른돋움 1"/>
              </a:rPr>
              <a:t>.</a:t>
            </a:r>
            <a:endParaRPr lang="ko-KR" altLang="en-US" sz="1600" dirty="0">
              <a:solidFill>
                <a:srgbClr val="FF0000"/>
              </a:solidFill>
              <a:ea typeface="바른돋움 1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분석을 통한 원달러환율과 코스피 대비 부동산 가격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511030"/>
            <a:ext cx="58944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원달러환율과 코스피 대비 전국 부동산 가격</a:t>
            </a:r>
            <a:endParaRPr lang="en-US" altLang="ko-KR" b="1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8D6DF22-68A1-4299-922C-BC7476A8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9" y="2213043"/>
            <a:ext cx="7105828" cy="4577066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6BF7718-401C-4861-91B7-B5B647D716EE}"/>
              </a:ext>
            </a:extLst>
          </p:cNvPr>
          <p:cNvCxnSpPr>
            <a:cxnSpLocks/>
          </p:cNvCxnSpPr>
          <p:nvPr/>
        </p:nvCxnSpPr>
        <p:spPr>
          <a:xfrm flipV="1">
            <a:off x="1203158" y="2537486"/>
            <a:ext cx="6015789" cy="30800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별: 꼭짓점 5개 33">
            <a:extLst>
              <a:ext uri="{FF2B5EF4-FFF2-40B4-BE49-F238E27FC236}">
                <a16:creationId xmlns:a16="http://schemas.microsoft.com/office/drawing/2014/main" id="{BDE02ABB-B024-448C-916F-2D67581D5E09}"/>
              </a:ext>
            </a:extLst>
          </p:cNvPr>
          <p:cNvSpPr/>
          <p:nvPr/>
        </p:nvSpPr>
        <p:spPr>
          <a:xfrm>
            <a:off x="1868532" y="2726003"/>
            <a:ext cx="1080120" cy="83042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3BB9FF7-F583-4AF7-96C7-98D964649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59" y="5374719"/>
            <a:ext cx="3981286" cy="839655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2A0A3E26-3E65-40C0-A8D7-60341FC7DA1C}"/>
              </a:ext>
            </a:extLst>
          </p:cNvPr>
          <p:cNvSpPr/>
          <p:nvPr/>
        </p:nvSpPr>
        <p:spPr>
          <a:xfrm>
            <a:off x="3943516" y="5610568"/>
            <a:ext cx="1542885" cy="629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CF199916-3F66-4823-B8A9-E03E8883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820" y="1175023"/>
            <a:ext cx="5148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원 달러 환율이 오르면 부동산 가격이 하락한다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endParaRPr lang="en-US" altLang="ko-KR" b="1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BF4E0816-B4A2-4377-8DAC-3F2976E60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09" y="1175023"/>
            <a:ext cx="1327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가설 </a:t>
            </a:r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079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678620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경제지표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618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diff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BABE74-FF96-4A68-8D32-0A8C198A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17" y="1934307"/>
            <a:ext cx="5347602" cy="4298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1028F0-41EC-47C6-88C4-DC72065AD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8327"/>
            <a:ext cx="5486247" cy="47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6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678620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경제지표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618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diff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CBFDF8-3011-43B3-AAD4-D158BDBD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9262"/>
            <a:ext cx="5379720" cy="45126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37734D-1936-40CD-A9E2-1B5152C0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52" y="1899262"/>
            <a:ext cx="5379720" cy="4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5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678620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경제지표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618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diff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32A334-8C54-4A59-9A0B-CC3827EE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5" y="2033746"/>
            <a:ext cx="5100085" cy="43225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5CADD4-6A8E-4FEF-A283-8F96F9C68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265" y="1971008"/>
            <a:ext cx="5410456" cy="457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5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678620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경제지표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618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diff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C54557D-9BA5-4EC7-B4EF-B0EFC04C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83" y="1995502"/>
            <a:ext cx="5453736" cy="46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678620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경제지표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전국 부동산 판매 가격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618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diff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1F1776-F4E0-4A48-B744-46BE46AF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5" y="2033746"/>
            <a:ext cx="5366369" cy="45490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AC4627-FBFE-4066-8308-7F3B03597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64" y="1965367"/>
            <a:ext cx="5547248" cy="4617471"/>
          </a:xfrm>
          <a:prstGeom prst="rect">
            <a:avLst/>
          </a:prstGeom>
        </p:spPr>
      </p:pic>
      <p:sp>
        <p:nvSpPr>
          <p:cNvPr id="49" name="슬라이드 번호 개체 틀 3">
            <a:extLst>
              <a:ext uri="{FF2B5EF4-FFF2-40B4-BE49-F238E27FC236}">
                <a16:creationId xmlns:a16="http://schemas.microsoft.com/office/drawing/2014/main" id="{7BF1DE0B-42A0-4629-A408-CB4C7D5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CBF8AA2-0240-4A67-9936-32199BAF0762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1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9398C7-D590-4FB9-AEEC-9FA4BE3F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E32678-B166-4533-8F4D-44048F7153D9}"/>
              </a:ext>
            </a:extLst>
          </p:cNvPr>
          <p:cNvGrpSpPr/>
          <p:nvPr/>
        </p:nvGrpSpPr>
        <p:grpSpPr>
          <a:xfrm>
            <a:off x="7667366" y="2636775"/>
            <a:ext cx="1886468" cy="441419"/>
            <a:chOff x="3640930" y="2636775"/>
            <a:chExt cx="1886468" cy="44141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6D79D6-8BC8-4C29-A80F-0CCE4F8E9B62}"/>
                </a:ext>
              </a:extLst>
            </p:cNvPr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6B27A38-593F-4723-9D9C-E119425BC792}"/>
                </a:ext>
              </a:extLst>
            </p:cNvPr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4E7869C-12FB-46CF-AE4D-04CC0AC6B362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ACAEDA1-C8FE-49B6-95DD-75206B56CCE8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A4EFCA3-EDE5-487A-BFD5-38F2C7E94DD6}"/>
              </a:ext>
            </a:extLst>
          </p:cNvPr>
          <p:cNvCxnSpPr/>
          <p:nvPr/>
        </p:nvCxnSpPr>
        <p:spPr>
          <a:xfrm>
            <a:off x="4198951" y="2569096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A5CCFE-ECD2-444C-9CE3-D517835CFDBC}"/>
              </a:ext>
            </a:extLst>
          </p:cNvPr>
          <p:cNvGrpSpPr/>
          <p:nvPr/>
        </p:nvGrpSpPr>
        <p:grpSpPr>
          <a:xfrm>
            <a:off x="5875028" y="2329830"/>
            <a:ext cx="1929656" cy="436376"/>
            <a:chOff x="5350073" y="2329830"/>
            <a:chExt cx="1929656" cy="43637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650550-745F-4632-B955-6D9110A94E71}"/>
                </a:ext>
              </a:extLst>
            </p:cNvPr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6A9370F-BF0A-48D6-99D6-04D0D8537413}"/>
                </a:ext>
              </a:extLst>
            </p:cNvPr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07B6368-C00A-4A0E-8E15-E8C19A255069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E8D5813-55C2-4245-99BF-AD1A1D8047A2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7A5D40-5BF5-4815-BCEC-F12F7A70DB17}"/>
              </a:ext>
            </a:extLst>
          </p:cNvPr>
          <p:cNvGrpSpPr/>
          <p:nvPr/>
        </p:nvGrpSpPr>
        <p:grpSpPr>
          <a:xfrm>
            <a:off x="4165885" y="2636775"/>
            <a:ext cx="1886468" cy="441419"/>
            <a:chOff x="3640930" y="2636775"/>
            <a:chExt cx="1886468" cy="44141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6F437D-0E8B-4D47-B2F7-16608A622401}"/>
                </a:ext>
              </a:extLst>
            </p:cNvPr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0E6DED3-0B95-4A4C-B436-787E238500C0}"/>
                </a:ext>
              </a:extLst>
            </p:cNvPr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BFA5BB5-F409-4107-99B4-9ABADE1A6289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E449244-8CBA-4B2E-99B0-B5CA3325E980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4D3913-43D7-4E72-91BD-AD1397BB679D}"/>
              </a:ext>
            </a:extLst>
          </p:cNvPr>
          <p:cNvGrpSpPr/>
          <p:nvPr/>
        </p:nvGrpSpPr>
        <p:grpSpPr>
          <a:xfrm>
            <a:off x="2418646" y="2324497"/>
            <a:ext cx="1939179" cy="441709"/>
            <a:chOff x="1893691" y="2324497"/>
            <a:chExt cx="1939179" cy="44170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51EAC7-4B0E-474E-BDF6-97ED4688F519}"/>
                </a:ext>
              </a:extLst>
            </p:cNvPr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ECFBC1E-17AC-40CF-A374-9BB018D6A9BF}"/>
                </a:ext>
              </a:extLst>
            </p:cNvPr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A63D548-760B-4AA5-807A-A65904AA7E91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30F5036D-1969-46FB-A896-8F303EEBF4E4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42ED124-3EF9-4D89-8078-13A08F92E6D3}"/>
              </a:ext>
            </a:extLst>
          </p:cNvPr>
          <p:cNvGrpSpPr/>
          <p:nvPr/>
        </p:nvGrpSpPr>
        <p:grpSpPr>
          <a:xfrm>
            <a:off x="2288643" y="2780928"/>
            <a:ext cx="288032" cy="288032"/>
            <a:chOff x="1403648" y="1484784"/>
            <a:chExt cx="288032" cy="2880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4B01410-06DB-4932-9092-66B847E60D8E}"/>
                </a:ext>
              </a:extLst>
            </p:cNvPr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96875F2-380A-45B3-A8AE-34002E823226}"/>
                </a:ext>
              </a:extLst>
            </p:cNvPr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6770307-ED36-4E71-80C4-788D9CDE87B4}"/>
              </a:ext>
            </a:extLst>
          </p:cNvPr>
          <p:cNvSpPr txBox="1"/>
          <p:nvPr/>
        </p:nvSpPr>
        <p:spPr>
          <a:xfrm>
            <a:off x="2216635" y="393305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01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연구 개요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DE530-B86C-4530-B294-DDBAE4A76668}"/>
              </a:ext>
            </a:extLst>
          </p:cNvPr>
          <p:cNvSpPr txBox="1"/>
          <p:nvPr/>
        </p:nvSpPr>
        <p:spPr>
          <a:xfrm>
            <a:off x="4016835" y="3934797"/>
            <a:ext cx="125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02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연구 배경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03B648-645A-46DD-AFF3-E998BC3AD5DA}"/>
              </a:ext>
            </a:extLst>
          </p:cNvPr>
          <p:cNvSpPr txBox="1"/>
          <p:nvPr/>
        </p:nvSpPr>
        <p:spPr>
          <a:xfrm>
            <a:off x="5673018" y="3931315"/>
            <a:ext cx="172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현행 분석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3591284-43DB-41B6-A33E-3484D7B30F7D}"/>
              </a:ext>
            </a:extLst>
          </p:cNvPr>
          <p:cNvCxnSpPr/>
          <p:nvPr/>
        </p:nvCxnSpPr>
        <p:spPr>
          <a:xfrm>
            <a:off x="2432659" y="3068960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B834438-0EEE-4F29-BA64-E5B8CFDE0AC9}"/>
              </a:ext>
            </a:extLst>
          </p:cNvPr>
          <p:cNvCxnSpPr/>
          <p:nvPr/>
        </p:nvCxnSpPr>
        <p:spPr>
          <a:xfrm>
            <a:off x="5889043" y="3068960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0A371A4-3E60-482F-B176-77A1255B4852}"/>
              </a:ext>
            </a:extLst>
          </p:cNvPr>
          <p:cNvCxnSpPr/>
          <p:nvPr/>
        </p:nvCxnSpPr>
        <p:spPr>
          <a:xfrm>
            <a:off x="7617235" y="2569096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B38606-A2B1-41EA-918C-E15A64ADA53F}"/>
              </a:ext>
            </a:extLst>
          </p:cNvPr>
          <p:cNvSpPr txBox="1"/>
          <p:nvPr/>
        </p:nvSpPr>
        <p:spPr>
          <a:xfrm>
            <a:off x="523736" y="27781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2" pitchFamily="18" charset="-127"/>
                <a:ea typeface="바른돋움 2" pitchFamily="18" charset="-127"/>
              </a:rPr>
              <a:t>목차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104E8D-BDCF-429F-BBB6-4B16317E6734}"/>
              </a:ext>
            </a:extLst>
          </p:cNvPr>
          <p:cNvSpPr txBox="1"/>
          <p:nvPr/>
        </p:nvSpPr>
        <p:spPr>
          <a:xfrm>
            <a:off x="523736" y="83937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0D0D6BD-C475-48D9-9C8E-32D280DC0F1E}"/>
              </a:ext>
            </a:extLst>
          </p:cNvPr>
          <p:cNvCxnSpPr/>
          <p:nvPr/>
        </p:nvCxnSpPr>
        <p:spPr>
          <a:xfrm>
            <a:off x="9390524" y="3068960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4D83C6-1FB2-4E11-8ADC-A57CD3ADF621}"/>
              </a:ext>
            </a:extLst>
          </p:cNvPr>
          <p:cNvSpPr txBox="1"/>
          <p:nvPr/>
        </p:nvSpPr>
        <p:spPr>
          <a:xfrm>
            <a:off x="9207247" y="3931315"/>
            <a:ext cx="132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05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참고 문헌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3EA818-6E1F-41FB-B16D-C66F84F82F3E}"/>
              </a:ext>
            </a:extLst>
          </p:cNvPr>
          <p:cNvSpPr txBox="1"/>
          <p:nvPr/>
        </p:nvSpPr>
        <p:spPr>
          <a:xfrm>
            <a:off x="7433096" y="3934797"/>
            <a:ext cx="12580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04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연구 과정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수행 방법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9FF511-381C-445C-B246-EA7E64CFB58F}"/>
              </a:ext>
            </a:extLst>
          </p:cNvPr>
          <p:cNvCxnSpPr>
            <a:cxnSpLocks/>
          </p:cNvCxnSpPr>
          <p:nvPr/>
        </p:nvCxnSpPr>
        <p:spPr>
          <a:xfrm>
            <a:off x="538417" y="130104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4AA80A1-BA11-4EBB-88EB-36D73BC5B256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723C6D-C247-4B95-8A96-4EE40E16BE4C}"/>
              </a:ext>
            </a:extLst>
          </p:cNvPr>
          <p:cNvSpPr txBox="1"/>
          <p:nvPr/>
        </p:nvSpPr>
        <p:spPr>
          <a:xfrm>
            <a:off x="7198020" y="5079216"/>
            <a:ext cx="172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변수 정의</a:t>
            </a:r>
          </a:p>
        </p:txBody>
      </p:sp>
    </p:spTree>
    <p:extLst>
      <p:ext uri="{BB962C8B-B14F-4D97-AF65-F5344CB8AC3E}">
        <p14:creationId xmlns:p14="http://schemas.microsoft.com/office/powerpoint/2010/main" val="300718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678620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경제지표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전국 부동산 판매 가격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618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diff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3D8AE2-2AA4-456D-9A52-FEC2CDA0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0" y="2141076"/>
            <a:ext cx="5159038" cy="42749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108411-1AC1-4D30-9FFB-85956B1B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609" y="1842258"/>
            <a:ext cx="5467719" cy="4573780"/>
          </a:xfrm>
          <a:prstGeom prst="rect">
            <a:avLst/>
          </a:prstGeom>
        </p:spPr>
      </p:pic>
      <p:sp>
        <p:nvSpPr>
          <p:cNvPr id="31" name="슬라이드 번호 개체 틀 3">
            <a:extLst>
              <a:ext uri="{FF2B5EF4-FFF2-40B4-BE49-F238E27FC236}">
                <a16:creationId xmlns:a16="http://schemas.microsoft.com/office/drawing/2014/main" id="{C421327B-82CD-4419-AA28-A64E59F4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CBF8AA2-0240-4A67-9936-32199BAF0762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95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678620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경제지표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전국 부동산 판매 가격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618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diff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7D04C22-34FE-4C4F-9257-A99633E0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17" y="1872951"/>
            <a:ext cx="5468758" cy="45583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7D2D30-5642-4BE4-B672-073B9E79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372"/>
            <a:ext cx="5177739" cy="4438900"/>
          </a:xfrm>
          <a:prstGeom prst="rect">
            <a:avLst/>
          </a:prstGeom>
        </p:spPr>
      </p:pic>
      <p:sp>
        <p:nvSpPr>
          <p:cNvPr id="31" name="슬라이드 번호 개체 틀 3">
            <a:extLst>
              <a:ext uri="{FF2B5EF4-FFF2-40B4-BE49-F238E27FC236}">
                <a16:creationId xmlns:a16="http://schemas.microsoft.com/office/drawing/2014/main" id="{35F18675-FC58-41AC-B250-B1BD1F2A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CBF8AA2-0240-4A67-9936-32199BAF0762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71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678620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경제지표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전국 부동산 판매 가격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diff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618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diff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F2BFA28-64B6-48F6-98EC-C0C71E57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17" y="2141076"/>
            <a:ext cx="5067300" cy="4322951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6798F06E-0193-4C20-B99E-C31DA58E41AD}"/>
              </a:ext>
            </a:extLst>
          </p:cNvPr>
          <p:cNvGrpSpPr/>
          <p:nvPr/>
        </p:nvGrpSpPr>
        <p:grpSpPr>
          <a:xfrm>
            <a:off x="7635241" y="1472590"/>
            <a:ext cx="2895600" cy="5184597"/>
            <a:chOff x="-5648123" y="243787"/>
            <a:chExt cx="5177045" cy="763524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18642F7-35A8-4691-959B-77A0EE9E7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605053" y="243787"/>
              <a:ext cx="5133975" cy="5572125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F160D57-DC2E-4F28-B609-A32F0C428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648123" y="5754952"/>
              <a:ext cx="5067300" cy="2124075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F041725-912D-4597-9470-2D2467082DCC}"/>
                </a:ext>
              </a:extLst>
            </p:cNvPr>
            <p:cNvGrpSpPr/>
            <p:nvPr/>
          </p:nvGrpSpPr>
          <p:grpSpPr>
            <a:xfrm>
              <a:off x="-5648123" y="5456258"/>
              <a:ext cx="5067198" cy="298694"/>
              <a:chOff x="-5648123" y="5538582"/>
              <a:chExt cx="5067198" cy="298694"/>
            </a:xfrm>
          </p:grpSpPr>
          <p:sp>
            <p:nvSpPr>
              <p:cNvPr id="26" name="이중 물결 25">
                <a:extLst>
                  <a:ext uri="{FF2B5EF4-FFF2-40B4-BE49-F238E27FC236}">
                    <a16:creationId xmlns:a16="http://schemas.microsoft.com/office/drawing/2014/main" id="{75BD13C4-DBF7-4C02-9A79-E8B796EA1283}"/>
                  </a:ext>
                </a:extLst>
              </p:cNvPr>
              <p:cNvSpPr/>
              <p:nvPr/>
            </p:nvSpPr>
            <p:spPr>
              <a:xfrm>
                <a:off x="-5621291" y="5538582"/>
                <a:ext cx="2408972" cy="298694"/>
              </a:xfrm>
              <a:prstGeom prst="doubleWave">
                <a:avLst>
                  <a:gd name="adj1" fmla="val 625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55E3EED-7BA2-453A-A9BC-705D62063DE5}"/>
                  </a:ext>
                </a:extLst>
              </p:cNvPr>
              <p:cNvSpPr/>
              <p:nvPr/>
            </p:nvSpPr>
            <p:spPr>
              <a:xfrm>
                <a:off x="-5648123" y="5586890"/>
                <a:ext cx="68928" cy="203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이중 물결 27">
                <a:extLst>
                  <a:ext uri="{FF2B5EF4-FFF2-40B4-BE49-F238E27FC236}">
                    <a16:creationId xmlns:a16="http://schemas.microsoft.com/office/drawing/2014/main" id="{9D9CD5EA-0FC3-4A78-AA06-A5CAA057564F}"/>
                  </a:ext>
                </a:extLst>
              </p:cNvPr>
              <p:cNvSpPr/>
              <p:nvPr/>
            </p:nvSpPr>
            <p:spPr>
              <a:xfrm>
                <a:off x="-3210797" y="5538582"/>
                <a:ext cx="2601338" cy="298694"/>
              </a:xfrm>
              <a:prstGeom prst="doubleWave">
                <a:avLst>
                  <a:gd name="adj1" fmla="val 625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2FCB033-3BFC-4C41-9087-5B24DC4B7555}"/>
                  </a:ext>
                </a:extLst>
              </p:cNvPr>
              <p:cNvSpPr/>
              <p:nvPr/>
            </p:nvSpPr>
            <p:spPr>
              <a:xfrm>
                <a:off x="-3246022" y="5586890"/>
                <a:ext cx="68928" cy="203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6E699FD-5CE0-4488-BA37-EF5215730627}"/>
                  </a:ext>
                </a:extLst>
              </p:cNvPr>
              <p:cNvSpPr/>
              <p:nvPr/>
            </p:nvSpPr>
            <p:spPr>
              <a:xfrm>
                <a:off x="-649853" y="5586890"/>
                <a:ext cx="68928" cy="203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2F3F34CD-51DE-4161-BC34-0BE03A83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CBF8AA2-0240-4A67-9936-32199BAF0762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43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time lag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6183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Time Lag </a:t>
            </a:r>
            <a:r>
              <a:rPr lang="ko-KR" altLang="en-US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주기 전에</a:t>
            </a:r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,,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927C6C3-F833-4B35-8CD1-5A1E31F0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3" y="1987916"/>
            <a:ext cx="6815392" cy="393766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1693E8-5587-4501-8AC7-D49D6EE1B18F}"/>
              </a:ext>
            </a:extLst>
          </p:cNvPr>
          <p:cNvSpPr/>
          <p:nvPr/>
        </p:nvSpPr>
        <p:spPr>
          <a:xfrm>
            <a:off x="7831164" y="1657256"/>
            <a:ext cx="2035515" cy="4642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0DF86A-C506-4336-869A-637322FC5D77}"/>
              </a:ext>
            </a:extLst>
          </p:cNvPr>
          <p:cNvSpPr txBox="1"/>
          <p:nvPr/>
        </p:nvSpPr>
        <p:spPr>
          <a:xfrm>
            <a:off x="7973429" y="3967954"/>
            <a:ext cx="1893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바른돋움 1"/>
              </a:rPr>
              <a:t>코스피지수 상승 </a:t>
            </a:r>
            <a:r>
              <a:rPr lang="en-US" altLang="ko-KR" sz="1600" dirty="0">
                <a:ea typeface="바른돋움 1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ea typeface="바른돋움 1"/>
                <a:sym typeface="Wingdings" panose="05000000000000000000" pitchFamily="2" charset="2"/>
              </a:rPr>
              <a:t>비유동자산</a:t>
            </a:r>
            <a:r>
              <a:rPr lang="en-US" altLang="ko-KR" sz="1600" dirty="0">
                <a:ea typeface="바른돋움 1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ea typeface="바른돋움 1"/>
                <a:sym typeface="Wingdings" panose="05000000000000000000" pitchFamily="2" charset="2"/>
              </a:rPr>
              <a:t>부동산</a:t>
            </a:r>
            <a:r>
              <a:rPr lang="en-US" altLang="ko-KR" sz="1600" dirty="0">
                <a:ea typeface="바른돋움 1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ea typeface="바른돋움 1"/>
                <a:sym typeface="Wingdings" panose="05000000000000000000" pitchFamily="2" charset="2"/>
              </a:rPr>
              <a:t>투자 심리 상승 </a:t>
            </a:r>
            <a:r>
              <a:rPr lang="en-US" altLang="ko-KR" sz="1600" dirty="0">
                <a:ea typeface="바른돋움 1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ea typeface="바른돋움 1"/>
                <a:sym typeface="Wingdings" panose="05000000000000000000" pitchFamily="2" charset="2"/>
              </a:rPr>
              <a:t>부동산 가격 상승</a:t>
            </a:r>
            <a:endParaRPr lang="en-US" altLang="ko-KR" sz="1600" dirty="0">
              <a:ea typeface="바른돋움 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CCCD79-EBFD-4A5C-8974-3628500E0BDC}"/>
              </a:ext>
            </a:extLst>
          </p:cNvPr>
          <p:cNvSpPr txBox="1"/>
          <p:nvPr/>
        </p:nvSpPr>
        <p:spPr>
          <a:xfrm>
            <a:off x="7973429" y="2110263"/>
            <a:ext cx="1893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바른돋움 1"/>
              </a:rPr>
              <a:t>대출금리 상승 </a:t>
            </a:r>
            <a:r>
              <a:rPr lang="en-US" altLang="ko-KR" sz="1600" dirty="0">
                <a:ea typeface="바른돋움 1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ea typeface="바른돋움 1"/>
                <a:sym typeface="Wingdings" panose="05000000000000000000" pitchFamily="2" charset="2"/>
              </a:rPr>
              <a:t>주식 투자자 증가</a:t>
            </a:r>
            <a:endParaRPr lang="en-US" altLang="ko-KR" sz="1600" dirty="0">
              <a:ea typeface="바른돋움 1"/>
            </a:endParaRPr>
          </a:p>
        </p:txBody>
      </p:sp>
      <p:sp>
        <p:nvSpPr>
          <p:cNvPr id="31" name="슬라이드 번호 개체 틀 3">
            <a:extLst>
              <a:ext uri="{FF2B5EF4-FFF2-40B4-BE49-F238E27FC236}">
                <a16:creationId xmlns:a16="http://schemas.microsoft.com/office/drawing/2014/main" id="{8975585A-6089-46B2-AE6B-1C6A4345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CBF8AA2-0240-4A67-9936-32199BAF0762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87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7442E-DA30-480E-A6C9-2855170D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CAD4C8-3EE9-417B-86B3-6E1C3EBFD999}"/>
              </a:ext>
            </a:extLst>
          </p:cNvPr>
          <p:cNvCxnSpPr>
            <a:cxnSpLocks/>
          </p:cNvCxnSpPr>
          <p:nvPr/>
        </p:nvCxnSpPr>
        <p:spPr>
          <a:xfrm>
            <a:off x="538417" y="99624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7FD227D-9052-484F-AAB2-1B6ADDAD943F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61048C-89B4-4CE0-B561-6AA73A8232D7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0n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연구 과정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95AA66-CE70-46FE-92ED-94BF0B007FBD}"/>
              </a:ext>
            </a:extLst>
          </p:cNvPr>
          <p:cNvSpPr/>
          <p:nvPr/>
        </p:nvSpPr>
        <p:spPr>
          <a:xfrm>
            <a:off x="8610600" y="4236061"/>
            <a:ext cx="1296144" cy="12961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4167692-6D2F-410D-AC21-14D723F118D1}"/>
              </a:ext>
            </a:extLst>
          </p:cNvPr>
          <p:cNvGrpSpPr/>
          <p:nvPr/>
        </p:nvGrpSpPr>
        <p:grpSpPr>
          <a:xfrm>
            <a:off x="1932524" y="4259184"/>
            <a:ext cx="1444834" cy="1296144"/>
            <a:chOff x="4701817" y="2924944"/>
            <a:chExt cx="1444834" cy="1296144"/>
          </a:xfrm>
          <a:solidFill>
            <a:srgbClr val="1D62F0"/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C9A611C-7C70-4974-A260-2E65983E37E4}"/>
                </a:ext>
              </a:extLst>
            </p:cNvPr>
            <p:cNvSpPr/>
            <p:nvPr/>
          </p:nvSpPr>
          <p:spPr>
            <a:xfrm>
              <a:off x="4701817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9E545500-5E68-4A57-9CE9-823D07FD193E}"/>
                </a:ext>
              </a:extLst>
            </p:cNvPr>
            <p:cNvSpPr/>
            <p:nvPr/>
          </p:nvSpPr>
          <p:spPr>
            <a:xfrm rot="5400000">
              <a:off x="5871592" y="3459488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1A8B4B-0D73-4B59-BDCB-AF98FDEEA3D6}"/>
              </a:ext>
            </a:extLst>
          </p:cNvPr>
          <p:cNvGrpSpPr/>
          <p:nvPr/>
        </p:nvGrpSpPr>
        <p:grpSpPr>
          <a:xfrm>
            <a:off x="5237894" y="4259184"/>
            <a:ext cx="1437735" cy="1296144"/>
            <a:chOff x="6437108" y="2924944"/>
            <a:chExt cx="1437735" cy="1296144"/>
          </a:xfrm>
          <a:solidFill>
            <a:schemeClr val="bg1">
              <a:lumMod val="50000"/>
            </a:schemeClr>
          </a:solidFill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CA6CBA0-0DC1-43C3-939A-40F4102B3B8A}"/>
                </a:ext>
              </a:extLst>
            </p:cNvPr>
            <p:cNvSpPr/>
            <p:nvPr/>
          </p:nvSpPr>
          <p:spPr>
            <a:xfrm>
              <a:off x="6437108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DE781BC-ADB9-4979-9240-CD41FDC3024C}"/>
                </a:ext>
              </a:extLst>
            </p:cNvPr>
            <p:cNvSpPr/>
            <p:nvPr/>
          </p:nvSpPr>
          <p:spPr>
            <a:xfrm rot="5400000">
              <a:off x="7599784" y="3459489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5BCBB13-C338-4DFB-875E-B31C319401B9}"/>
              </a:ext>
            </a:extLst>
          </p:cNvPr>
          <p:cNvSpPr txBox="1"/>
          <p:nvPr/>
        </p:nvSpPr>
        <p:spPr>
          <a:xfrm>
            <a:off x="1983032" y="4557820"/>
            <a:ext cx="118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바른돋움 1" pitchFamily="18" charset="-127"/>
                <a:ea typeface="바른돋움 1"/>
              </a:rPr>
              <a:t>예측</a:t>
            </a:r>
            <a:endParaRPr lang="en-US" altLang="ko-KR" dirty="0">
              <a:solidFill>
                <a:schemeClr val="bg1"/>
              </a:solidFill>
              <a:latin typeface="바른돋움 1" pitchFamily="18" charset="-127"/>
              <a:ea typeface="바른돋움 1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바른돋움 1" pitchFamily="18" charset="-127"/>
                <a:ea typeface="바른돋움 1"/>
              </a:rPr>
              <a:t>모델 수립</a:t>
            </a:r>
            <a:endParaRPr lang="en-US" altLang="ko-KR" dirty="0">
              <a:solidFill>
                <a:schemeClr val="bg1"/>
              </a:solidFill>
              <a:latin typeface="바른돋움 1" pitchFamily="18" charset="-127"/>
              <a:ea typeface="바른돋움 1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C6545-8A8C-4671-BF26-ADEBDC092E64}"/>
              </a:ext>
            </a:extLst>
          </p:cNvPr>
          <p:cNvSpPr txBox="1"/>
          <p:nvPr/>
        </p:nvSpPr>
        <p:spPr>
          <a:xfrm>
            <a:off x="5259599" y="471706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모델 검증</a:t>
            </a:r>
            <a:endParaRPr lang="en-US" altLang="ko-KR" dirty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E16B2E-BDB1-4DC4-BEAC-859AF534E7E4}"/>
              </a:ext>
            </a:extLst>
          </p:cNvPr>
          <p:cNvSpPr txBox="1"/>
          <p:nvPr/>
        </p:nvSpPr>
        <p:spPr>
          <a:xfrm>
            <a:off x="8682608" y="47031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의사결정</a:t>
            </a:r>
            <a:endParaRPr lang="en-US" altLang="ko-KR" dirty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3537209-EF21-428B-B7E7-55EDBD80EB34}"/>
              </a:ext>
            </a:extLst>
          </p:cNvPr>
          <p:cNvGrpSpPr/>
          <p:nvPr/>
        </p:nvGrpSpPr>
        <p:grpSpPr>
          <a:xfrm>
            <a:off x="1911227" y="1381453"/>
            <a:ext cx="1466131" cy="1296144"/>
            <a:chOff x="-288032" y="2924944"/>
            <a:chExt cx="1466131" cy="1296144"/>
          </a:xfrm>
          <a:solidFill>
            <a:schemeClr val="bg1">
              <a:lumMod val="50000"/>
            </a:schemeClr>
          </a:solidFill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EF82AA0-72D9-45DD-B02C-C57832F415CE}"/>
                </a:ext>
              </a:extLst>
            </p:cNvPr>
            <p:cNvSpPr/>
            <p:nvPr/>
          </p:nvSpPr>
          <p:spPr>
            <a:xfrm>
              <a:off x="-288032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EF082164-F30B-4C2D-A9AF-F7E40656DA8C}"/>
                </a:ext>
              </a:extLst>
            </p:cNvPr>
            <p:cNvSpPr/>
            <p:nvPr/>
          </p:nvSpPr>
          <p:spPr>
            <a:xfrm rot="5400000">
              <a:off x="903040" y="3459485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3F8DFC2-A4F6-4CA7-B262-36CFFEFC0CB5}"/>
              </a:ext>
            </a:extLst>
          </p:cNvPr>
          <p:cNvGrpSpPr/>
          <p:nvPr/>
        </p:nvGrpSpPr>
        <p:grpSpPr>
          <a:xfrm>
            <a:off x="5202838" y="1381453"/>
            <a:ext cx="1459033" cy="1296144"/>
            <a:chOff x="1231235" y="2924944"/>
            <a:chExt cx="1459033" cy="1296144"/>
          </a:xfrm>
          <a:solidFill>
            <a:schemeClr val="bg1">
              <a:lumMod val="50000"/>
            </a:schemeClr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2C37520-52E9-48CA-A8E2-9BDB60AD0D1F}"/>
                </a:ext>
              </a:extLst>
            </p:cNvPr>
            <p:cNvSpPr/>
            <p:nvPr/>
          </p:nvSpPr>
          <p:spPr>
            <a:xfrm>
              <a:off x="1231235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80CA1775-AF1A-41F6-B8FE-EDEE3F7C35F6}"/>
                </a:ext>
              </a:extLst>
            </p:cNvPr>
            <p:cNvSpPr/>
            <p:nvPr/>
          </p:nvSpPr>
          <p:spPr>
            <a:xfrm rot="5400000">
              <a:off x="2415209" y="3459486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8CBCCA-534B-4B4F-9783-F805553266A8}"/>
              </a:ext>
            </a:extLst>
          </p:cNvPr>
          <p:cNvGrpSpPr/>
          <p:nvPr/>
        </p:nvGrpSpPr>
        <p:grpSpPr>
          <a:xfrm>
            <a:off x="8596198" y="1381453"/>
            <a:ext cx="1451933" cy="1296144"/>
            <a:chOff x="2966526" y="2924944"/>
            <a:chExt cx="1451933" cy="129614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A2F88D8-6344-491E-85EB-95319C74B213}"/>
                </a:ext>
              </a:extLst>
            </p:cNvPr>
            <p:cNvSpPr/>
            <p:nvPr/>
          </p:nvSpPr>
          <p:spPr>
            <a:xfrm>
              <a:off x="2966526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1C376BF-102B-46D4-B20E-DE2CA28AC614}"/>
                </a:ext>
              </a:extLst>
            </p:cNvPr>
            <p:cNvSpPr/>
            <p:nvPr/>
          </p:nvSpPr>
          <p:spPr>
            <a:xfrm rot="5400000">
              <a:off x="4143400" y="3459487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A2C7A24-0613-4E91-B34B-B0369BE12166}"/>
              </a:ext>
            </a:extLst>
          </p:cNvPr>
          <p:cNvSpPr txBox="1"/>
          <p:nvPr/>
        </p:nvSpPr>
        <p:spPr>
          <a:xfrm>
            <a:off x="2126100" y="1711972"/>
            <a:ext cx="89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데이터</a:t>
            </a:r>
            <a:endParaRPr lang="en-US" altLang="ko-KR" dirty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수집</a:t>
            </a:r>
            <a:endParaRPr lang="en-US" altLang="ko-KR" dirty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4C9595-70E9-4978-9316-1EC6947A713A}"/>
              </a:ext>
            </a:extLst>
          </p:cNvPr>
          <p:cNvSpPr txBox="1"/>
          <p:nvPr/>
        </p:nvSpPr>
        <p:spPr>
          <a:xfrm>
            <a:off x="5260242" y="1711971"/>
            <a:ext cx="117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데이터</a:t>
            </a:r>
            <a:endParaRPr lang="en-US" altLang="ko-KR" dirty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전처리</a:t>
            </a:r>
            <a:endParaRPr lang="en-US" altLang="ko-KR" dirty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2C809-1527-4EFC-8BC3-015EFA2A5AF7}"/>
              </a:ext>
            </a:extLst>
          </p:cNvPr>
          <p:cNvSpPr txBox="1"/>
          <p:nvPr/>
        </p:nvSpPr>
        <p:spPr>
          <a:xfrm>
            <a:off x="8682608" y="1485225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현행분석 </a:t>
            </a:r>
            <a:r>
              <a:rPr lang="en-US" altLang="ko-KR" dirty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EDA</a:t>
            </a:r>
            <a:r>
              <a:rPr lang="ko-KR" altLang="en-US" dirty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를</a:t>
            </a:r>
            <a:endParaRPr lang="en-US" altLang="ko-KR" dirty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통한 변수 정의</a:t>
            </a:r>
            <a:endParaRPr lang="en-US" altLang="ko-KR" dirty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152DB-01DA-41F6-9A3B-880D82E1D838}"/>
              </a:ext>
            </a:extLst>
          </p:cNvPr>
          <p:cNvSpPr txBox="1"/>
          <p:nvPr/>
        </p:nvSpPr>
        <p:spPr>
          <a:xfrm>
            <a:off x="8479547" y="2801159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툴</a:t>
            </a:r>
            <a:endParaRPr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ts val="1600"/>
              </a:lnSpc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Tableau, Mitab14,</a:t>
            </a:r>
          </a:p>
          <a:p>
            <a:pPr algn="ctr">
              <a:lnSpc>
                <a:spcPts val="1600"/>
              </a:lnSpc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 studio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67E50F1-6B0F-4468-912D-BFDA0D5C7D83}"/>
              </a:ext>
            </a:extLst>
          </p:cNvPr>
          <p:cNvCxnSpPr/>
          <p:nvPr/>
        </p:nvCxnSpPr>
        <p:spPr>
          <a:xfrm>
            <a:off x="8508122" y="2738636"/>
            <a:ext cx="1512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B4C7B3D-219C-4C6E-A89A-DA3B19010C97}"/>
              </a:ext>
            </a:extLst>
          </p:cNvPr>
          <p:cNvCxnSpPr/>
          <p:nvPr/>
        </p:nvCxnSpPr>
        <p:spPr>
          <a:xfrm>
            <a:off x="8508122" y="3707565"/>
            <a:ext cx="1512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224918-7025-4FA8-9D71-821CB42EF1B0}"/>
              </a:ext>
            </a:extLst>
          </p:cNvPr>
          <p:cNvSpPr txBox="1"/>
          <p:nvPr/>
        </p:nvSpPr>
        <p:spPr>
          <a:xfrm>
            <a:off x="1780947" y="2749893"/>
            <a:ext cx="158417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주요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</a:t>
            </a:r>
          </a:p>
          <a:p>
            <a:pPr algn="ctr">
              <a:lnSpc>
                <a:spcPts val="16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부동산 가격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 달러 환율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한국 대출금리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국민총소득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>
              <a:lnSpc>
                <a:spcPts val="16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코스피 지수 평균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26A522-05AE-4E52-8C77-7027659E115D}"/>
              </a:ext>
            </a:extLst>
          </p:cNvPr>
          <p:cNvSpPr txBox="1"/>
          <p:nvPr/>
        </p:nvSpPr>
        <p:spPr>
          <a:xfrm>
            <a:off x="4556209" y="5673455"/>
            <a:ext cx="2743200" cy="5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Training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 : Test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Data</a:t>
            </a:r>
          </a:p>
          <a:p>
            <a:pPr algn="ctr">
              <a:lnSpc>
                <a:spcPts val="16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7:3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22DB1D-75D9-40F9-ABE0-43F5FCC50786}"/>
              </a:ext>
            </a:extLst>
          </p:cNvPr>
          <p:cNvSpPr txBox="1"/>
          <p:nvPr/>
        </p:nvSpPr>
        <p:spPr>
          <a:xfrm>
            <a:off x="1780947" y="5728598"/>
            <a:ext cx="1584176" cy="5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툴</a:t>
            </a:r>
            <a:endParaRPr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ts val="1600"/>
              </a:lnSpc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 studio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29AA5FA-85A2-4F49-A243-EB6F67AE547D}"/>
              </a:ext>
            </a:extLst>
          </p:cNvPr>
          <p:cNvCxnSpPr/>
          <p:nvPr/>
        </p:nvCxnSpPr>
        <p:spPr>
          <a:xfrm>
            <a:off x="1809522" y="5666075"/>
            <a:ext cx="1512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01BCC1-A8D3-419C-8C6E-3CC8407B3492}"/>
              </a:ext>
            </a:extLst>
          </p:cNvPr>
          <p:cNvCxnSpPr/>
          <p:nvPr/>
        </p:nvCxnSpPr>
        <p:spPr>
          <a:xfrm>
            <a:off x="1809522" y="6241559"/>
            <a:ext cx="1512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CB1170C-8852-4C3F-AF80-87CDE4C35ED4}"/>
              </a:ext>
            </a:extLst>
          </p:cNvPr>
          <p:cNvSpPr txBox="1"/>
          <p:nvPr/>
        </p:nvSpPr>
        <p:spPr>
          <a:xfrm>
            <a:off x="5077695" y="2801159"/>
            <a:ext cx="1584176" cy="5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툴</a:t>
            </a:r>
            <a:endParaRPr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ts val="1600"/>
              </a:lnSpc>
            </a:pP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Excel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C6B23E9-99FE-44E1-AE6D-F77AB7D2DBFD}"/>
              </a:ext>
            </a:extLst>
          </p:cNvPr>
          <p:cNvCxnSpPr/>
          <p:nvPr/>
        </p:nvCxnSpPr>
        <p:spPr>
          <a:xfrm>
            <a:off x="5106270" y="2738636"/>
            <a:ext cx="1512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14D575D-6C7F-4646-9908-D4197C9324A6}"/>
              </a:ext>
            </a:extLst>
          </p:cNvPr>
          <p:cNvCxnSpPr/>
          <p:nvPr/>
        </p:nvCxnSpPr>
        <p:spPr>
          <a:xfrm>
            <a:off x="1809522" y="2729439"/>
            <a:ext cx="1512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85D47DA-80D9-4D64-8828-4C7244B6893F}"/>
              </a:ext>
            </a:extLst>
          </p:cNvPr>
          <p:cNvCxnSpPr/>
          <p:nvPr/>
        </p:nvCxnSpPr>
        <p:spPr>
          <a:xfrm>
            <a:off x="1809522" y="4066672"/>
            <a:ext cx="1512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10E22B5-8821-4EC9-88AE-F5B51125CC56}"/>
              </a:ext>
            </a:extLst>
          </p:cNvPr>
          <p:cNvCxnSpPr/>
          <p:nvPr/>
        </p:nvCxnSpPr>
        <p:spPr>
          <a:xfrm>
            <a:off x="5115583" y="3519304"/>
            <a:ext cx="151216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741B8B4-7068-446A-A8C9-45471877C2B7}"/>
              </a:ext>
            </a:extLst>
          </p:cNvPr>
          <p:cNvSpPr txBox="1"/>
          <p:nvPr/>
        </p:nvSpPr>
        <p:spPr>
          <a:xfrm>
            <a:off x="8081702" y="1165429"/>
            <a:ext cx="2361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월 중순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9412BD1-5586-40D9-A985-7EA74D97AAB7}"/>
              </a:ext>
            </a:extLst>
          </p:cNvPr>
          <p:cNvCxnSpPr>
            <a:cxnSpLocks/>
          </p:cNvCxnSpPr>
          <p:nvPr/>
        </p:nvCxnSpPr>
        <p:spPr>
          <a:xfrm>
            <a:off x="4742259" y="5644841"/>
            <a:ext cx="233858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2689758-10CA-4020-943E-D4F556973570}"/>
              </a:ext>
            </a:extLst>
          </p:cNvPr>
          <p:cNvCxnSpPr>
            <a:cxnSpLocks/>
          </p:cNvCxnSpPr>
          <p:nvPr/>
        </p:nvCxnSpPr>
        <p:spPr>
          <a:xfrm>
            <a:off x="4742259" y="6156598"/>
            <a:ext cx="233858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8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D34003-8C5F-4AA8-B819-E22A3F8B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170899-AB62-4D4F-9334-1B3A422D889D}"/>
              </a:ext>
            </a:extLst>
          </p:cNvPr>
          <p:cNvCxnSpPr>
            <a:cxnSpLocks/>
          </p:cNvCxnSpPr>
          <p:nvPr/>
        </p:nvCxnSpPr>
        <p:spPr>
          <a:xfrm>
            <a:off x="538417" y="99624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1F4243-2530-415F-ABFB-51556EE89BFD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B093F0-F8E3-473F-A91A-4032E470BB0C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0n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참고 문헌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6F105165-69E6-4596-9269-405929ECE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65" y="1545439"/>
            <a:ext cx="8352928" cy="376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ea typeface="바른돋움 1"/>
              </a:rPr>
              <a:t>김기환</a:t>
            </a:r>
            <a:r>
              <a:rPr lang="en-US" altLang="ko-KR" sz="1400" dirty="0">
                <a:ea typeface="바른돋움 1"/>
              </a:rPr>
              <a:t>, “</a:t>
            </a:r>
            <a:r>
              <a:rPr lang="ko-KR" altLang="en-US" sz="1400" dirty="0">
                <a:ea typeface="바른돋움 1"/>
              </a:rPr>
              <a:t>집 값 올라서 이혼 늘었을까요”</a:t>
            </a:r>
            <a:r>
              <a:rPr lang="en-US" altLang="ko-KR" sz="1400" dirty="0">
                <a:ea typeface="바른돋움 1"/>
              </a:rPr>
              <a:t>, &lt;</a:t>
            </a:r>
            <a:r>
              <a:rPr lang="ko-KR" altLang="en-US" sz="1400" dirty="0">
                <a:ea typeface="바른돋움 1"/>
              </a:rPr>
              <a:t>중앙일보</a:t>
            </a:r>
            <a:r>
              <a:rPr lang="en-US" altLang="ko-KR" sz="1400" dirty="0">
                <a:ea typeface="바른돋움 1"/>
              </a:rPr>
              <a:t>&gt; 2017.05.15, 7</a:t>
            </a:r>
            <a:r>
              <a:rPr lang="ko-KR" altLang="en-US" sz="1400" dirty="0">
                <a:ea typeface="바른돋움 1"/>
              </a:rPr>
              <a:t>면</a:t>
            </a:r>
            <a:endParaRPr lang="en-US" altLang="ko-KR" sz="1400" dirty="0">
              <a:ea typeface="바른돋움 1"/>
            </a:endParaRPr>
          </a:p>
          <a:p>
            <a:pPr>
              <a:lnSpc>
                <a:spcPct val="250000"/>
              </a:lnSpc>
            </a:pPr>
            <a:r>
              <a:rPr lang="ko-KR" altLang="en-US" sz="1400" dirty="0" err="1">
                <a:ea typeface="바른돋움 1"/>
              </a:rPr>
              <a:t>김남현</a:t>
            </a:r>
            <a:r>
              <a:rPr lang="en-US" altLang="ko-KR" sz="1400" dirty="0">
                <a:ea typeface="바른돋움 1"/>
              </a:rPr>
              <a:t>, </a:t>
            </a:r>
            <a:r>
              <a:rPr lang="ko-KR" altLang="en-US" sz="1400" dirty="0">
                <a:ea typeface="바른돋움 1"/>
              </a:rPr>
              <a:t>이근영</a:t>
            </a:r>
            <a:r>
              <a:rPr lang="en-US" altLang="ko-KR" sz="1400" dirty="0">
                <a:ea typeface="바른돋움 1"/>
              </a:rPr>
              <a:t>. 2016. </a:t>
            </a:r>
            <a:r>
              <a:rPr lang="ko-KR" altLang="en-US" sz="1400" i="1" dirty="0">
                <a:ea typeface="바른돋움 1"/>
              </a:rPr>
              <a:t>금리와 주택가격</a:t>
            </a:r>
            <a:r>
              <a:rPr lang="en-US" altLang="ko-KR" sz="1400" i="1" dirty="0">
                <a:ea typeface="바른돋움 1"/>
              </a:rPr>
              <a:t>. </a:t>
            </a:r>
            <a:r>
              <a:rPr lang="en-US" altLang="ko-KR" sz="1400" dirty="0">
                <a:ea typeface="바른돋움 1"/>
              </a:rPr>
              <a:t>p.45</a:t>
            </a:r>
          </a:p>
          <a:p>
            <a:pPr>
              <a:lnSpc>
                <a:spcPct val="250000"/>
              </a:lnSpc>
            </a:pPr>
            <a:r>
              <a:rPr lang="ko-KR" altLang="en-US" sz="1400" dirty="0" err="1">
                <a:ea typeface="바른돋움 1"/>
              </a:rPr>
              <a:t>김남현</a:t>
            </a:r>
            <a:r>
              <a:rPr lang="en-US" altLang="ko-KR" sz="1400" dirty="0">
                <a:ea typeface="바른돋움 1"/>
              </a:rPr>
              <a:t>, </a:t>
            </a:r>
            <a:r>
              <a:rPr lang="ko-KR" altLang="en-US" sz="1400" dirty="0" err="1">
                <a:ea typeface="바른돋움 1"/>
              </a:rPr>
              <a:t>장한익</a:t>
            </a:r>
            <a:r>
              <a:rPr lang="en-US" altLang="ko-KR" sz="1400" dirty="0">
                <a:ea typeface="바른돋움 1"/>
              </a:rPr>
              <a:t>. 2018. </a:t>
            </a:r>
            <a:r>
              <a:rPr lang="ko-KR" altLang="en-US" sz="1400" i="1" dirty="0">
                <a:ea typeface="바른돋움 1"/>
              </a:rPr>
              <a:t>금리가 주택가격에 미치는 영향과 요인</a:t>
            </a:r>
            <a:r>
              <a:rPr lang="en-US" altLang="ko-KR" sz="1400" i="1" dirty="0">
                <a:ea typeface="바른돋움 1"/>
              </a:rPr>
              <a:t>.</a:t>
            </a:r>
            <a:r>
              <a:rPr lang="en-US" altLang="ko-KR" sz="1400" dirty="0">
                <a:ea typeface="바른돋움 1"/>
              </a:rPr>
              <a:t> </a:t>
            </a:r>
            <a:r>
              <a:rPr lang="ko-KR" altLang="en-US" sz="1400" dirty="0">
                <a:ea typeface="바른돋움 1"/>
              </a:rPr>
              <a:t>주택금융연구원</a:t>
            </a:r>
            <a:r>
              <a:rPr lang="en-US" altLang="ko-KR" sz="1400" dirty="0">
                <a:ea typeface="바른돋움 1"/>
              </a:rPr>
              <a:t>, p.7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ea typeface="바른돋움 1"/>
              </a:rPr>
              <a:t>김윤영</a:t>
            </a:r>
            <a:r>
              <a:rPr lang="en-US" altLang="ko-KR" sz="1400" dirty="0">
                <a:ea typeface="바른돋움 1"/>
              </a:rPr>
              <a:t>. 2012. </a:t>
            </a:r>
            <a:r>
              <a:rPr lang="ko-KR" altLang="en-US" sz="1400" i="1" dirty="0">
                <a:ea typeface="바른돋움 1"/>
              </a:rPr>
              <a:t>우리나라 주택시장의 매매</a:t>
            </a:r>
            <a:r>
              <a:rPr lang="en-US" altLang="ko-KR" sz="1400" i="1" dirty="0">
                <a:ea typeface="바른돋움 1"/>
              </a:rPr>
              <a:t>. </a:t>
            </a:r>
            <a:r>
              <a:rPr lang="ko-KR" altLang="en-US" sz="1400" i="1" dirty="0">
                <a:ea typeface="바른돋움 1"/>
              </a:rPr>
              <a:t>전세 가격변동 거시결정요인의 동태분석</a:t>
            </a:r>
            <a:r>
              <a:rPr lang="en-US" altLang="ko-KR" sz="1400" i="1" dirty="0">
                <a:ea typeface="바른돋움 1"/>
              </a:rPr>
              <a:t>. </a:t>
            </a:r>
            <a:r>
              <a:rPr lang="en-US" altLang="ko-KR" sz="1400" dirty="0">
                <a:ea typeface="바른돋움 1"/>
              </a:rPr>
              <a:t>P.127</a:t>
            </a:r>
          </a:p>
          <a:p>
            <a:pPr>
              <a:lnSpc>
                <a:spcPct val="250000"/>
              </a:lnSpc>
            </a:pPr>
            <a:r>
              <a:rPr lang="ko-KR" altLang="en-US" sz="1400" dirty="0" err="1">
                <a:ea typeface="바른돋움 1"/>
              </a:rPr>
              <a:t>장영길</a:t>
            </a:r>
            <a:r>
              <a:rPr lang="ko-KR" altLang="en-US" sz="1400" dirty="0">
                <a:ea typeface="바른돋움 1"/>
              </a:rPr>
              <a:t> </a:t>
            </a:r>
            <a:r>
              <a:rPr lang="en-US" altLang="ko-KR" sz="1400" dirty="0">
                <a:ea typeface="바른돋움 1"/>
              </a:rPr>
              <a:t>( Chang Young-</a:t>
            </a:r>
            <a:r>
              <a:rPr lang="en-US" altLang="ko-KR" sz="1400" dirty="0" err="1">
                <a:ea typeface="바른돋움 1"/>
              </a:rPr>
              <a:t>gil</a:t>
            </a:r>
            <a:r>
              <a:rPr lang="en-US" altLang="ko-KR" sz="1400" dirty="0">
                <a:ea typeface="바른돋움 1"/>
              </a:rPr>
              <a:t> ). 2017. </a:t>
            </a:r>
            <a:r>
              <a:rPr lang="ko-KR" altLang="en-US" sz="1400" i="1" dirty="0">
                <a:ea typeface="바른돋움 1"/>
              </a:rPr>
              <a:t>저금리가 주택가격을 상승시키는가</a:t>
            </a:r>
            <a:r>
              <a:rPr lang="en-US" altLang="ko-KR" sz="1400" i="1" dirty="0">
                <a:ea typeface="바른돋움 1"/>
              </a:rPr>
              <a:t>?. </a:t>
            </a:r>
            <a:r>
              <a:rPr lang="ko-KR" altLang="en-US" sz="1400" dirty="0">
                <a:ea typeface="바른돋움 1"/>
              </a:rPr>
              <a:t>부동산학연구</a:t>
            </a:r>
            <a:r>
              <a:rPr lang="en-US" altLang="ko-KR" sz="1400" dirty="0">
                <a:ea typeface="바른돋움 1"/>
              </a:rPr>
              <a:t>, 23(1): 39-48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ea typeface="바른돋움 1"/>
              </a:rPr>
              <a:t>한국 금융 연구원</a:t>
            </a:r>
            <a:r>
              <a:rPr lang="en-US" altLang="ko-KR" sz="1400" dirty="0">
                <a:ea typeface="바른돋움 1"/>
              </a:rPr>
              <a:t>. 2008. </a:t>
            </a:r>
            <a:r>
              <a:rPr lang="ko-KR" altLang="en-US" sz="1400" i="1" dirty="0">
                <a:ea typeface="바른돋움 1"/>
              </a:rPr>
              <a:t>글로벌 금융위기의 영향 및 전망</a:t>
            </a:r>
            <a:endParaRPr lang="en-US" altLang="ko-KR" sz="1400" i="1" dirty="0">
              <a:ea typeface="바른돋움 1"/>
            </a:endParaRPr>
          </a:p>
          <a:p>
            <a:pPr>
              <a:lnSpc>
                <a:spcPct val="250000"/>
              </a:lnSpc>
            </a:pPr>
            <a:endParaRPr lang="en-US" altLang="ko-KR" sz="1400" dirty="0">
              <a:ea typeface="바른돋움 1"/>
            </a:endParaRPr>
          </a:p>
        </p:txBody>
      </p:sp>
    </p:spTree>
    <p:extLst>
      <p:ext uri="{BB962C8B-B14F-4D97-AF65-F5344CB8AC3E}">
        <p14:creationId xmlns:p14="http://schemas.microsoft.com/office/powerpoint/2010/main" val="3050485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2E081-41DF-4507-A414-51509C64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BE355-9E3C-4BA9-850F-3033AC23F431}"/>
              </a:ext>
            </a:extLst>
          </p:cNvPr>
          <p:cNvSpPr txBox="1"/>
          <p:nvPr/>
        </p:nvSpPr>
        <p:spPr>
          <a:xfrm>
            <a:off x="3755740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감사합니다</a:t>
            </a:r>
            <a:endParaRPr lang="en-US" altLang="ko-KR" sz="4800" dirty="0">
              <a:solidFill>
                <a:srgbClr val="1D62F0"/>
              </a:solidFill>
              <a:latin typeface="바른돋움 3" pitchFamily="18" charset="-127"/>
              <a:ea typeface="바른돋움 3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1DB7B-CF9A-49E8-B626-B1E32FD4C92A}"/>
              </a:ext>
            </a:extLst>
          </p:cNvPr>
          <p:cNvCxnSpPr/>
          <p:nvPr/>
        </p:nvCxnSpPr>
        <p:spPr>
          <a:xfrm>
            <a:off x="3755740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DFEC41-7075-4BD0-937E-F4AF5596D5D2}"/>
              </a:ext>
            </a:extLst>
          </p:cNvPr>
          <p:cNvCxnSpPr/>
          <p:nvPr/>
        </p:nvCxnSpPr>
        <p:spPr>
          <a:xfrm>
            <a:off x="3755740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3D289B1-A5DF-4D24-A048-D788034615B5}"/>
              </a:ext>
            </a:extLst>
          </p:cNvPr>
          <p:cNvCxnSpPr/>
          <p:nvPr/>
        </p:nvCxnSpPr>
        <p:spPr>
          <a:xfrm>
            <a:off x="3755740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05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5CEB9-B5CE-4159-B92D-0B206B4F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BCCB31-7D26-4BAC-9CBC-82CDE02131AC}"/>
              </a:ext>
            </a:extLst>
          </p:cNvPr>
          <p:cNvCxnSpPr>
            <a:cxnSpLocks/>
          </p:cNvCxnSpPr>
          <p:nvPr/>
        </p:nvCxnSpPr>
        <p:spPr>
          <a:xfrm>
            <a:off x="538417" y="99624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67DC2E-A44E-4983-AC50-716349130D80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CF4F5B8F-6086-4874-8073-4B2426441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55275"/>
            <a:ext cx="4320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5">
                <a:extLst>
                  <a:ext uri="{FF2B5EF4-FFF2-40B4-BE49-F238E27FC236}">
                    <a16:creationId xmlns:a16="http://schemas.microsoft.com/office/drawing/2014/main" id="{80D51297-0D15-480F-9CA8-639BCA8F9D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640" y="1590456"/>
                <a:ext cx="7056784" cy="651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바른돋움 1" pitchFamily="18" charset="-127"/>
                    <a:ea typeface="바른돋움 1" pitchFamily="18" charset="-127"/>
                  </a:rPr>
                  <a:t>예측 부동산 가격</a:t>
                </a:r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바른돋움 1" pitchFamily="18" charset="-127"/>
                    <a:ea typeface="바른돋움 1" pitchFamily="18" charset="-127"/>
                  </a:rPr>
                  <a:t>(</a:t>
                </a:r>
                <a:r>
                  <a:rPr lang="en-US" altLang="ko-KR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바른돋움 1" pitchFamily="18" charset="-127"/>
                    <a:ea typeface="바른돋움 1" pitchFamily="18" charset="-127"/>
                  </a:rPr>
                  <a:t>t+k</a:t>
                </a:r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바른돋움 1" pitchFamily="18" charset="-127"/>
                    <a:ea typeface="바른돋움 1" pitchFamily="18" charset="-127"/>
                  </a:rPr>
                  <a:t>)</a:t>
                </a:r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바른돋움 1" pitchFamily="18" charset="-127"/>
                    <a:ea typeface="바른돋움 1" pitchFamily="18" charset="-127"/>
                  </a:rPr>
                  <a:t> </a:t>
                </a:r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바른돋움 1" pitchFamily="18" charset="-127"/>
                    <a:ea typeface="바른돋움 1" pitchFamily="18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𝑓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X</m:t>
                    </m:r>
                    <m:r>
                      <a:rPr lang="en-US" altLang="ko-KR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Y</m:t>
                    </m:r>
                    <m:r>
                      <a:rPr lang="en-US" altLang="ko-KR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,</m:t>
                    </m:r>
                    <m:r>
                      <a:rPr lang="ko-KR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부</m:t>
                    </m:r>
                    <m:r>
                      <a:rPr lang="ko-KR" alt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동</m:t>
                    </m:r>
                    <m:r>
                      <a:rPr lang="ko-KR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산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 </m:t>
                    </m:r>
                    <m:r>
                      <a:rPr lang="ko-KR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종</m:t>
                    </m:r>
                    <m:r>
                      <a:rPr lang="ko-KR" alt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류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𝑔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(</m:t>
                    </m:r>
                    <m:r>
                      <a:rPr lang="ko-KR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경</m:t>
                    </m:r>
                    <m:r>
                      <a:rPr lang="ko-KR" alt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제</m:t>
                    </m:r>
                    <m:r>
                      <a:rPr lang="ko-KR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지</m:t>
                    </m:r>
                    <m:r>
                      <a:rPr lang="ko-KR" alt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표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바른돋움 1" pitchFamily="18" charset="-127"/>
                      </a:rPr>
                      <m:t>))</m:t>
                    </m:r>
                  </m:oMath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 1" pitchFamily="18" charset="-127"/>
                  <a:ea typeface="바른돋움 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 1" pitchFamily="18" charset="-127"/>
                  <a:ea typeface="바른돋움 1" pitchFamily="18" charset="-127"/>
                </a:endParaRPr>
              </a:p>
            </p:txBody>
          </p:sp>
        </mc:Choice>
        <mc:Fallback xmlns="">
          <p:sp>
            <p:nvSpPr>
              <p:cNvPr id="10" name="TextBox 25">
                <a:extLst>
                  <a:ext uri="{FF2B5EF4-FFF2-40B4-BE49-F238E27FC236}">
                    <a16:creationId xmlns:a16="http://schemas.microsoft.com/office/drawing/2014/main" id="{80D51297-0D15-480F-9CA8-639BCA8F9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1590456"/>
                <a:ext cx="7056784" cy="651525"/>
              </a:xfrm>
              <a:prstGeom prst="rect">
                <a:avLst/>
              </a:prstGeom>
              <a:blipFill>
                <a:blip r:embed="rId2"/>
                <a:stretch>
                  <a:fillRect l="-518" t="-46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25">
            <a:extLst>
              <a:ext uri="{FF2B5EF4-FFF2-40B4-BE49-F238E27FC236}">
                <a16:creationId xmlns:a16="http://schemas.microsoft.com/office/drawing/2014/main" id="{5AFEC773-7DA5-4B43-B31F-28A17C9D6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424" y="1249471"/>
            <a:ext cx="1975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ㅁ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01E1CAB4-F11D-4664-945B-E4D894164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358452"/>
            <a:ext cx="4320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EE40085B-D754-42F0-A7E9-5F7DD8EDA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793633"/>
            <a:ext cx="70567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금리와 부동산 가격 고찰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환율과 부동산 가격 고찰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830DD349-AEA2-4F57-B2FF-24B6903E1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424" y="2452648"/>
            <a:ext cx="1975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탐색적분석테마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A23E8AF3-CEA2-4EAF-8553-0A9647BA5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833434"/>
            <a:ext cx="4320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BB76B500-C108-46FB-9B8F-0F619825C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268615"/>
            <a:ext cx="74168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부동산 구매 요인은 두가지로 나뉨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거주 목적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투자 목적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거주 목적과 투자 목적의 부동산의 가격은 서로 다를 것이다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금리 이외의 다른 변수들이 부동산 가격에 영향을 끼침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환율과 부동산 가격이 반비례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ㄴㄴ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B6B71629-BFAD-4EB7-9DF8-DB60A1DB6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424" y="3927630"/>
            <a:ext cx="1975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내가 세운 가설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41CF49B1-C4A3-45CC-955C-5CC9145C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424" y="5922135"/>
            <a:ext cx="19754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머신러닝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기반 부동산 예측 모델링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A5D6EB-8CB5-4CCB-810A-A4375D114059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연구 개요</a:t>
            </a:r>
          </a:p>
        </p:txBody>
      </p:sp>
    </p:spTree>
    <p:extLst>
      <p:ext uri="{BB962C8B-B14F-4D97-AF65-F5344CB8AC3E}">
        <p14:creationId xmlns:p14="http://schemas.microsoft.com/office/powerpoint/2010/main" val="168520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954F5306-EAC5-46D1-8F1B-35A5A8372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291" y="1291565"/>
            <a:ext cx="4752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낮은 금리는 부동산 판매 가격을 상승시킨다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endParaRPr lang="en-US" altLang="ko-KR" b="1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C2026B5C-5EBA-47DA-9012-24615509E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80" y="1291565"/>
            <a:ext cx="1327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가설 </a:t>
            </a:r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: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50E624-8BDF-48D3-8E37-AF8438E94444}"/>
              </a:ext>
            </a:extLst>
          </p:cNvPr>
          <p:cNvGrpSpPr/>
          <p:nvPr/>
        </p:nvGrpSpPr>
        <p:grpSpPr>
          <a:xfrm>
            <a:off x="709380" y="1876437"/>
            <a:ext cx="7169597" cy="4660513"/>
            <a:chOff x="309080" y="2860800"/>
            <a:chExt cx="5824038" cy="378584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04B1F71-30EA-4EB6-BA4E-C83ADFD37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629"/>
            <a:stretch/>
          </p:blipFill>
          <p:spPr>
            <a:xfrm>
              <a:off x="309080" y="3095503"/>
              <a:ext cx="4939672" cy="355114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D506EE-88FA-4579-927F-FE4DEDA88C58}"/>
                </a:ext>
              </a:extLst>
            </p:cNvPr>
            <p:cNvSpPr txBox="1"/>
            <p:nvPr/>
          </p:nvSpPr>
          <p:spPr>
            <a:xfrm>
              <a:off x="466783" y="2860800"/>
              <a:ext cx="566633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&lt;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그림 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1&gt;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한국 대출 금리 변수 데이터와 전국 부동산 판매 가격 데이터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scatter plot</a:t>
              </a: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5E51C313-AADB-4C27-BC82-329EF1DB7511}"/>
              </a:ext>
            </a:extLst>
          </p:cNvPr>
          <p:cNvSpPr/>
          <p:nvPr/>
        </p:nvSpPr>
        <p:spPr>
          <a:xfrm rot="19191213">
            <a:off x="2997972" y="4219367"/>
            <a:ext cx="3620704" cy="15131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E64A9C2-7053-4453-8DEC-ABA81B5F4D66}"/>
              </a:ext>
            </a:extLst>
          </p:cNvPr>
          <p:cNvSpPr/>
          <p:nvPr/>
        </p:nvSpPr>
        <p:spPr>
          <a:xfrm rot="1487806">
            <a:off x="1011755" y="2694305"/>
            <a:ext cx="3701201" cy="15131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1F9A-2C71-4EC9-A736-0201A8DF699D}"/>
              </a:ext>
            </a:extLst>
          </p:cNvPr>
          <p:cNvSpPr/>
          <p:nvPr/>
        </p:nvSpPr>
        <p:spPr>
          <a:xfrm>
            <a:off x="6923555" y="2071477"/>
            <a:ext cx="4493293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78737-C952-479D-A1B1-0C1B3051C600}"/>
              </a:ext>
            </a:extLst>
          </p:cNvPr>
          <p:cNvSpPr txBox="1"/>
          <p:nvPr/>
        </p:nvSpPr>
        <p:spPr>
          <a:xfrm>
            <a:off x="6988620" y="2530900"/>
            <a:ext cx="43651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바른돋움 1"/>
              </a:rPr>
              <a:t>2004-01-01</a:t>
            </a:r>
            <a:r>
              <a:rPr lang="ko-KR" altLang="en-US" sz="1600" dirty="0">
                <a:ea typeface="바른돋움 1"/>
              </a:rPr>
              <a:t>부터 </a:t>
            </a:r>
            <a:r>
              <a:rPr lang="en-US" altLang="ko-KR" sz="1600" dirty="0">
                <a:ea typeface="바른돋움 1"/>
              </a:rPr>
              <a:t>2020-02-01</a:t>
            </a:r>
            <a:r>
              <a:rPr lang="ko-KR" altLang="en-US" sz="1600" dirty="0">
                <a:ea typeface="바른돋움 1"/>
              </a:rPr>
              <a:t>기간의 한국 대출 금리와 전국 부동산 가격 평균 데이터를 </a:t>
            </a:r>
            <a:r>
              <a:rPr lang="en-US" altLang="ko-KR" sz="1600" dirty="0">
                <a:ea typeface="바른돋움 1"/>
              </a:rPr>
              <a:t>scatter plot</a:t>
            </a:r>
            <a:r>
              <a:rPr lang="ko-KR" altLang="en-US" sz="1600" dirty="0">
                <a:ea typeface="바른돋움 1"/>
              </a:rPr>
              <a:t>으로 나타냈다</a:t>
            </a:r>
            <a:endParaRPr lang="en-US" altLang="ko-KR" sz="1600" dirty="0">
              <a:ea typeface="바른돋움 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바른돋움 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바른돋움 1"/>
              </a:rPr>
              <a:t>2008</a:t>
            </a:r>
            <a:r>
              <a:rPr lang="ko-KR" altLang="en-US" sz="1600" dirty="0">
                <a:ea typeface="바른돋움 1"/>
              </a:rPr>
              <a:t>년 글로벌 금융위기 전후로 금리와 전국 부동산 가격은 </a:t>
            </a:r>
            <a:r>
              <a:rPr lang="ko-KR" altLang="en-US" sz="1600" dirty="0" err="1">
                <a:ea typeface="바른돋움 1"/>
              </a:rPr>
              <a:t>멀티모달</a:t>
            </a:r>
            <a:r>
              <a:rPr lang="en-US" altLang="ko-KR" sz="1600" dirty="0">
                <a:ea typeface="바른돋움 1"/>
              </a:rPr>
              <a:t>(Multi-Modal)</a:t>
            </a:r>
            <a:r>
              <a:rPr lang="ko-KR" altLang="en-US" sz="1600" dirty="0">
                <a:ea typeface="바른돋움 1"/>
              </a:rPr>
              <a:t>의 형태로 나타났다</a:t>
            </a:r>
            <a:r>
              <a:rPr lang="en-US" altLang="ko-KR" sz="1600" dirty="0">
                <a:ea typeface="바른돋움 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바른돋움 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바른돋움 1"/>
              </a:rPr>
              <a:t>낮은 금리는 부동산 판매 가격을 상승시킨다는 일반적인 통념과 다른 형태로 나타난다</a:t>
            </a:r>
            <a:r>
              <a:rPr lang="en-US" altLang="ko-KR" sz="1600" dirty="0">
                <a:ea typeface="바른돋움 1"/>
              </a:rPr>
              <a:t>.</a:t>
            </a:r>
          </a:p>
          <a:p>
            <a:endParaRPr lang="ko-KR" altLang="en-US" sz="1600" dirty="0">
              <a:ea typeface="바른돋움 1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연구 배경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부동산 판매가격과 한국 대출 금리 관계를 거시적 관점으로 분석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8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954F5306-EAC5-46D1-8F1B-35A5A8372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291" y="1291565"/>
            <a:ext cx="5148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원 달러 환율이 오르면 부동산 가격이 하락한다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endParaRPr lang="en-US" altLang="ko-KR" b="1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C2026B5C-5EBA-47DA-9012-24615509E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80" y="1291565"/>
            <a:ext cx="1327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가설 </a:t>
            </a:r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1650696" y="1741358"/>
            <a:ext cx="60762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구간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연도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별 원달러환율 데이터와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plot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1F9A-2C71-4EC9-A736-0201A8DF699D}"/>
              </a:ext>
            </a:extLst>
          </p:cNvPr>
          <p:cNvSpPr/>
          <p:nvPr/>
        </p:nvSpPr>
        <p:spPr>
          <a:xfrm>
            <a:off x="1476719" y="5793238"/>
            <a:ext cx="9463997" cy="927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연구 배경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410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부동산 판매가격과 원달러환율과의 관계를 거시적 관점으로 분석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18E39F-D8E9-46F3-8D68-022366FA46E4}"/>
              </a:ext>
            </a:extLst>
          </p:cNvPr>
          <p:cNvGrpSpPr/>
          <p:nvPr/>
        </p:nvGrpSpPr>
        <p:grpSpPr>
          <a:xfrm>
            <a:off x="1107243" y="2106095"/>
            <a:ext cx="10202947" cy="3605955"/>
            <a:chOff x="1356469" y="1963108"/>
            <a:chExt cx="9090314" cy="321272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ED9B327-8BE8-4AF7-AA05-A924345D1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6469" y="1963108"/>
              <a:ext cx="2849884" cy="299694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F5CB0FE-03D7-41D1-B7ED-F3A1B3550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0564" y="1963108"/>
              <a:ext cx="2916057" cy="311459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CD88FCB-50D5-4022-98F6-83147940B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7450" y="1968037"/>
              <a:ext cx="3049333" cy="320779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1678737-C952-479D-A1B1-0C1B3051C600}"/>
              </a:ext>
            </a:extLst>
          </p:cNvPr>
          <p:cNvSpPr txBox="1"/>
          <p:nvPr/>
        </p:nvSpPr>
        <p:spPr>
          <a:xfrm>
            <a:off x="1801072" y="5834864"/>
            <a:ext cx="881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바른돋움 1"/>
              </a:rPr>
              <a:t>2004-01-01</a:t>
            </a:r>
            <a:r>
              <a:rPr lang="ko-KR" altLang="en-US" sz="1600" dirty="0">
                <a:ea typeface="바른돋움 1"/>
              </a:rPr>
              <a:t>부터 </a:t>
            </a:r>
            <a:r>
              <a:rPr lang="en-US" altLang="ko-KR" sz="1600" dirty="0">
                <a:ea typeface="바른돋움 1"/>
              </a:rPr>
              <a:t>2020-02-01</a:t>
            </a:r>
            <a:r>
              <a:rPr lang="ko-KR" altLang="en-US" sz="1600" dirty="0">
                <a:ea typeface="바른돋움 1"/>
              </a:rPr>
              <a:t>기간의 원달러환율 데이터와 전국 부동산 가격 평균 데이터를</a:t>
            </a:r>
            <a:r>
              <a:rPr lang="en-US" altLang="ko-KR" sz="1600" dirty="0">
                <a:ea typeface="바른돋움 1"/>
              </a:rPr>
              <a:t> </a:t>
            </a:r>
            <a:r>
              <a:rPr lang="ko-KR" altLang="en-US" sz="1600" dirty="0">
                <a:ea typeface="바른돋움 1"/>
              </a:rPr>
              <a:t>구간</a:t>
            </a:r>
            <a:r>
              <a:rPr lang="en-US" altLang="ko-KR" sz="1600" dirty="0">
                <a:ea typeface="바른돋움 1"/>
              </a:rPr>
              <a:t>(</a:t>
            </a:r>
            <a:r>
              <a:rPr lang="ko-KR" altLang="en-US" sz="1600" dirty="0">
                <a:ea typeface="바른돋움 1"/>
              </a:rPr>
              <a:t>연도</a:t>
            </a:r>
            <a:r>
              <a:rPr lang="en-US" altLang="ko-KR" sz="1600" dirty="0">
                <a:ea typeface="바른돋움 1"/>
              </a:rPr>
              <a:t>)</a:t>
            </a:r>
            <a:r>
              <a:rPr lang="ko-KR" altLang="en-US" sz="1600" dirty="0">
                <a:ea typeface="바른돋움 1"/>
              </a:rPr>
              <a:t>별로 나누어 </a:t>
            </a:r>
            <a:r>
              <a:rPr lang="en-US" altLang="ko-KR" sz="1600" dirty="0">
                <a:ea typeface="바른돋움 1"/>
              </a:rPr>
              <a:t>scatter plot</a:t>
            </a:r>
            <a:r>
              <a:rPr lang="ko-KR" altLang="en-US" sz="1600" dirty="0">
                <a:ea typeface="바른돋움 1"/>
              </a:rPr>
              <a:t>으로 나타냈다</a:t>
            </a:r>
            <a:r>
              <a:rPr lang="en-US" altLang="ko-KR" sz="1600" dirty="0">
                <a:ea typeface="바른돋움 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  <a:ea typeface="바른돋움 1"/>
              </a:rPr>
              <a:t>원 달러 환율이 오르면 부동산 가격이 하락한다는 가설이 맞는 것 같아 보인다 </a:t>
            </a:r>
            <a:r>
              <a:rPr lang="ko-KR" altLang="en-US" sz="1600" dirty="0" err="1">
                <a:solidFill>
                  <a:srgbClr val="FF0000"/>
                </a:solidFill>
                <a:ea typeface="바른돋움 1"/>
              </a:rPr>
              <a:t>ㅋ</a:t>
            </a:r>
            <a:r>
              <a:rPr lang="en-US" altLang="ko-KR" sz="1600" dirty="0">
                <a:solidFill>
                  <a:srgbClr val="FF0000"/>
                </a:solidFill>
                <a:ea typeface="바른돋움 1"/>
              </a:rPr>
              <a:t>.</a:t>
            </a:r>
            <a:endParaRPr lang="ko-KR" altLang="en-US" sz="1600" dirty="0">
              <a:solidFill>
                <a:srgbClr val="FF0000"/>
              </a:solidFill>
              <a:ea typeface="바른돋움 1"/>
            </a:endParaRPr>
          </a:p>
        </p:txBody>
      </p:sp>
    </p:spTree>
    <p:extLst>
      <p:ext uri="{BB962C8B-B14F-4D97-AF65-F5344CB8AC3E}">
        <p14:creationId xmlns:p14="http://schemas.microsoft.com/office/powerpoint/2010/main" val="348196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954F5306-EAC5-46D1-8F1B-35A5A8372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291" y="1291565"/>
            <a:ext cx="5148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원 달러 환율이 오르면 부동산 가격이 하락한다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endParaRPr lang="en-US" altLang="ko-KR" b="1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C2026B5C-5EBA-47DA-9012-24615509E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80" y="1291565"/>
            <a:ext cx="1327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가설 </a:t>
            </a:r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1299717" y="1660897"/>
            <a:ext cx="46882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원달러환율 데이터와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plot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1F9A-2C71-4EC9-A736-0201A8DF699D}"/>
              </a:ext>
            </a:extLst>
          </p:cNvPr>
          <p:cNvSpPr/>
          <p:nvPr/>
        </p:nvSpPr>
        <p:spPr>
          <a:xfrm>
            <a:off x="7400886" y="2071477"/>
            <a:ext cx="4493293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78737-C952-479D-A1B1-0C1B3051C600}"/>
              </a:ext>
            </a:extLst>
          </p:cNvPr>
          <p:cNvSpPr txBox="1"/>
          <p:nvPr/>
        </p:nvSpPr>
        <p:spPr>
          <a:xfrm>
            <a:off x="7465951" y="2530900"/>
            <a:ext cx="43651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바른돋움 1"/>
              </a:rPr>
              <a:t>2004-01-01</a:t>
            </a:r>
            <a:r>
              <a:rPr lang="ko-KR" altLang="en-US" sz="1600" dirty="0">
                <a:ea typeface="바른돋움 1"/>
              </a:rPr>
              <a:t>부터 </a:t>
            </a:r>
            <a:r>
              <a:rPr lang="en-US" altLang="ko-KR" sz="1600" dirty="0">
                <a:ea typeface="바른돋움 1"/>
              </a:rPr>
              <a:t>2020-02-01</a:t>
            </a:r>
            <a:r>
              <a:rPr lang="ko-KR" altLang="en-US" sz="1600" dirty="0">
                <a:ea typeface="바른돋움 1"/>
              </a:rPr>
              <a:t>기간의 원달러환율 데이터와 전국 부동산 가격 평균 데이터를 </a:t>
            </a:r>
            <a:r>
              <a:rPr lang="en-US" altLang="ko-KR" sz="1600" dirty="0">
                <a:ea typeface="바른돋움 1"/>
              </a:rPr>
              <a:t>scatter plot</a:t>
            </a:r>
            <a:r>
              <a:rPr lang="ko-KR" altLang="en-US" sz="1600" dirty="0">
                <a:ea typeface="바른돋움 1"/>
              </a:rPr>
              <a:t>으로 나타냈다</a:t>
            </a:r>
            <a:r>
              <a:rPr lang="en-US" altLang="ko-KR" sz="1600" dirty="0">
                <a:ea typeface="바른돋움 1"/>
              </a:rPr>
              <a:t>.</a:t>
            </a:r>
          </a:p>
          <a:p>
            <a:endParaRPr lang="en-US" altLang="ko-KR" sz="1600" dirty="0">
              <a:ea typeface="바른돋움 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바른돋움 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바른돋움 1"/>
              </a:rPr>
              <a:t>원 달러 환율이 오르면 부동산 가격이 하락한다는 가설을 설명하기 힘들다</a:t>
            </a:r>
            <a:r>
              <a:rPr lang="en-US" altLang="ko-KR" sz="1600" dirty="0">
                <a:ea typeface="바른돋움 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바른돋움 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  <a:ea typeface="바른돋움 1"/>
              </a:rPr>
              <a:t>2008</a:t>
            </a:r>
            <a:r>
              <a:rPr lang="ko-KR" altLang="en-US" sz="1600" dirty="0">
                <a:solidFill>
                  <a:srgbClr val="FF0000"/>
                </a:solidFill>
                <a:ea typeface="바른돋움 1"/>
              </a:rPr>
              <a:t>년 글로벌 금융위기 전후로 원달러환율과 전국 부동산 가격은 </a:t>
            </a:r>
            <a:r>
              <a:rPr lang="ko-KR" altLang="en-US" sz="1600" dirty="0" err="1">
                <a:solidFill>
                  <a:srgbClr val="FF0000"/>
                </a:solidFill>
                <a:ea typeface="바른돋움 1"/>
              </a:rPr>
              <a:t>멀티모달</a:t>
            </a:r>
            <a:r>
              <a:rPr lang="en-US" altLang="ko-KR" sz="1600" dirty="0">
                <a:solidFill>
                  <a:srgbClr val="FF0000"/>
                </a:solidFill>
                <a:ea typeface="바른돋움 1"/>
              </a:rPr>
              <a:t>(Multi-Modal)</a:t>
            </a:r>
            <a:r>
              <a:rPr lang="ko-KR" altLang="en-US" sz="1600" dirty="0">
                <a:solidFill>
                  <a:srgbClr val="FF0000"/>
                </a:solidFill>
                <a:ea typeface="바른돋움 1"/>
              </a:rPr>
              <a:t>의 형태로 나타났다</a:t>
            </a:r>
            <a:r>
              <a:rPr lang="en-US" altLang="ko-KR" sz="1600" dirty="0">
                <a:solidFill>
                  <a:srgbClr val="FF0000"/>
                </a:solidFill>
                <a:ea typeface="바른돋움 1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연구 배경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410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부동산 판매가격과 원달러환율과의 관계를 거시적 관점으로 분석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48843468-EC33-4D14-9F33-147415FF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68" y="1942288"/>
            <a:ext cx="4493293" cy="474361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48A96871-9492-4898-8736-07B9288E06A7}"/>
              </a:ext>
            </a:extLst>
          </p:cNvPr>
          <p:cNvSpPr/>
          <p:nvPr/>
        </p:nvSpPr>
        <p:spPr>
          <a:xfrm rot="1487806">
            <a:off x="2062206" y="2600512"/>
            <a:ext cx="3450250" cy="1654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6CD3C81-7108-40DF-8E1B-2B4D4E74B855}"/>
              </a:ext>
            </a:extLst>
          </p:cNvPr>
          <p:cNvSpPr/>
          <p:nvPr/>
        </p:nvSpPr>
        <p:spPr>
          <a:xfrm rot="1487806">
            <a:off x="1618313" y="4033333"/>
            <a:ext cx="2674474" cy="21197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B33CF6-4197-4CF5-B5C1-212F3E5F1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961" y="7100494"/>
            <a:ext cx="6559973" cy="37859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AC90C7-BDE9-4486-86C3-2DC66BD1F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036326"/>
            <a:ext cx="6772140" cy="39142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352EB2-3644-4CA8-A3C4-DFEA6AD036A7}"/>
              </a:ext>
            </a:extLst>
          </p:cNvPr>
          <p:cNvSpPr txBox="1"/>
          <p:nvPr/>
        </p:nvSpPr>
        <p:spPr>
          <a:xfrm>
            <a:off x="1126240" y="7839295"/>
            <a:ext cx="4410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글로벌 금융위기 前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BD7442-0DC4-47BA-8434-423C28DDBF41}"/>
              </a:ext>
            </a:extLst>
          </p:cNvPr>
          <p:cNvSpPr txBox="1"/>
          <p:nvPr/>
        </p:nvSpPr>
        <p:spPr>
          <a:xfrm>
            <a:off x="7483425" y="9402244"/>
            <a:ext cx="4410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글로벌 금융위기 後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66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954F5306-EAC5-46D1-8F1B-35A5A8372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291" y="1291565"/>
            <a:ext cx="5148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원 달러 환율이 오르면 부동산 가격이 하락한다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endParaRPr lang="en-US" altLang="ko-KR" b="1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C2026B5C-5EBA-47DA-9012-24615509E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80" y="1291565"/>
            <a:ext cx="1327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가설 </a:t>
            </a:r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1299717" y="1660897"/>
            <a:ext cx="46882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원달러환율 데이터와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plot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1F9A-2C71-4EC9-A736-0201A8DF699D}"/>
              </a:ext>
            </a:extLst>
          </p:cNvPr>
          <p:cNvSpPr/>
          <p:nvPr/>
        </p:nvSpPr>
        <p:spPr>
          <a:xfrm>
            <a:off x="7400886" y="2071477"/>
            <a:ext cx="4493293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78737-C952-479D-A1B1-0C1B3051C600}"/>
              </a:ext>
            </a:extLst>
          </p:cNvPr>
          <p:cNvSpPr txBox="1"/>
          <p:nvPr/>
        </p:nvSpPr>
        <p:spPr>
          <a:xfrm>
            <a:off x="7465951" y="2530900"/>
            <a:ext cx="43651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바른돋움 1"/>
              </a:rPr>
              <a:t>2004-01-01</a:t>
            </a:r>
            <a:r>
              <a:rPr lang="ko-KR" altLang="en-US" sz="1600" dirty="0">
                <a:ea typeface="바른돋움 1"/>
              </a:rPr>
              <a:t>부터 </a:t>
            </a:r>
            <a:r>
              <a:rPr lang="en-US" altLang="ko-KR" sz="1600" dirty="0">
                <a:ea typeface="바른돋움 1"/>
              </a:rPr>
              <a:t>2020-02-01</a:t>
            </a:r>
            <a:r>
              <a:rPr lang="ko-KR" altLang="en-US" sz="1600" dirty="0">
                <a:ea typeface="바른돋움 1"/>
              </a:rPr>
              <a:t>기간의 원달러환율 데이터와 전국 부동산 가격 평균 데이터를 </a:t>
            </a:r>
            <a:r>
              <a:rPr lang="en-US" altLang="ko-KR" sz="1600" dirty="0">
                <a:ea typeface="바른돋움 1"/>
              </a:rPr>
              <a:t>scatter plot</a:t>
            </a:r>
            <a:r>
              <a:rPr lang="ko-KR" altLang="en-US" sz="1600" dirty="0">
                <a:ea typeface="바른돋움 1"/>
              </a:rPr>
              <a:t>으로 나타냈다</a:t>
            </a:r>
            <a:r>
              <a:rPr lang="en-US" altLang="ko-KR" sz="1600" dirty="0">
                <a:ea typeface="바른돋움 1"/>
              </a:rPr>
              <a:t>.</a:t>
            </a:r>
          </a:p>
          <a:p>
            <a:endParaRPr lang="en-US" altLang="ko-KR" sz="1600" dirty="0">
              <a:ea typeface="바른돋움 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바른돋움 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바른돋움 1"/>
              </a:rPr>
              <a:t>원 달러 환율이 오르면 부동산 가격이 하락한다는 가설을 설명하기 힘들다</a:t>
            </a:r>
            <a:r>
              <a:rPr lang="en-US" altLang="ko-KR" sz="1600" dirty="0">
                <a:ea typeface="바른돋움 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바른돋움 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  <a:ea typeface="바른돋움 1"/>
              </a:rPr>
              <a:t>2008</a:t>
            </a:r>
            <a:r>
              <a:rPr lang="ko-KR" altLang="en-US" sz="1600" dirty="0">
                <a:solidFill>
                  <a:srgbClr val="FF0000"/>
                </a:solidFill>
                <a:ea typeface="바른돋움 1"/>
              </a:rPr>
              <a:t>년 글로벌 금융위기 전후로 원달러환율과 전국 부동산 가격은 </a:t>
            </a:r>
            <a:r>
              <a:rPr lang="ko-KR" altLang="en-US" sz="1600" dirty="0" err="1">
                <a:solidFill>
                  <a:srgbClr val="FF0000"/>
                </a:solidFill>
                <a:ea typeface="바른돋움 1"/>
              </a:rPr>
              <a:t>멀티모달</a:t>
            </a:r>
            <a:r>
              <a:rPr lang="en-US" altLang="ko-KR" sz="1600" dirty="0">
                <a:solidFill>
                  <a:srgbClr val="FF0000"/>
                </a:solidFill>
                <a:ea typeface="바른돋움 1"/>
              </a:rPr>
              <a:t>(Multi-Modal)</a:t>
            </a:r>
            <a:r>
              <a:rPr lang="ko-KR" altLang="en-US" sz="1600" dirty="0">
                <a:solidFill>
                  <a:srgbClr val="FF0000"/>
                </a:solidFill>
                <a:ea typeface="바른돋움 1"/>
              </a:rPr>
              <a:t>의 형태로 나타났다</a:t>
            </a:r>
            <a:r>
              <a:rPr lang="en-US" altLang="ko-KR" sz="1600" dirty="0">
                <a:solidFill>
                  <a:srgbClr val="FF0000"/>
                </a:solidFill>
                <a:ea typeface="바른돋움 1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연구 배경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410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부동산 판매가격과 원달러환율과의 관계를 거시적 관점으로 분석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48843468-EC33-4D14-9F33-147415FF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68" y="1942288"/>
            <a:ext cx="4493293" cy="474361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48A96871-9492-4898-8736-07B9288E06A7}"/>
              </a:ext>
            </a:extLst>
          </p:cNvPr>
          <p:cNvSpPr/>
          <p:nvPr/>
        </p:nvSpPr>
        <p:spPr>
          <a:xfrm rot="1487806">
            <a:off x="2062206" y="2600512"/>
            <a:ext cx="3450250" cy="1654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6CD3C81-7108-40DF-8E1B-2B4D4E74B855}"/>
              </a:ext>
            </a:extLst>
          </p:cNvPr>
          <p:cNvSpPr/>
          <p:nvPr/>
        </p:nvSpPr>
        <p:spPr>
          <a:xfrm rot="1487806">
            <a:off x="1618313" y="4033333"/>
            <a:ext cx="2674474" cy="21197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B33CF6-4197-4CF5-B5C1-212F3E5F1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1535"/>
            <a:ext cx="5905000" cy="34079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AC90C7-BDE9-4486-86C3-2DC66BD1F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569" y="2236012"/>
            <a:ext cx="6095982" cy="35234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352EB2-3644-4CA8-A3C4-DFEA6AD036A7}"/>
              </a:ext>
            </a:extLst>
          </p:cNvPr>
          <p:cNvSpPr txBox="1"/>
          <p:nvPr/>
        </p:nvSpPr>
        <p:spPr>
          <a:xfrm>
            <a:off x="2248596" y="3261485"/>
            <a:ext cx="39703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글로벌 금융위기 前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BD7442-0DC4-47BA-8434-423C28DDBF41}"/>
              </a:ext>
            </a:extLst>
          </p:cNvPr>
          <p:cNvSpPr txBox="1"/>
          <p:nvPr/>
        </p:nvSpPr>
        <p:spPr>
          <a:xfrm>
            <a:off x="7973390" y="4363725"/>
            <a:ext cx="39703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글로벌 금융위기 後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89E4885D-61FD-4A3C-B740-B46331663572}"/>
              </a:ext>
            </a:extLst>
          </p:cNvPr>
          <p:cNvSpPr/>
          <p:nvPr/>
        </p:nvSpPr>
        <p:spPr>
          <a:xfrm>
            <a:off x="7481231" y="-396240"/>
            <a:ext cx="4238395" cy="2468880"/>
          </a:xfrm>
          <a:custGeom>
            <a:avLst/>
            <a:gdLst>
              <a:gd name="connsiteX0" fmla="*/ 47329 w 4238395"/>
              <a:gd name="connsiteY0" fmla="*/ 701040 h 2468880"/>
              <a:gd name="connsiteX1" fmla="*/ 47329 w 4238395"/>
              <a:gd name="connsiteY1" fmla="*/ 701040 h 2468880"/>
              <a:gd name="connsiteX2" fmla="*/ 230209 w 4238395"/>
              <a:gd name="connsiteY2" fmla="*/ 822960 h 2468880"/>
              <a:gd name="connsiteX3" fmla="*/ 413089 w 4238395"/>
              <a:gd name="connsiteY3" fmla="*/ 899160 h 2468880"/>
              <a:gd name="connsiteX4" fmla="*/ 626449 w 4238395"/>
              <a:gd name="connsiteY4" fmla="*/ 1005840 h 2468880"/>
              <a:gd name="connsiteX5" fmla="*/ 1129369 w 4238395"/>
              <a:gd name="connsiteY5" fmla="*/ 1234440 h 2468880"/>
              <a:gd name="connsiteX6" fmla="*/ 1373209 w 4238395"/>
              <a:gd name="connsiteY6" fmla="*/ 1310640 h 2468880"/>
              <a:gd name="connsiteX7" fmla="*/ 1708489 w 4238395"/>
              <a:gd name="connsiteY7" fmla="*/ 1463040 h 2468880"/>
              <a:gd name="connsiteX8" fmla="*/ 1876129 w 4238395"/>
              <a:gd name="connsiteY8" fmla="*/ 1508760 h 2468880"/>
              <a:gd name="connsiteX9" fmla="*/ 2348569 w 4238395"/>
              <a:gd name="connsiteY9" fmla="*/ 1630680 h 2468880"/>
              <a:gd name="connsiteX10" fmla="*/ 2668609 w 4238395"/>
              <a:gd name="connsiteY10" fmla="*/ 1600200 h 2468880"/>
              <a:gd name="connsiteX11" fmla="*/ 2714329 w 4238395"/>
              <a:gd name="connsiteY11" fmla="*/ 1569720 h 2468880"/>
              <a:gd name="connsiteX12" fmla="*/ 2760049 w 4238395"/>
              <a:gd name="connsiteY12" fmla="*/ 1524000 h 2468880"/>
              <a:gd name="connsiteX13" fmla="*/ 2821009 w 4238395"/>
              <a:gd name="connsiteY13" fmla="*/ 1371600 h 2468880"/>
              <a:gd name="connsiteX14" fmla="*/ 2775289 w 4238395"/>
              <a:gd name="connsiteY14" fmla="*/ 1082040 h 2468880"/>
              <a:gd name="connsiteX15" fmla="*/ 2699089 w 4238395"/>
              <a:gd name="connsiteY15" fmla="*/ 960120 h 2468880"/>
              <a:gd name="connsiteX16" fmla="*/ 2424769 w 4238395"/>
              <a:gd name="connsiteY16" fmla="*/ 762000 h 2468880"/>
              <a:gd name="connsiteX17" fmla="*/ 2272369 w 4238395"/>
              <a:gd name="connsiteY17" fmla="*/ 731520 h 2468880"/>
              <a:gd name="connsiteX18" fmla="*/ 2104729 w 4238395"/>
              <a:gd name="connsiteY18" fmla="*/ 685800 h 2468880"/>
              <a:gd name="connsiteX19" fmla="*/ 1357969 w 4238395"/>
              <a:gd name="connsiteY19" fmla="*/ 838200 h 2468880"/>
              <a:gd name="connsiteX20" fmla="*/ 1220809 w 4238395"/>
              <a:gd name="connsiteY20" fmla="*/ 929640 h 2468880"/>
              <a:gd name="connsiteX21" fmla="*/ 824569 w 4238395"/>
              <a:gd name="connsiteY21" fmla="*/ 1341120 h 2468880"/>
              <a:gd name="connsiteX22" fmla="*/ 702649 w 4238395"/>
              <a:gd name="connsiteY22" fmla="*/ 1478280 h 2468880"/>
              <a:gd name="connsiteX23" fmla="*/ 611209 w 4238395"/>
              <a:gd name="connsiteY23" fmla="*/ 1645920 h 2468880"/>
              <a:gd name="connsiteX24" fmla="*/ 428329 w 4238395"/>
              <a:gd name="connsiteY24" fmla="*/ 1965960 h 2468880"/>
              <a:gd name="connsiteX25" fmla="*/ 382609 w 4238395"/>
              <a:gd name="connsiteY25" fmla="*/ 2103120 h 2468880"/>
              <a:gd name="connsiteX26" fmla="*/ 367369 w 4238395"/>
              <a:gd name="connsiteY26" fmla="*/ 2209800 h 2468880"/>
              <a:gd name="connsiteX27" fmla="*/ 352129 w 4238395"/>
              <a:gd name="connsiteY27" fmla="*/ 2270760 h 2468880"/>
              <a:gd name="connsiteX28" fmla="*/ 458809 w 4238395"/>
              <a:gd name="connsiteY28" fmla="*/ 2423160 h 2468880"/>
              <a:gd name="connsiteX29" fmla="*/ 595969 w 4238395"/>
              <a:gd name="connsiteY29" fmla="*/ 2468880 h 2468880"/>
              <a:gd name="connsiteX30" fmla="*/ 1205569 w 4238395"/>
              <a:gd name="connsiteY30" fmla="*/ 2453640 h 2468880"/>
              <a:gd name="connsiteX31" fmla="*/ 1769449 w 4238395"/>
              <a:gd name="connsiteY31" fmla="*/ 2331720 h 2468880"/>
              <a:gd name="connsiteX32" fmla="*/ 2363809 w 4238395"/>
              <a:gd name="connsiteY32" fmla="*/ 2270760 h 2468880"/>
              <a:gd name="connsiteX33" fmla="*/ 3476329 w 4238395"/>
              <a:gd name="connsiteY33" fmla="*/ 1828800 h 2468880"/>
              <a:gd name="connsiteX34" fmla="*/ 4116409 w 4238395"/>
              <a:gd name="connsiteY34" fmla="*/ 1417320 h 2468880"/>
              <a:gd name="connsiteX35" fmla="*/ 4207849 w 4238395"/>
              <a:gd name="connsiteY35" fmla="*/ 1295400 h 2468880"/>
              <a:gd name="connsiteX36" fmla="*/ 4238329 w 4238395"/>
              <a:gd name="connsiteY36" fmla="*/ 1188720 h 2468880"/>
              <a:gd name="connsiteX37" fmla="*/ 4192609 w 4238395"/>
              <a:gd name="connsiteY37" fmla="*/ 899160 h 2468880"/>
              <a:gd name="connsiteX38" fmla="*/ 4055449 w 4238395"/>
              <a:gd name="connsiteY38" fmla="*/ 731520 h 2468880"/>
              <a:gd name="connsiteX39" fmla="*/ 3415369 w 4238395"/>
              <a:gd name="connsiteY39" fmla="*/ 441960 h 2468880"/>
              <a:gd name="connsiteX40" fmla="*/ 2424769 w 4238395"/>
              <a:gd name="connsiteY40" fmla="*/ 106680 h 2468880"/>
              <a:gd name="connsiteX41" fmla="*/ 1647529 w 4238395"/>
              <a:gd name="connsiteY41" fmla="*/ 0 h 2468880"/>
              <a:gd name="connsiteX42" fmla="*/ 1129369 w 4238395"/>
              <a:gd name="connsiteY42" fmla="*/ 30480 h 2468880"/>
              <a:gd name="connsiteX43" fmla="*/ 809329 w 4238395"/>
              <a:gd name="connsiteY43" fmla="*/ 213360 h 2468880"/>
              <a:gd name="connsiteX44" fmla="*/ 717889 w 4238395"/>
              <a:gd name="connsiteY44" fmla="*/ 335280 h 2468880"/>
              <a:gd name="connsiteX45" fmla="*/ 611209 w 4238395"/>
              <a:gd name="connsiteY45" fmla="*/ 822960 h 2468880"/>
              <a:gd name="connsiteX46" fmla="*/ 733129 w 4238395"/>
              <a:gd name="connsiteY46" fmla="*/ 1584960 h 2468880"/>
              <a:gd name="connsiteX47" fmla="*/ 794089 w 4238395"/>
              <a:gd name="connsiteY47" fmla="*/ 1661160 h 2468880"/>
              <a:gd name="connsiteX48" fmla="*/ 916009 w 4238395"/>
              <a:gd name="connsiteY48" fmla="*/ 1691640 h 2468880"/>
              <a:gd name="connsiteX49" fmla="*/ 1738969 w 4238395"/>
              <a:gd name="connsiteY49" fmla="*/ 1539240 h 2468880"/>
              <a:gd name="connsiteX50" fmla="*/ 2531449 w 4238395"/>
              <a:gd name="connsiteY50" fmla="*/ 1021080 h 2468880"/>
              <a:gd name="connsiteX51" fmla="*/ 2577169 w 4238395"/>
              <a:gd name="connsiteY51" fmla="*/ 929640 h 2468880"/>
              <a:gd name="connsiteX52" fmla="*/ 2592409 w 4238395"/>
              <a:gd name="connsiteY52" fmla="*/ 868680 h 2468880"/>
              <a:gd name="connsiteX53" fmla="*/ 2028529 w 4238395"/>
              <a:gd name="connsiteY53" fmla="*/ 701040 h 2468880"/>
              <a:gd name="connsiteX54" fmla="*/ 1053169 w 4238395"/>
              <a:gd name="connsiteY54" fmla="*/ 777240 h 2468880"/>
              <a:gd name="connsiteX55" fmla="*/ 443569 w 4238395"/>
              <a:gd name="connsiteY55" fmla="*/ 975360 h 2468880"/>
              <a:gd name="connsiteX56" fmla="*/ 275929 w 4238395"/>
              <a:gd name="connsiteY56" fmla="*/ 1097280 h 2468880"/>
              <a:gd name="connsiteX57" fmla="*/ 32089 w 4238395"/>
              <a:gd name="connsiteY57" fmla="*/ 1386840 h 2468880"/>
              <a:gd name="connsiteX58" fmla="*/ 1609 w 4238395"/>
              <a:gd name="connsiteY58" fmla="*/ 1493520 h 2468880"/>
              <a:gd name="connsiteX59" fmla="*/ 16849 w 4238395"/>
              <a:gd name="connsiteY59" fmla="*/ 1706880 h 2468880"/>
              <a:gd name="connsiteX60" fmla="*/ 230209 w 4238395"/>
              <a:gd name="connsiteY60" fmla="*/ 1965960 h 2468880"/>
              <a:gd name="connsiteX61" fmla="*/ 489289 w 4238395"/>
              <a:gd name="connsiteY61" fmla="*/ 2026920 h 2468880"/>
              <a:gd name="connsiteX62" fmla="*/ 1327489 w 4238395"/>
              <a:gd name="connsiteY62" fmla="*/ 2103120 h 2468880"/>
              <a:gd name="connsiteX63" fmla="*/ 3186769 w 4238395"/>
              <a:gd name="connsiteY63" fmla="*/ 1935480 h 2468880"/>
              <a:gd name="connsiteX64" fmla="*/ 3415369 w 4238395"/>
              <a:gd name="connsiteY64" fmla="*/ 1813560 h 2468880"/>
              <a:gd name="connsiteX65" fmla="*/ 3430609 w 4238395"/>
              <a:gd name="connsiteY65" fmla="*/ 1737360 h 2468880"/>
              <a:gd name="connsiteX66" fmla="*/ 3369649 w 4238395"/>
              <a:gd name="connsiteY66" fmla="*/ 1661160 h 2468880"/>
              <a:gd name="connsiteX67" fmla="*/ 2988649 w 4238395"/>
              <a:gd name="connsiteY67" fmla="*/ 1508760 h 2468880"/>
              <a:gd name="connsiteX68" fmla="*/ 2622889 w 4238395"/>
              <a:gd name="connsiteY68" fmla="*/ 1447800 h 2468880"/>
              <a:gd name="connsiteX69" fmla="*/ 2180929 w 4238395"/>
              <a:gd name="connsiteY69" fmla="*/ 1356360 h 2468880"/>
              <a:gd name="connsiteX70" fmla="*/ 1495129 w 4238395"/>
              <a:gd name="connsiteY70" fmla="*/ 1264920 h 2468880"/>
              <a:gd name="connsiteX71" fmla="*/ 1022689 w 4238395"/>
              <a:gd name="connsiteY71" fmla="*/ 1295400 h 2468880"/>
              <a:gd name="connsiteX72" fmla="*/ 1037929 w 4238395"/>
              <a:gd name="connsiteY72" fmla="*/ 1341120 h 2468880"/>
              <a:gd name="connsiteX73" fmla="*/ 1114129 w 4238395"/>
              <a:gd name="connsiteY73" fmla="*/ 1417320 h 2468880"/>
              <a:gd name="connsiteX74" fmla="*/ 717889 w 4238395"/>
              <a:gd name="connsiteY74" fmla="*/ 94488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238395" h="2468880">
                <a:moveTo>
                  <a:pt x="47329" y="701040"/>
                </a:moveTo>
                <a:lnTo>
                  <a:pt x="47329" y="701040"/>
                </a:lnTo>
                <a:cubicBezTo>
                  <a:pt x="108289" y="741680"/>
                  <a:pt x="165788" y="788065"/>
                  <a:pt x="230209" y="822960"/>
                </a:cubicBezTo>
                <a:cubicBezTo>
                  <a:pt x="288277" y="854414"/>
                  <a:pt x="353127" y="871485"/>
                  <a:pt x="413089" y="899160"/>
                </a:cubicBezTo>
                <a:cubicBezTo>
                  <a:pt x="485285" y="932481"/>
                  <a:pt x="554433" y="972131"/>
                  <a:pt x="626449" y="1005840"/>
                </a:cubicBezTo>
                <a:cubicBezTo>
                  <a:pt x="793228" y="1083907"/>
                  <a:pt x="953606" y="1179514"/>
                  <a:pt x="1129369" y="1234440"/>
                </a:cubicBezTo>
                <a:cubicBezTo>
                  <a:pt x="1210649" y="1259840"/>
                  <a:pt x="1293950" y="1279502"/>
                  <a:pt x="1373209" y="1310640"/>
                </a:cubicBezTo>
                <a:cubicBezTo>
                  <a:pt x="1721387" y="1447424"/>
                  <a:pt x="1399397" y="1360009"/>
                  <a:pt x="1708489" y="1463040"/>
                </a:cubicBezTo>
                <a:cubicBezTo>
                  <a:pt x="1763438" y="1481356"/>
                  <a:pt x="1820371" y="1493078"/>
                  <a:pt x="1876129" y="1508760"/>
                </a:cubicBezTo>
                <a:cubicBezTo>
                  <a:pt x="2266303" y="1618497"/>
                  <a:pt x="2077886" y="1576543"/>
                  <a:pt x="2348569" y="1630680"/>
                </a:cubicBezTo>
                <a:cubicBezTo>
                  <a:pt x="2455249" y="1620520"/>
                  <a:pt x="2562904" y="1617817"/>
                  <a:pt x="2668609" y="1600200"/>
                </a:cubicBezTo>
                <a:cubicBezTo>
                  <a:pt x="2686676" y="1597189"/>
                  <a:pt x="2700258" y="1581446"/>
                  <a:pt x="2714329" y="1569720"/>
                </a:cubicBezTo>
                <a:cubicBezTo>
                  <a:pt x="2730886" y="1555922"/>
                  <a:pt x="2747522" y="1541538"/>
                  <a:pt x="2760049" y="1524000"/>
                </a:cubicBezTo>
                <a:cubicBezTo>
                  <a:pt x="2788079" y="1484758"/>
                  <a:pt x="2807129" y="1413239"/>
                  <a:pt x="2821009" y="1371600"/>
                </a:cubicBezTo>
                <a:cubicBezTo>
                  <a:pt x="2805769" y="1275080"/>
                  <a:pt x="2803049" y="1175730"/>
                  <a:pt x="2775289" y="1082040"/>
                </a:cubicBezTo>
                <a:cubicBezTo>
                  <a:pt x="2761674" y="1036090"/>
                  <a:pt x="2729027" y="997543"/>
                  <a:pt x="2699089" y="960120"/>
                </a:cubicBezTo>
                <a:cubicBezTo>
                  <a:pt x="2622710" y="864646"/>
                  <a:pt x="2541237" y="806369"/>
                  <a:pt x="2424769" y="762000"/>
                </a:cubicBezTo>
                <a:cubicBezTo>
                  <a:pt x="2376357" y="743557"/>
                  <a:pt x="2322766" y="743519"/>
                  <a:pt x="2272369" y="731520"/>
                </a:cubicBezTo>
                <a:cubicBezTo>
                  <a:pt x="2216023" y="718104"/>
                  <a:pt x="2160609" y="701040"/>
                  <a:pt x="2104729" y="685800"/>
                </a:cubicBezTo>
                <a:cubicBezTo>
                  <a:pt x="1723025" y="716336"/>
                  <a:pt x="1716086" y="686272"/>
                  <a:pt x="1357969" y="838200"/>
                </a:cubicBezTo>
                <a:cubicBezTo>
                  <a:pt x="1307384" y="859660"/>
                  <a:pt x="1265046" y="897045"/>
                  <a:pt x="1220809" y="929640"/>
                </a:cubicBezTo>
                <a:cubicBezTo>
                  <a:pt x="999607" y="1092631"/>
                  <a:pt x="1052646" y="1075031"/>
                  <a:pt x="824569" y="1341120"/>
                </a:cubicBezTo>
                <a:cubicBezTo>
                  <a:pt x="784759" y="1387565"/>
                  <a:pt x="731941" y="1424578"/>
                  <a:pt x="702649" y="1478280"/>
                </a:cubicBezTo>
                <a:cubicBezTo>
                  <a:pt x="672169" y="1534160"/>
                  <a:pt x="643591" y="1591120"/>
                  <a:pt x="611209" y="1645920"/>
                </a:cubicBezTo>
                <a:cubicBezTo>
                  <a:pt x="517536" y="1804444"/>
                  <a:pt x="496850" y="1803223"/>
                  <a:pt x="428329" y="1965960"/>
                </a:cubicBezTo>
                <a:cubicBezTo>
                  <a:pt x="409627" y="2010376"/>
                  <a:pt x="397849" y="2057400"/>
                  <a:pt x="382609" y="2103120"/>
                </a:cubicBezTo>
                <a:cubicBezTo>
                  <a:pt x="377529" y="2138680"/>
                  <a:pt x="373795" y="2174458"/>
                  <a:pt x="367369" y="2209800"/>
                </a:cubicBezTo>
                <a:cubicBezTo>
                  <a:pt x="363622" y="2230408"/>
                  <a:pt x="343878" y="2251508"/>
                  <a:pt x="352129" y="2270760"/>
                </a:cubicBezTo>
                <a:cubicBezTo>
                  <a:pt x="376556" y="2327756"/>
                  <a:pt x="410683" y="2384057"/>
                  <a:pt x="458809" y="2423160"/>
                </a:cubicBezTo>
                <a:cubicBezTo>
                  <a:pt x="496212" y="2453550"/>
                  <a:pt x="550249" y="2453640"/>
                  <a:pt x="595969" y="2468880"/>
                </a:cubicBezTo>
                <a:lnTo>
                  <a:pt x="1205569" y="2453640"/>
                </a:lnTo>
                <a:cubicBezTo>
                  <a:pt x="1396572" y="2431315"/>
                  <a:pt x="1579499" y="2361712"/>
                  <a:pt x="1769449" y="2331720"/>
                </a:cubicBezTo>
                <a:cubicBezTo>
                  <a:pt x="1966171" y="2300659"/>
                  <a:pt x="2165689" y="2291080"/>
                  <a:pt x="2363809" y="2270760"/>
                </a:cubicBezTo>
                <a:cubicBezTo>
                  <a:pt x="2873580" y="2096365"/>
                  <a:pt x="3001068" y="2074096"/>
                  <a:pt x="3476329" y="1828800"/>
                </a:cubicBezTo>
                <a:cubicBezTo>
                  <a:pt x="3606322" y="1761707"/>
                  <a:pt x="3974252" y="1545938"/>
                  <a:pt x="4116409" y="1417320"/>
                </a:cubicBezTo>
                <a:cubicBezTo>
                  <a:pt x="4154079" y="1383238"/>
                  <a:pt x="4177369" y="1336040"/>
                  <a:pt x="4207849" y="1295400"/>
                </a:cubicBezTo>
                <a:cubicBezTo>
                  <a:pt x="4218009" y="1259840"/>
                  <a:pt x="4239750" y="1225676"/>
                  <a:pt x="4238329" y="1188720"/>
                </a:cubicBezTo>
                <a:cubicBezTo>
                  <a:pt x="4234573" y="1091076"/>
                  <a:pt x="4228900" y="989887"/>
                  <a:pt x="4192609" y="899160"/>
                </a:cubicBezTo>
                <a:cubicBezTo>
                  <a:pt x="4165794" y="832124"/>
                  <a:pt x="4111113" y="777503"/>
                  <a:pt x="4055449" y="731520"/>
                </a:cubicBezTo>
                <a:cubicBezTo>
                  <a:pt x="3918152" y="618100"/>
                  <a:pt x="3528868" y="482234"/>
                  <a:pt x="3415369" y="441960"/>
                </a:cubicBezTo>
                <a:cubicBezTo>
                  <a:pt x="3086838" y="325385"/>
                  <a:pt x="2768626" y="163990"/>
                  <a:pt x="2424769" y="106680"/>
                </a:cubicBezTo>
                <a:cubicBezTo>
                  <a:pt x="1861864" y="12863"/>
                  <a:pt x="2121375" y="45128"/>
                  <a:pt x="1647529" y="0"/>
                </a:cubicBezTo>
                <a:cubicBezTo>
                  <a:pt x="1474809" y="10160"/>
                  <a:pt x="1300239" y="3296"/>
                  <a:pt x="1129369" y="30480"/>
                </a:cubicBezTo>
                <a:cubicBezTo>
                  <a:pt x="1068900" y="40100"/>
                  <a:pt x="848589" y="188376"/>
                  <a:pt x="809329" y="213360"/>
                </a:cubicBezTo>
                <a:cubicBezTo>
                  <a:pt x="778849" y="254000"/>
                  <a:pt x="742560" y="290873"/>
                  <a:pt x="717889" y="335280"/>
                </a:cubicBezTo>
                <a:cubicBezTo>
                  <a:pt x="628049" y="496991"/>
                  <a:pt x="637498" y="630173"/>
                  <a:pt x="611209" y="822960"/>
                </a:cubicBezTo>
                <a:cubicBezTo>
                  <a:pt x="654742" y="1446931"/>
                  <a:pt x="530698" y="1315052"/>
                  <a:pt x="733129" y="1584960"/>
                </a:cubicBezTo>
                <a:cubicBezTo>
                  <a:pt x="752646" y="1610982"/>
                  <a:pt x="765992" y="1644770"/>
                  <a:pt x="794089" y="1661160"/>
                </a:cubicBezTo>
                <a:cubicBezTo>
                  <a:pt x="830273" y="1682268"/>
                  <a:pt x="875369" y="1681480"/>
                  <a:pt x="916009" y="1691640"/>
                </a:cubicBezTo>
                <a:cubicBezTo>
                  <a:pt x="1094588" y="1667508"/>
                  <a:pt x="1523132" y="1638525"/>
                  <a:pt x="1738969" y="1539240"/>
                </a:cubicBezTo>
                <a:cubicBezTo>
                  <a:pt x="2215418" y="1320074"/>
                  <a:pt x="2186518" y="1311548"/>
                  <a:pt x="2531449" y="1021080"/>
                </a:cubicBezTo>
                <a:cubicBezTo>
                  <a:pt x="2546689" y="990600"/>
                  <a:pt x="2564513" y="961280"/>
                  <a:pt x="2577169" y="929640"/>
                </a:cubicBezTo>
                <a:cubicBezTo>
                  <a:pt x="2584948" y="910193"/>
                  <a:pt x="2597920" y="888887"/>
                  <a:pt x="2592409" y="868680"/>
                </a:cubicBezTo>
                <a:cubicBezTo>
                  <a:pt x="2525915" y="624867"/>
                  <a:pt x="2249487" y="727823"/>
                  <a:pt x="2028529" y="701040"/>
                </a:cubicBezTo>
                <a:cubicBezTo>
                  <a:pt x="1703409" y="726440"/>
                  <a:pt x="1377285" y="741227"/>
                  <a:pt x="1053169" y="777240"/>
                </a:cubicBezTo>
                <a:cubicBezTo>
                  <a:pt x="719954" y="814264"/>
                  <a:pt x="686336" y="819989"/>
                  <a:pt x="443569" y="975360"/>
                </a:cubicBezTo>
                <a:cubicBezTo>
                  <a:pt x="385372" y="1012606"/>
                  <a:pt x="324787" y="1048422"/>
                  <a:pt x="275929" y="1097280"/>
                </a:cubicBezTo>
                <a:cubicBezTo>
                  <a:pt x="186703" y="1186506"/>
                  <a:pt x="113369" y="1290320"/>
                  <a:pt x="32089" y="1386840"/>
                </a:cubicBezTo>
                <a:cubicBezTo>
                  <a:pt x="21929" y="1422400"/>
                  <a:pt x="3368" y="1456579"/>
                  <a:pt x="1609" y="1493520"/>
                </a:cubicBezTo>
                <a:cubicBezTo>
                  <a:pt x="-1782" y="1564740"/>
                  <a:pt x="-1149" y="1637888"/>
                  <a:pt x="16849" y="1706880"/>
                </a:cubicBezTo>
                <a:cubicBezTo>
                  <a:pt x="39790" y="1794822"/>
                  <a:pt x="150994" y="1929399"/>
                  <a:pt x="230209" y="1965960"/>
                </a:cubicBezTo>
                <a:cubicBezTo>
                  <a:pt x="310762" y="2003138"/>
                  <a:pt x="401836" y="2011989"/>
                  <a:pt x="489289" y="2026920"/>
                </a:cubicBezTo>
                <a:cubicBezTo>
                  <a:pt x="786738" y="2077704"/>
                  <a:pt x="1021287" y="2083365"/>
                  <a:pt x="1327489" y="2103120"/>
                </a:cubicBezTo>
                <a:cubicBezTo>
                  <a:pt x="2346648" y="2088350"/>
                  <a:pt x="2274019" y="2149406"/>
                  <a:pt x="3186769" y="1935480"/>
                </a:cubicBezTo>
                <a:cubicBezTo>
                  <a:pt x="3296077" y="1909861"/>
                  <a:pt x="3339010" y="1870829"/>
                  <a:pt x="3415369" y="1813560"/>
                </a:cubicBezTo>
                <a:cubicBezTo>
                  <a:pt x="3420449" y="1788160"/>
                  <a:pt x="3438052" y="1762171"/>
                  <a:pt x="3430609" y="1737360"/>
                </a:cubicBezTo>
                <a:cubicBezTo>
                  <a:pt x="3421262" y="1706204"/>
                  <a:pt x="3398541" y="1676104"/>
                  <a:pt x="3369649" y="1661160"/>
                </a:cubicBezTo>
                <a:cubicBezTo>
                  <a:pt x="3248156" y="1598319"/>
                  <a:pt x="3120169" y="1546337"/>
                  <a:pt x="2988649" y="1508760"/>
                </a:cubicBezTo>
                <a:cubicBezTo>
                  <a:pt x="2869803" y="1474804"/>
                  <a:pt x="2744348" y="1470717"/>
                  <a:pt x="2622889" y="1447800"/>
                </a:cubicBezTo>
                <a:cubicBezTo>
                  <a:pt x="2475057" y="1419907"/>
                  <a:pt x="2329429" y="1380441"/>
                  <a:pt x="2180929" y="1356360"/>
                </a:cubicBezTo>
                <a:cubicBezTo>
                  <a:pt x="1953280" y="1319444"/>
                  <a:pt x="1495129" y="1264920"/>
                  <a:pt x="1495129" y="1264920"/>
                </a:cubicBezTo>
                <a:cubicBezTo>
                  <a:pt x="1337649" y="1275080"/>
                  <a:pt x="1178349" y="1269457"/>
                  <a:pt x="1022689" y="1295400"/>
                </a:cubicBezTo>
                <a:cubicBezTo>
                  <a:pt x="1006843" y="1298041"/>
                  <a:pt x="1029018" y="1327754"/>
                  <a:pt x="1037929" y="1341120"/>
                </a:cubicBezTo>
                <a:lnTo>
                  <a:pt x="1114129" y="1417320"/>
                </a:lnTo>
                <a:lnTo>
                  <a:pt x="717889" y="9448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8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31595FB-0488-403F-BDEF-ED777DC2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8"/>
          <a:stretch/>
        </p:blipFill>
        <p:spPr>
          <a:xfrm>
            <a:off x="321667" y="2057773"/>
            <a:ext cx="7334087" cy="429857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C2026B5C-5EBA-47DA-9012-24615509E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46326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소비자물가지수와 전국 부동산 가격</a:t>
            </a:r>
            <a:endParaRPr lang="en-US" altLang="ko-KR" b="1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252352" y="1748477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소비자물가지수데이터와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1F9A-2C71-4EC9-A736-0201A8DF699D}"/>
              </a:ext>
            </a:extLst>
          </p:cNvPr>
          <p:cNvSpPr/>
          <p:nvPr/>
        </p:nvSpPr>
        <p:spPr>
          <a:xfrm>
            <a:off x="7988968" y="2058588"/>
            <a:ext cx="3840457" cy="4298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78737-C952-479D-A1B1-0C1B3051C600}"/>
                  </a:ext>
                </a:extLst>
              </p:cNvPr>
              <p:cNvSpPr txBox="1"/>
              <p:nvPr/>
            </p:nvSpPr>
            <p:spPr>
              <a:xfrm>
                <a:off x="8133347" y="2191940"/>
                <a:ext cx="3481137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ea typeface="바른돋움 1"/>
                  </a:rPr>
                  <a:t>2004-01-01</a:t>
                </a:r>
                <a:r>
                  <a:rPr lang="ko-KR" altLang="en-US" sz="1600" dirty="0">
                    <a:ea typeface="바른돋움 1"/>
                  </a:rPr>
                  <a:t>부터 </a:t>
                </a:r>
                <a:r>
                  <a:rPr lang="en-US" altLang="ko-KR" sz="1600" dirty="0">
                    <a:ea typeface="바른돋움 1"/>
                  </a:rPr>
                  <a:t>2020-02-01</a:t>
                </a:r>
                <a:r>
                  <a:rPr lang="ko-KR" altLang="en-US" sz="1600" dirty="0">
                    <a:ea typeface="바른돋움 1"/>
                  </a:rPr>
                  <a:t>기간의 소비자물가지수 데이터와 전국 부동산 가격 평균 데이터를 </a:t>
                </a:r>
                <a:r>
                  <a:rPr lang="en-US" altLang="ko-KR" sz="1600" dirty="0">
                    <a:ea typeface="바른돋움 1"/>
                  </a:rPr>
                  <a:t>scatter plot</a:t>
                </a:r>
                <a:r>
                  <a:rPr lang="ko-KR" altLang="en-US" sz="1600" dirty="0">
                    <a:ea typeface="바른돋움 1"/>
                  </a:rPr>
                  <a:t>으로 나타냈다</a:t>
                </a:r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바른돋움 1"/>
                  </a:rPr>
                  <a:t>아래 차트는 동일한 데이터로</a:t>
                </a:r>
                <a:r>
                  <a:rPr lang="en-US" altLang="ko-KR" sz="1600" i="1" dirty="0">
                    <a:latin typeface="Cambria Math" panose="02040503050406030204" pitchFamily="18" charset="0"/>
                    <a:ea typeface="바른돋움 1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바른돋움 1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바른돋움 1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바른돋움 1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바른돋움 1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1600" dirty="0">
                    <a:ea typeface="바른돋움 1"/>
                  </a:rPr>
                  <a:t> 을 한 </a:t>
                </a:r>
                <a:r>
                  <a:rPr lang="en-US" altLang="ko-KR" sz="1600" dirty="0">
                    <a:ea typeface="바른돋움 1"/>
                  </a:rPr>
                  <a:t>Residual</a:t>
                </a:r>
                <a:r>
                  <a:rPr lang="ko-KR" altLang="en-US" sz="1600" dirty="0">
                    <a:ea typeface="바른돋움 1"/>
                  </a:rPr>
                  <a:t>이다</a:t>
                </a:r>
                <a:r>
                  <a:rPr lang="en-US" altLang="ko-KR" sz="1600" dirty="0">
                    <a:ea typeface="바른돋움 1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ea typeface="바른돋움 1"/>
                  </a:rPr>
                  <a:t>Residual</a:t>
                </a:r>
                <a:r>
                  <a:rPr lang="ko-KR" altLang="en-US" sz="1600" dirty="0">
                    <a:ea typeface="바른돋움 1"/>
                  </a:rPr>
                  <a:t>이 </a:t>
                </a:r>
                <a:r>
                  <a:rPr lang="en-US" altLang="ko-KR" sz="1600" dirty="0">
                    <a:ea typeface="바른돋움 1"/>
                  </a:rPr>
                  <a:t>0</a:t>
                </a:r>
                <a:r>
                  <a:rPr lang="ko-KR" altLang="en-US" sz="1600" dirty="0">
                    <a:ea typeface="바른돋움 1"/>
                  </a:rPr>
                  <a:t>보다 큰 데이터는 소비자물가지수 대비 부동산 가격이 </a:t>
                </a:r>
                <a:r>
                  <a:rPr lang="ko-KR" altLang="en-US" sz="1600" dirty="0" err="1">
                    <a:ea typeface="바른돋움 1"/>
                  </a:rPr>
                  <a:t>고평가</a:t>
                </a:r>
                <a:r>
                  <a:rPr lang="ko-KR" altLang="en-US" sz="1600" dirty="0">
                    <a:ea typeface="바른돋움 1"/>
                  </a:rPr>
                  <a:t> 된 구간이다</a:t>
                </a:r>
                <a:r>
                  <a:rPr lang="en-US" altLang="ko-KR" sz="1600" dirty="0">
                    <a:ea typeface="바른돋움 1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rgbClr val="FF0000"/>
                    </a:solidFill>
                    <a:ea typeface="바른돋움 1"/>
                  </a:rPr>
                  <a:t>물가는 소비자의 구매력을 의미하며 </a:t>
                </a:r>
                <a:r>
                  <a:rPr lang="en-US" altLang="ko-KR" sz="1600" dirty="0">
                    <a:solidFill>
                      <a:srgbClr val="FF0000"/>
                    </a:solidFill>
                    <a:ea typeface="바른돋움 1"/>
                  </a:rPr>
                  <a:t>Residual</a:t>
                </a:r>
                <a:r>
                  <a:rPr lang="ko-KR" altLang="en-US" sz="1600" dirty="0">
                    <a:solidFill>
                      <a:srgbClr val="FF0000"/>
                    </a:solidFill>
                    <a:ea typeface="바른돋움 1"/>
                  </a:rPr>
                  <a:t>이 </a:t>
                </a:r>
                <a:r>
                  <a:rPr lang="en-US" altLang="ko-KR" sz="1600" dirty="0">
                    <a:solidFill>
                      <a:srgbClr val="FF0000"/>
                    </a:solidFill>
                    <a:ea typeface="바른돋움 1"/>
                  </a:rPr>
                  <a:t>0</a:t>
                </a:r>
                <a:r>
                  <a:rPr lang="ko-KR" altLang="en-US" sz="1600" dirty="0">
                    <a:solidFill>
                      <a:srgbClr val="FF0000"/>
                    </a:solidFill>
                    <a:ea typeface="바른돋움 1"/>
                  </a:rPr>
                  <a:t>보다 큰 데이터는 투자심리가 반영된 부동산 가격이라고 할 수 있다</a:t>
                </a:r>
                <a:r>
                  <a:rPr lang="en-US" altLang="ko-KR" sz="1600" dirty="0">
                    <a:solidFill>
                      <a:srgbClr val="FF0000"/>
                    </a:solidFill>
                    <a:ea typeface="바른돋움 1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바른돋움 1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78737-C952-479D-A1B1-0C1B3051C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347" y="2191940"/>
                <a:ext cx="3481137" cy="4278094"/>
              </a:xfrm>
              <a:prstGeom prst="rect">
                <a:avLst/>
              </a:prstGeom>
              <a:blipFill>
                <a:blip r:embed="rId3"/>
                <a:stretch>
                  <a:fillRect l="-701" t="-428" r="-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분석을 통한 소비자물가지수와 전국 부동산 가격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8AE60D2-D156-4D26-93AD-1E1EA46FCB01}"/>
              </a:ext>
            </a:extLst>
          </p:cNvPr>
          <p:cNvSpPr/>
          <p:nvPr/>
        </p:nvSpPr>
        <p:spPr>
          <a:xfrm rot="5400000">
            <a:off x="3697390" y="3746956"/>
            <a:ext cx="533337" cy="576059"/>
          </a:xfrm>
          <a:prstGeom prst="rightArrow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D347CC-E12A-463C-BB03-E92B27CACF85}"/>
              </a:ext>
            </a:extLst>
          </p:cNvPr>
          <p:cNvSpPr/>
          <p:nvPr/>
        </p:nvSpPr>
        <p:spPr>
          <a:xfrm>
            <a:off x="1747982" y="4111030"/>
            <a:ext cx="4973660" cy="931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12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DC2B0-5413-4E78-9FF1-3A7E9F7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8AA2-0240-4A67-9936-32199BAF07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06EE-88FA-4579-927F-FE4DEDA88C58}"/>
              </a:ext>
            </a:extLst>
          </p:cNvPr>
          <p:cNvSpPr txBox="1"/>
          <p:nvPr/>
        </p:nvSpPr>
        <p:spPr>
          <a:xfrm>
            <a:off x="541110" y="1678620"/>
            <a:ext cx="69754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그림 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5&gt;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인당 국민 총소득 데이터와 전국 부동산 판매 가격 데이터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scatter plot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11F9A-2C71-4EC9-A736-0201A8DF699D}"/>
              </a:ext>
            </a:extLst>
          </p:cNvPr>
          <p:cNvSpPr/>
          <p:nvPr/>
        </p:nvSpPr>
        <p:spPr>
          <a:xfrm>
            <a:off x="8053138" y="1988731"/>
            <a:ext cx="3840457" cy="4298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78737-C952-479D-A1B1-0C1B3051C600}"/>
                  </a:ext>
                </a:extLst>
              </p:cNvPr>
              <p:cNvSpPr txBox="1"/>
              <p:nvPr/>
            </p:nvSpPr>
            <p:spPr>
              <a:xfrm>
                <a:off x="8061972" y="2073957"/>
                <a:ext cx="384045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ea typeface="바른돋움 1"/>
                  </a:rPr>
                  <a:t>2004-01-01</a:t>
                </a:r>
                <a:r>
                  <a:rPr lang="ko-KR" altLang="en-US" sz="1600" dirty="0">
                    <a:ea typeface="바른돋움 1"/>
                  </a:rPr>
                  <a:t>부터 </a:t>
                </a:r>
                <a:r>
                  <a:rPr lang="en-US" altLang="ko-KR" sz="1600" dirty="0">
                    <a:ea typeface="바른돋움 1"/>
                  </a:rPr>
                  <a:t>2019-12-01</a:t>
                </a:r>
                <a:r>
                  <a:rPr lang="ko-KR" altLang="en-US" sz="1600" dirty="0">
                    <a:ea typeface="바른돋움 1"/>
                  </a:rPr>
                  <a:t>기간의 연도별 </a:t>
                </a:r>
                <a:r>
                  <a:rPr lang="en-US" altLang="ko-KR" sz="1600" dirty="0">
                    <a:ea typeface="바른돋움 1"/>
                  </a:rPr>
                  <a:t>1</a:t>
                </a:r>
                <a:r>
                  <a:rPr lang="ko-KR" altLang="en-US" sz="1600" dirty="0">
                    <a:ea typeface="바른돋움 1"/>
                  </a:rPr>
                  <a:t>인당 국민 총 소득 데이터와 </a:t>
                </a:r>
                <a:r>
                  <a:rPr lang="en-US" altLang="ko-KR" sz="1600" dirty="0">
                    <a:ea typeface="바른돋움 1"/>
                  </a:rPr>
                  <a:t>2004-01-01</a:t>
                </a:r>
                <a:r>
                  <a:rPr lang="ko-KR" altLang="en-US" sz="1600" dirty="0">
                    <a:ea typeface="바른돋움 1"/>
                  </a:rPr>
                  <a:t>부터 </a:t>
                </a:r>
                <a:r>
                  <a:rPr lang="en-US" altLang="ko-KR" sz="1600" dirty="0">
                    <a:ea typeface="바른돋움 1"/>
                  </a:rPr>
                  <a:t>2020-02-01 </a:t>
                </a:r>
                <a:r>
                  <a:rPr lang="ko-KR" altLang="en-US" sz="1600" dirty="0">
                    <a:ea typeface="바른돋움 1"/>
                  </a:rPr>
                  <a:t>월별 전국 부동산 가격 평균 데이터를 </a:t>
                </a:r>
                <a:r>
                  <a:rPr lang="en-US" altLang="ko-KR" sz="1600" dirty="0">
                    <a:ea typeface="바른돋움 1"/>
                  </a:rPr>
                  <a:t>scatter plot</a:t>
                </a:r>
                <a:r>
                  <a:rPr lang="ko-KR" altLang="en-US" sz="1600" dirty="0">
                    <a:ea typeface="바른돋움 1"/>
                  </a:rPr>
                  <a:t>으로 나타냈다</a:t>
                </a:r>
                <a:r>
                  <a:rPr lang="en-US" altLang="ko-KR" sz="1600" dirty="0">
                    <a:ea typeface="바른돋움 1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ea typeface="바른돋움 1"/>
                  </a:rPr>
                  <a:t>아래 차트는 동일한 데이터로</a:t>
                </a:r>
                <a:r>
                  <a:rPr lang="en-US" altLang="ko-KR" sz="1600" i="1" dirty="0">
                    <a:latin typeface="Cambria Math" panose="02040503050406030204" pitchFamily="18" charset="0"/>
                    <a:ea typeface="바른돋움 1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바른돋움 1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바른돋움 1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바른돋움 1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바른돋움 1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1600" dirty="0">
                    <a:ea typeface="바른돋움 1"/>
                  </a:rPr>
                  <a:t> 을 한 </a:t>
                </a:r>
                <a:r>
                  <a:rPr lang="en-US" altLang="ko-KR" sz="1600" dirty="0">
                    <a:ea typeface="바른돋움 1"/>
                  </a:rPr>
                  <a:t>Residual</a:t>
                </a:r>
                <a:r>
                  <a:rPr lang="ko-KR" altLang="en-US" sz="1600" dirty="0">
                    <a:ea typeface="바른돋움 1"/>
                  </a:rPr>
                  <a:t>이다</a:t>
                </a:r>
                <a:r>
                  <a:rPr lang="en-US" altLang="ko-KR" sz="1600" dirty="0">
                    <a:ea typeface="바른돋움 1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ea typeface="바른돋움 1"/>
                  </a:rPr>
                  <a:t>Residual</a:t>
                </a:r>
                <a:r>
                  <a:rPr lang="ko-KR" altLang="en-US" sz="1600" dirty="0">
                    <a:ea typeface="바른돋움 1"/>
                  </a:rPr>
                  <a:t>이 </a:t>
                </a:r>
                <a:r>
                  <a:rPr lang="en-US" altLang="ko-KR" sz="1600" dirty="0">
                    <a:ea typeface="바른돋움 1"/>
                  </a:rPr>
                  <a:t>0</a:t>
                </a:r>
                <a:r>
                  <a:rPr lang="ko-KR" altLang="en-US" sz="1600" dirty="0">
                    <a:ea typeface="바른돋움 1"/>
                  </a:rPr>
                  <a:t>보다 큰 데이터는 </a:t>
                </a:r>
                <a:r>
                  <a:rPr lang="en-US" altLang="ko-KR" sz="1600" dirty="0">
                    <a:ea typeface="바른돋움 1"/>
                  </a:rPr>
                  <a:t>1</a:t>
                </a:r>
                <a:r>
                  <a:rPr lang="ko-KR" altLang="en-US" sz="1600" dirty="0">
                    <a:ea typeface="바른돋움 1"/>
                  </a:rPr>
                  <a:t>인당 국민총소득 대비 소비자가 과소비하여 부동산을 취득하는 데이터이다</a:t>
                </a:r>
                <a:r>
                  <a:rPr lang="en-US" altLang="ko-KR" sz="1600" dirty="0">
                    <a:ea typeface="바른돋움 1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rgbClr val="FF0000"/>
                  </a:solidFill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FF0000"/>
                    </a:solidFill>
                    <a:ea typeface="바른돋움 1"/>
                  </a:rPr>
                  <a:t>Residual</a:t>
                </a:r>
                <a:r>
                  <a:rPr lang="ko-KR" altLang="en-US" sz="1600" dirty="0">
                    <a:solidFill>
                      <a:srgbClr val="FF0000"/>
                    </a:solidFill>
                    <a:ea typeface="바른돋움 1"/>
                  </a:rPr>
                  <a:t>이 </a:t>
                </a:r>
                <a:r>
                  <a:rPr lang="en-US" altLang="ko-KR" sz="1600" dirty="0">
                    <a:solidFill>
                      <a:srgbClr val="FF0000"/>
                    </a:solidFill>
                    <a:ea typeface="바른돋움 1"/>
                  </a:rPr>
                  <a:t>0</a:t>
                </a:r>
                <a:r>
                  <a:rPr lang="ko-KR" altLang="en-US" sz="1600" dirty="0">
                    <a:solidFill>
                      <a:srgbClr val="FF0000"/>
                    </a:solidFill>
                    <a:ea typeface="바른돋움 1"/>
                  </a:rPr>
                  <a:t>보다 큰 데이터는 부동산을 구매할 때 투자심리가 반영되었다고 할 수 있다</a:t>
                </a:r>
                <a:r>
                  <a:rPr lang="en-US" altLang="ko-KR" sz="1600" dirty="0">
                    <a:solidFill>
                      <a:srgbClr val="FF0000"/>
                    </a:solidFill>
                    <a:ea typeface="바른돋움 1"/>
                  </a:rPr>
                  <a:t>.</a:t>
                </a:r>
                <a:r>
                  <a:rPr lang="ko-KR" altLang="en-US" sz="1600" dirty="0">
                    <a:ea typeface="바른돋움 1"/>
                  </a:rPr>
                  <a:t> </a:t>
                </a:r>
                <a:endParaRPr lang="en-US" altLang="ko-KR" sz="1600" dirty="0">
                  <a:ea typeface="바른돋움 1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바른돋움 1"/>
                </a:endParaRPr>
              </a:p>
              <a:p>
                <a:endParaRPr lang="ko-KR" altLang="en-US" sz="1600" dirty="0">
                  <a:ea typeface="바른돋움 1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678737-C952-479D-A1B1-0C1B3051C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72" y="2073957"/>
                <a:ext cx="3840456" cy="4524315"/>
              </a:xfrm>
              <a:prstGeom prst="rect">
                <a:avLst/>
              </a:prstGeom>
              <a:blipFill>
                <a:blip r:embed="rId2"/>
                <a:stretch>
                  <a:fillRect l="-636" t="-404" r="-1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AD56E4A-8EE5-4C08-BCD5-42EBA9B4CF11}"/>
              </a:ext>
            </a:extLst>
          </p:cNvPr>
          <p:cNvSpPr txBox="1"/>
          <p:nvPr/>
        </p:nvSpPr>
        <p:spPr>
          <a:xfrm>
            <a:off x="538417" y="2751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바탕" panose="02030604000101010101" pitchFamily="18" charset="-127"/>
                <a:ea typeface="바른돋움 1" pitchFamily="18" charset="-127"/>
                <a:cs typeface="함초롬바탕" panose="02030604000101010101" pitchFamily="18" charset="-127"/>
              </a:rPr>
              <a:t>현행 분석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4E1A-A1CC-4576-B25F-9364FF22F6DE}"/>
              </a:ext>
            </a:extLst>
          </p:cNvPr>
          <p:cNvSpPr txBox="1"/>
          <p:nvPr/>
        </p:nvSpPr>
        <p:spPr>
          <a:xfrm>
            <a:off x="610425" y="764704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탐색적 분석을 통한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인당 국민총소득과 전국 부동산 가격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CAD90B-4C7D-443F-B291-B2116108BCC9}"/>
              </a:ext>
            </a:extLst>
          </p:cNvPr>
          <p:cNvCxnSpPr>
            <a:cxnSpLocks/>
          </p:cNvCxnSpPr>
          <p:nvPr/>
        </p:nvCxnSpPr>
        <p:spPr>
          <a:xfrm>
            <a:off x="538417" y="1102921"/>
            <a:ext cx="108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0724CB-9647-4811-853E-9857AA15E865}"/>
              </a:ext>
            </a:extLst>
          </p:cNvPr>
          <p:cNvCxnSpPr>
            <a:cxnSpLocks/>
          </p:cNvCxnSpPr>
          <p:nvPr/>
        </p:nvCxnSpPr>
        <p:spPr>
          <a:xfrm>
            <a:off x="538417" y="172096"/>
            <a:ext cx="10878431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886FC0D-1D02-47D1-A64F-B262B3B5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37" y="1988731"/>
            <a:ext cx="7489867" cy="4298582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8AE60D2-D156-4D26-93AD-1E1EA46FCB01}"/>
              </a:ext>
            </a:extLst>
          </p:cNvPr>
          <p:cNvSpPr/>
          <p:nvPr/>
        </p:nvSpPr>
        <p:spPr>
          <a:xfrm rot="5400000">
            <a:off x="4016162" y="3603768"/>
            <a:ext cx="533337" cy="576059"/>
          </a:xfrm>
          <a:prstGeom prst="rightArrow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5CF0DB39-97E1-4E20-9BDF-6C698115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17" y="1287924"/>
            <a:ext cx="46326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1</a:t>
            </a:r>
            <a:r>
              <a:rPr lang="ko-KR" altLang="en-US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인당 국민총소득과 전국 부동산 가격 </a:t>
            </a:r>
            <a:endParaRPr lang="en-US" altLang="ko-KR" b="1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CE000FA-2FCA-498A-BA82-0C31BA719693}"/>
              </a:ext>
            </a:extLst>
          </p:cNvPr>
          <p:cNvSpPr/>
          <p:nvPr/>
        </p:nvSpPr>
        <p:spPr>
          <a:xfrm>
            <a:off x="1317812" y="4111030"/>
            <a:ext cx="5403830" cy="774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93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1426</Words>
  <Application>Microsoft Office PowerPoint</Application>
  <PresentationFormat>와이드스크린</PresentationFormat>
  <Paragraphs>251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나눔바른고딕</vt:lpstr>
      <vt:lpstr>맑은 고딕</vt:lpstr>
      <vt:lpstr>바른돋움 1</vt:lpstr>
      <vt:lpstr>바른돋움 2</vt:lpstr>
      <vt:lpstr>바른돋움 3</vt:lpstr>
      <vt:lpstr>함초롬바탕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나은</dc:creator>
  <cp:lastModifiedBy>김 나은</cp:lastModifiedBy>
  <cp:revision>20</cp:revision>
  <dcterms:created xsi:type="dcterms:W3CDTF">2020-05-25T12:59:00Z</dcterms:created>
  <dcterms:modified xsi:type="dcterms:W3CDTF">2020-05-25T15:20:23Z</dcterms:modified>
</cp:coreProperties>
</file>