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440" r:id="rId2"/>
    <p:sldId id="510" r:id="rId3"/>
    <p:sldId id="508" r:id="rId4"/>
    <p:sldId id="528" r:id="rId5"/>
    <p:sldId id="529" r:id="rId6"/>
    <p:sldId id="530" r:id="rId7"/>
    <p:sldId id="449" r:id="rId8"/>
    <p:sldId id="450" r:id="rId9"/>
    <p:sldId id="451" r:id="rId10"/>
    <p:sldId id="455" r:id="rId11"/>
    <p:sldId id="457" r:id="rId12"/>
    <p:sldId id="458" r:id="rId13"/>
    <p:sldId id="472" r:id="rId14"/>
    <p:sldId id="473" r:id="rId15"/>
    <p:sldId id="480" r:id="rId16"/>
    <p:sldId id="482" r:id="rId17"/>
    <p:sldId id="4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83770" autoAdjust="0"/>
  </p:normalViewPr>
  <p:slideViewPr>
    <p:cSldViewPr>
      <p:cViewPr varScale="1">
        <p:scale>
          <a:sx n="96" d="100"/>
          <a:sy n="9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C692-B6A5-44D5-982F-8EE990D0CEF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C335-20BA-47AC-942D-D016BAAA6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C335-20BA-47AC-942D-D016BAAA6F8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51A1C84-47A8-4F1F-8122-C683FE1B1945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0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C335-20BA-47AC-942D-D016BAAA6F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2012, Yonjeong Paik, All rights reversed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F57A-9620-4B7D-83A9-2567654E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2012, Yonjeong Paik, All rights reversed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7BAF57A-9620-4B7D-83A9-2567654E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ln w="38100"/>
        </p:spPr>
        <p:txBody>
          <a:bodyPr anchor="ctr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762000" y="6553200"/>
            <a:ext cx="7696200" cy="3048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en-US"/>
              <a:t>Copyright © 2012 Pearson  Education, Inc. Publishing as Prentice Hall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8534400" y="6553200"/>
            <a:ext cx="609600" cy="3048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095BF5-3A49-4D4D-B43E-281078F2D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82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="1">
                <a:latin typeface="한컴 윤고딕 230" pitchFamily="18" charset="-127"/>
                <a:ea typeface="한컴 윤고딕 230" pitchFamily="18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63755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 Black" pitchFamily="34" charset="0"/>
              </a:defRPr>
            </a:lvl1pPr>
          </a:lstStyle>
          <a:p>
            <a:fld id="{77BAF57A-9620-4B7D-83A9-2567654E77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7BAF57A-9620-4B7D-83A9-2567654E7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BAF57A-9620-4B7D-83A9-2567654E7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BAF57A-9620-4B7D-83A9-2567654E7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BAF57A-9620-4B7D-83A9-2567654E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AF57A-9620-4B7D-83A9-2567654E7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BAF57A-9620-4B7D-83A9-2567654E7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7BAF57A-9620-4B7D-83A9-2567654E7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한컴 윤고딕 230" pitchFamily="18" charset="-127"/>
                <a:ea typeface="한컴 윤고딕 230" pitchFamily="18" charset="-127"/>
              </a:defRPr>
            </a:lvl1pPr>
          </a:lstStyle>
          <a:p>
            <a:pPr algn="r"/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© 2012, Yonjeong Paik, All rights reversed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 Black" pitchFamily="34" charset="0"/>
              </a:defRPr>
            </a:lvl1pPr>
          </a:lstStyle>
          <a:p>
            <a:fld id="{77BAF57A-9620-4B7D-83A9-2567654E77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한컴 윤고딕 230" pitchFamily="18" charset="-127"/>
          <a:ea typeface="한컴 윤고딕 230" pitchFamily="18" charset="-127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362200" y="1371600"/>
            <a:ext cx="6477000" cy="2590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조직문화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(Ch17)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조직문화의 순기능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/>
              <a:t>조직 경계를 정의한다 </a:t>
            </a:r>
            <a:r>
              <a:rPr lang="en-US" altLang="ko-KR" dirty="0" smtClean="0"/>
              <a:t>boundary-defining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/>
              <a:t>구성원들에게 정체성</a:t>
            </a:r>
            <a:r>
              <a:rPr lang="en-US" altLang="ko-KR" dirty="0" smtClean="0"/>
              <a:t>(organizational identity)</a:t>
            </a:r>
            <a:r>
              <a:rPr lang="ko-KR" altLang="en-US" dirty="0" smtClean="0"/>
              <a:t>을 제공한다</a:t>
            </a:r>
            <a:r>
              <a:rPr lang="en-US" altLang="ko-KR" dirty="0" smtClean="0"/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/>
              <a:t>구성원들의 조직 몰입을 촉진한다</a:t>
            </a:r>
            <a:endParaRPr lang="en-US" altLang="ko-KR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/>
              <a:t>조직체계의 안정성을 높인다</a:t>
            </a:r>
            <a:endParaRPr lang="en-US" altLang="ko-KR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/>
              <a:t>구성원들의 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행동에 의미를 부여하고 조절한다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조직문화의 역기능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변화에 대한 장벽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다양성에 대한 장벽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인수합병에 대한 장벽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성공적 조직문화의 특징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0" y="1279524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368861" y="1581150"/>
            <a:ext cx="4690504" cy="4622845"/>
            <a:chOff x="1464" y="624"/>
            <a:chExt cx="3111" cy="3130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464" y="624"/>
              <a:ext cx="3111" cy="1680"/>
              <a:chOff x="74" y="672"/>
              <a:chExt cx="3160" cy="2016"/>
            </a:xfrm>
          </p:grpSpPr>
          <p:sp>
            <p:nvSpPr>
              <p:cNvPr id="14" name="AutoShape 9"/>
              <p:cNvSpPr>
                <a:spLocks noChangeArrowheads="1"/>
              </p:cNvSpPr>
              <p:nvPr/>
            </p:nvSpPr>
            <p:spPr bwMode="auto">
              <a:xfrm>
                <a:off x="74" y="1152"/>
                <a:ext cx="1248" cy="1009"/>
              </a:xfrm>
              <a:prstGeom prst="hexagon">
                <a:avLst>
                  <a:gd name="adj" fmla="val 30952"/>
                  <a:gd name="vf" fmla="val 11547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itchFamily="34" charset="0"/>
                  </a:rPr>
                  <a:t>일관성</a:t>
                </a:r>
                <a:endParaRPr 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endParaRPr>
              </a:p>
            </p:txBody>
          </p:sp>
          <p:sp>
            <p:nvSpPr>
              <p:cNvPr id="15" name="AutoShape 10"/>
              <p:cNvSpPr>
                <a:spLocks noChangeArrowheads="1"/>
              </p:cNvSpPr>
              <p:nvPr/>
            </p:nvSpPr>
            <p:spPr bwMode="auto">
              <a:xfrm>
                <a:off x="1013" y="672"/>
                <a:ext cx="1248" cy="1009"/>
              </a:xfrm>
              <a:prstGeom prst="hexagon">
                <a:avLst>
                  <a:gd name="adj" fmla="val 30952"/>
                  <a:gd name="vf" fmla="val 115470"/>
                </a:avLst>
              </a:prstGeom>
              <a:solidFill>
                <a:srgbClr val="FDB777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itchFamily="34" charset="0"/>
                  </a:rPr>
                  <a:t>적응성</a:t>
                </a:r>
                <a:endParaRPr 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endParaRPr>
              </a:p>
            </p:txBody>
          </p:sp>
          <p:sp>
            <p:nvSpPr>
              <p:cNvPr id="16" name="AutoShape 11"/>
              <p:cNvSpPr>
                <a:spLocks noChangeArrowheads="1"/>
              </p:cNvSpPr>
              <p:nvPr/>
            </p:nvSpPr>
            <p:spPr bwMode="auto">
              <a:xfrm>
                <a:off x="1986" y="1200"/>
                <a:ext cx="1248" cy="1010"/>
              </a:xfrm>
              <a:prstGeom prst="hexagon">
                <a:avLst>
                  <a:gd name="adj" fmla="val 30952"/>
                  <a:gd name="vf" fmla="val 115470"/>
                </a:avLst>
              </a:prstGeom>
              <a:solidFill>
                <a:srgbClr val="C2FF17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itchFamily="34" charset="0"/>
                  </a:rPr>
                  <a:t>종업원 참여</a:t>
                </a:r>
                <a:endParaRPr 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endParaRPr>
              </a:p>
            </p:txBody>
          </p:sp>
          <p:sp>
            <p:nvSpPr>
              <p:cNvPr id="17" name="AutoShape 12"/>
              <p:cNvSpPr>
                <a:spLocks noChangeArrowheads="1"/>
              </p:cNvSpPr>
              <p:nvPr/>
            </p:nvSpPr>
            <p:spPr bwMode="auto">
              <a:xfrm>
                <a:off x="994" y="1681"/>
                <a:ext cx="1248" cy="1007"/>
              </a:xfrm>
              <a:prstGeom prst="hexagon">
                <a:avLst>
                  <a:gd name="adj" fmla="val 30952"/>
                  <a:gd name="vf" fmla="val 115470"/>
                </a:avLst>
              </a:prstGeom>
              <a:solidFill>
                <a:srgbClr val="FB7A05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itchFamily="34" charset="0"/>
                  </a:rPr>
                  <a:t>분명한 비전</a:t>
                </a:r>
                <a:endParaRPr 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endParaRPr>
              </a:p>
            </p:txBody>
          </p:sp>
        </p:grp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 rot="5400000">
              <a:off x="2580" y="2556"/>
              <a:ext cx="792" cy="48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002A7E"/>
                </a:gs>
                <a:gs pos="100000">
                  <a:srgbClr val="6699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400" y="3264"/>
              <a:ext cx="1108" cy="490"/>
            </a:xfrm>
            <a:prstGeom prst="rect">
              <a:avLst/>
            </a:prstGeom>
            <a:solidFill>
              <a:srgbClr val="D4C26A"/>
            </a:solidFill>
            <a:ln w="12700">
              <a:noFill/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ko-KR" altLang="en-US" sz="2200" b="1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조직효과성</a:t>
              </a:r>
              <a:endParaRPr lang="en-US" sz="2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38138" y="6610350"/>
            <a:ext cx="52403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en-US" sz="1000" b="1">
                <a:latin typeface="Tahoma" pitchFamily="34" charset="0"/>
                <a:cs typeface="Tahoma" pitchFamily="34" charset="0"/>
              </a:rPr>
              <a:t>Source: D.R. Denison and A.K. Mishra, </a:t>
            </a:r>
            <a:r>
              <a:rPr lang="en-US" sz="1000" b="1" i="1">
                <a:latin typeface="Tahoma" pitchFamily="34" charset="0"/>
                <a:cs typeface="Tahoma" pitchFamily="34" charset="0"/>
              </a:rPr>
              <a:t>Organization Science</a:t>
            </a:r>
            <a:r>
              <a:rPr lang="en-US" sz="1000" b="1">
                <a:latin typeface="Tahoma" pitchFamily="34" charset="0"/>
                <a:cs typeface="Tahoma" pitchFamily="34" charset="0"/>
              </a:rPr>
              <a:t> 6 (1995): 204-223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486400" y="1447800"/>
            <a:ext cx="2685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The ability to notice and 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respond to changes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29400" y="3581400"/>
            <a:ext cx="2514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Employees’ involvement 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in decision making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38200" y="3810000"/>
            <a:ext cx="3236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Emphasizing the business’s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purpose 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reason </a:t>
            </a:r>
            <a:r>
              <a:rPr lang="en-US" dirty="0">
                <a:latin typeface="Arial" pitchFamily="34" charset="0"/>
                <a:cs typeface="Arial" pitchFamily="34" charset="0"/>
              </a:rPr>
              <a:t>for existing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0" y="1600200"/>
            <a:ext cx="3155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Core values are strongly held 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and widely acknowledged</a:t>
            </a: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3505200" y="35814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2133600" y="22860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9" idx="1"/>
          </p:cNvCxnSpPr>
          <p:nvPr/>
        </p:nvCxnSpPr>
        <p:spPr>
          <a:xfrm flipH="1">
            <a:off x="5105400" y="1770966"/>
            <a:ext cx="381000" cy="21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6553200" y="33528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362200" y="1371600"/>
            <a:ext cx="6477000" cy="2057400"/>
          </a:xfrm>
        </p:spPr>
        <p:txBody>
          <a:bodyPr>
            <a:normAutofit/>
          </a:bodyPr>
          <a:lstStyle/>
          <a:p>
            <a:r>
              <a:rPr lang="en-US" altLang="ko-KR" cap="none" dirty="0" smtClean="0"/>
              <a:t>Ethical Issues in Organizational Culture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2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조직 윤리</a:t>
            </a:r>
            <a:endParaRPr lang="ko-KR" altLang="en-US" sz="36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97114" y="6248400"/>
            <a:ext cx="54210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Calibri" panose="020F0502020204030204" pitchFamily="34" charset="0"/>
              </a:rPr>
              <a:t>조직의 구성원들이 서로에게</a:t>
            </a:r>
            <a:r>
              <a:rPr lang="en-US" altLang="ko-KR" dirty="0" smtClean="0">
                <a:latin typeface="Calibri" panose="020F0502020204030204" pitchFamily="34" charset="0"/>
              </a:rPr>
              <a:t>, </a:t>
            </a:r>
            <a:r>
              <a:rPr lang="ko-KR" altLang="en-US" dirty="0" smtClean="0">
                <a:latin typeface="Calibri" panose="020F0502020204030204" pitchFamily="34" charset="0"/>
              </a:rPr>
              <a:t>또한 외부의 사회구성원들에게 어떻게 행동해야 하는지 그 방식을 규정하는 도덕적 가치</a:t>
            </a:r>
            <a:r>
              <a:rPr lang="en-US" altLang="ko-KR" dirty="0" smtClean="0">
                <a:latin typeface="Calibri" panose="020F0502020204030204" pitchFamily="34" charset="0"/>
              </a:rPr>
              <a:t>, </a:t>
            </a:r>
            <a:r>
              <a:rPr lang="ko-KR" altLang="en-US" dirty="0" smtClean="0">
                <a:latin typeface="Calibri" panose="020F0502020204030204" pitchFamily="34" charset="0"/>
              </a:rPr>
              <a:t>신념</a:t>
            </a:r>
            <a:r>
              <a:rPr lang="en-US" altLang="ko-KR" dirty="0" smtClean="0">
                <a:latin typeface="Calibri" panose="020F0502020204030204" pitchFamily="34" charset="0"/>
              </a:rPr>
              <a:t>, </a:t>
            </a:r>
            <a:r>
              <a:rPr lang="ko-KR" altLang="en-US" dirty="0" smtClean="0">
                <a:latin typeface="Calibri" panose="020F0502020204030204" pitchFamily="34" charset="0"/>
              </a:rPr>
              <a:t>원칙 체계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ko-KR" altLang="en-US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조직 윤리의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 효과</a:t>
            </a:r>
            <a:endParaRPr lang="ko-KR" altLang="en-US" sz="36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97114" y="6248400"/>
            <a:ext cx="54210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외적 효과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사회적 평판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b="1" dirty="0"/>
              <a:t>내적 효과</a:t>
            </a:r>
            <a:r>
              <a:rPr lang="en-US" altLang="ko-KR" b="1" dirty="0"/>
              <a:t>: </a:t>
            </a:r>
            <a:r>
              <a:rPr lang="ko-KR" altLang="en-US" dirty="0"/>
              <a:t>종업원의 개인 이익 추구행위에 대한 통제 및 규제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공공재의 비극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심리적 비용의 감소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48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왜 사람들은 비윤리적 행위를 하는가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97114" y="6248400"/>
            <a:ext cx="54210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무조건적인 개인 이익의 추구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윤리관에 있어서의 착오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외부의 압력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5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윤리적 조직문화의 함양</a:t>
            </a:r>
            <a:endParaRPr lang="ko-KR" altLang="en-US" sz="36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97114" y="6248400"/>
            <a:ext cx="5421083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ko-KR" altLang="en-US" dirty="0" smtClean="0"/>
              <a:t>윤리적 행위를 보상하고 비윤리적 행위를 처벌</a:t>
            </a:r>
            <a:endParaRPr lang="en-US" altLang="ko-KR" dirty="0" smtClean="0"/>
          </a:p>
          <a:p>
            <a:pPr>
              <a:spcBef>
                <a:spcPts val="1800"/>
              </a:spcBef>
            </a:pPr>
            <a:r>
              <a:rPr lang="ko-KR" altLang="en-US" dirty="0" smtClean="0"/>
              <a:t>비윤리적 행위에 대한 인센티브가 줄어들도록 조직구조를 적절히 설계</a:t>
            </a:r>
            <a:endParaRPr lang="en-US" altLang="ko-KR" dirty="0" smtClean="0"/>
          </a:p>
          <a:p>
            <a:pPr>
              <a:spcBef>
                <a:spcPts val="1800"/>
              </a:spcBef>
            </a:pPr>
            <a:r>
              <a:rPr lang="ko-KR" altLang="en-US" dirty="0" smtClean="0"/>
              <a:t>공정하고 공평한 인사제도의 설계 </a:t>
            </a:r>
            <a:endParaRPr lang="en-US" altLang="ko-KR" dirty="0" smtClean="0"/>
          </a:p>
          <a:p>
            <a:pPr>
              <a:spcBef>
                <a:spcPts val="1800"/>
              </a:spcBef>
            </a:pPr>
            <a:r>
              <a:rPr lang="ko-KR" altLang="en-US" dirty="0" smtClean="0"/>
              <a:t>비윤리적 행위에 대해 고발할 수 있는 제도적 장치 마련</a:t>
            </a:r>
            <a:endParaRPr lang="en-US" altLang="ko-KR" dirty="0" smtClean="0"/>
          </a:p>
          <a:p>
            <a:pPr>
              <a:spcBef>
                <a:spcPts val="1800"/>
              </a:spcBef>
            </a:pPr>
            <a:r>
              <a:rPr lang="ko-KR" altLang="en-US" dirty="0" smtClean="0"/>
              <a:t>최고경영진에 대하여 독립적인 사외이사</a:t>
            </a:r>
            <a:endParaRPr lang="en-US" altLang="ko-KR" dirty="0" smtClean="0"/>
          </a:p>
          <a:p>
            <a:pPr>
              <a:spcBef>
                <a:spcPts val="1800"/>
              </a:spcBef>
            </a:pPr>
            <a:r>
              <a:rPr lang="ko-KR" altLang="en-US" dirty="0" smtClean="0"/>
              <a:t>조직을 감시하고 </a:t>
            </a:r>
            <a:r>
              <a:rPr lang="ko-KR" altLang="en-US" dirty="0" err="1" smtClean="0"/>
              <a:t>모니터링할</a:t>
            </a:r>
            <a:r>
              <a:rPr lang="ko-KR" altLang="en-US" dirty="0" smtClean="0"/>
              <a:t> 수 있는 외부 기관 활용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53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조직문화 </a:t>
            </a:r>
            <a:r>
              <a:rPr lang="en-US" altLang="ko-KR" dirty="0" smtClean="0"/>
              <a:t>organizational culture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종업원들이 서로를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외부의 사람들을 대하면서</a:t>
            </a:r>
            <a:endParaRPr lang="en-US" altLang="ko-KR" dirty="0" smtClean="0"/>
          </a:p>
          <a:p>
            <a:r>
              <a:rPr lang="ko-KR" altLang="en-US" dirty="0" smtClean="0"/>
              <a:t>행동하고 생각하고 느끼는 방식에 영향을 주는</a:t>
            </a:r>
            <a:endParaRPr lang="en-US" altLang="ko-KR" dirty="0" smtClean="0"/>
          </a:p>
          <a:p>
            <a:r>
              <a:rPr lang="ko-KR" altLang="en-US" dirty="0" smtClean="0"/>
              <a:t>종업원들이 공유하는 일련의 가치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3050"/>
            <a:ext cx="7764462" cy="868363"/>
          </a:xfrm>
        </p:spPr>
        <p:txBody>
          <a:bodyPr>
            <a:normAutofit/>
          </a:bodyPr>
          <a:lstStyle/>
          <a:p>
            <a:r>
              <a:rPr lang="ko-KR" altLang="en-US" dirty="0"/>
              <a:t>조직문화의 세 수준</a:t>
            </a:r>
            <a:endParaRPr lang="en-US" altLang="ko-KR" dirty="0"/>
          </a:p>
        </p:txBody>
      </p:sp>
      <p:pic>
        <p:nvPicPr>
          <p:cNvPr id="35843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8333"/>
            <a:ext cx="858202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19"/>
          <p:cNvSpPr txBox="1">
            <a:spLocks noChangeArrowheads="1"/>
          </p:cNvSpPr>
          <p:nvPr/>
        </p:nvSpPr>
        <p:spPr bwMode="auto">
          <a:xfrm rot="-5400000">
            <a:off x="6487319" y="3917157"/>
            <a:ext cx="3556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80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© Thinkstock/Jupiter Images</a:t>
            </a:r>
          </a:p>
        </p:txBody>
      </p:sp>
      <p:sp>
        <p:nvSpPr>
          <p:cNvPr id="35845" name="Slide Number Placeholder 5"/>
          <p:cNvSpPr txBox="1">
            <a:spLocks/>
          </p:cNvSpPr>
          <p:nvPr/>
        </p:nvSpPr>
        <p:spPr bwMode="auto">
          <a:xfrm>
            <a:off x="8229600" y="62499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75F4445-2A88-40C7-8CB4-EB401C37C462}" type="slidenum">
              <a:rPr lang="en-US" altLang="ko-KR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pPr eaLnBrk="1" hangingPunct="1"/>
              <a:t>3</a:t>
            </a:fld>
            <a:endParaRPr lang="en-US" altLang="ko-KR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4400" y="2590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Artifacts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3647281"/>
            <a:ext cx="1295400" cy="65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Espoused</a:t>
            </a:r>
          </a:p>
          <a:p>
            <a:pPr algn="ctr"/>
            <a:r>
              <a:rPr lang="en-US" altLang="ko-KR" dirty="0" smtClean="0"/>
              <a:t>Values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4987131"/>
            <a:ext cx="1295400" cy="65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Underlying Assumptions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447800" y="2971800"/>
            <a:ext cx="0" cy="67548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76400" y="2971800"/>
            <a:ext cx="0" cy="67548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447800" y="4301331"/>
            <a:ext cx="0" cy="67548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676400" y="4301331"/>
            <a:ext cx="0" cy="67548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인공물 </a:t>
            </a:r>
            <a:r>
              <a:rPr lang="en-US" altLang="ko-KR" dirty="0" smtClean="0"/>
              <a:t>Artifacts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latin typeface="Tahoma" pitchFamily="34" charset="0"/>
                <a:cs typeface="Tahoma" pitchFamily="34" charset="0"/>
              </a:rPr>
              <a:t>물리적인 수준의</a:t>
            </a:r>
            <a:r>
              <a:rPr lang="en-US" altLang="ko-KR" sz="2200" dirty="0">
                <a:latin typeface="Tahoma" pitchFamily="34" charset="0"/>
                <a:cs typeface="Tahoma" pitchFamily="34" charset="0"/>
              </a:rPr>
              <a:t>, </a:t>
            </a:r>
            <a:r>
              <a:rPr lang="ko-KR" altLang="en-US" sz="2200" dirty="0">
                <a:latin typeface="Tahoma" pitchFamily="34" charset="0"/>
                <a:cs typeface="Tahoma" pitchFamily="34" charset="0"/>
              </a:rPr>
              <a:t>듣고 보고 느끼고 만질 수 있는 </a:t>
            </a:r>
            <a:r>
              <a:rPr lang="ko-KR" altLang="en-US" sz="2200" dirty="0" smtClean="0">
                <a:latin typeface="Tahoma" pitchFamily="34" charset="0"/>
                <a:cs typeface="Tahoma" pitchFamily="34" charset="0"/>
              </a:rPr>
              <a:t>조직문화</a:t>
            </a:r>
            <a:r>
              <a:rPr lang="en-US" altLang="ko-KR" sz="2200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en-US" altLang="ko-KR" sz="2200" dirty="0" smtClean="0">
                <a:latin typeface="Tahoma" pitchFamily="34" charset="0"/>
                <a:cs typeface="Tahoma" pitchFamily="34" charset="0"/>
              </a:rPr>
            </a:br>
            <a:endParaRPr lang="en-US" altLang="ko-KR" sz="2200" dirty="0">
              <a:latin typeface="Tahoma" pitchFamily="34" charset="0"/>
              <a:cs typeface="Tahoma" pitchFamily="34" charset="0"/>
            </a:endParaRPr>
          </a:p>
          <a:p>
            <a:r>
              <a:rPr lang="ko-KR" altLang="en-US" sz="2200" dirty="0">
                <a:latin typeface="Tahoma" pitchFamily="34" charset="0"/>
                <a:cs typeface="Tahoma" pitchFamily="34" charset="0"/>
              </a:rPr>
              <a:t>조직의 특성이 매우 분명히 드러나는 인공물 혹은 조직원들의 </a:t>
            </a:r>
            <a:r>
              <a:rPr lang="ko-KR" altLang="en-US" sz="2200" dirty="0" smtClean="0">
                <a:latin typeface="Tahoma" pitchFamily="34" charset="0"/>
                <a:cs typeface="Tahoma" pitchFamily="34" charset="0"/>
              </a:rPr>
              <a:t>행동</a:t>
            </a:r>
            <a:r>
              <a:rPr lang="en-US" altLang="ko-KR" sz="2200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en-US" altLang="ko-KR" sz="2200" dirty="0" smtClean="0">
                <a:latin typeface="Tahoma" pitchFamily="34" charset="0"/>
                <a:cs typeface="Tahoma" pitchFamily="34" charset="0"/>
              </a:rPr>
            </a:br>
            <a:endParaRPr lang="en-US" altLang="ko-KR" sz="2200" dirty="0">
              <a:latin typeface="Tahoma" pitchFamily="34" charset="0"/>
              <a:cs typeface="Tahoma" pitchFamily="34" charset="0"/>
            </a:endParaRPr>
          </a:p>
          <a:p>
            <a:r>
              <a:rPr lang="ko-KR" altLang="en-US" sz="2200" dirty="0">
                <a:latin typeface="Tahoma" pitchFamily="34" charset="0"/>
                <a:cs typeface="Tahoma" pitchFamily="34" charset="0"/>
              </a:rPr>
              <a:t>그러나 왜 구성원들이 왜 그렇게 행동하고 조직은 왜 그렇게 구성되어 있는지 그 숨은 의미는 드러나지 않음</a:t>
            </a:r>
            <a:endParaRPr lang="en-US" altLang="ko-KR" sz="2200" dirty="0">
              <a:latin typeface="Tahoma" pitchFamily="34" charset="0"/>
              <a:cs typeface="Tahoma" pitchFamily="34" charset="0"/>
            </a:endParaRPr>
          </a:p>
          <a:p>
            <a:endParaRPr lang="ko-KR" alt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Espoused values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Value systems of an organization that explain </a:t>
            </a:r>
            <a:br>
              <a:rPr lang="en-US" dirty="0" smtClean="0"/>
            </a:br>
            <a:r>
              <a:rPr lang="en-US" dirty="0" smtClean="0"/>
              <a:t>why they do what they do</a:t>
            </a:r>
            <a:br>
              <a:rPr lang="en-US" dirty="0" smtClean="0"/>
            </a:br>
            <a:endParaRPr lang="en-US" dirty="0" smtClean="0"/>
          </a:p>
          <a:p>
            <a:r>
              <a:rPr lang="ko-KR" altLang="en-US" dirty="0" smtClean="0"/>
              <a:t>교육용 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결재문서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팜플렛 등 문서자료의 형태로 종종 나타남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종업원들이 이러한 가치에 대하여 구두로 언급하기도 함</a:t>
            </a:r>
            <a:endParaRPr lang="en-US" altLang="ko-KR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63755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Underlying Assumptions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겉으로 드러난 </a:t>
            </a:r>
            <a:r>
              <a:rPr lang="en-US" altLang="ko-KR" dirty="0"/>
              <a:t>espoused values </a:t>
            </a:r>
            <a:r>
              <a:rPr lang="ko-KR" altLang="en-US" dirty="0"/>
              <a:t>보다 더 심층적인 수준의 생각과 </a:t>
            </a:r>
            <a:r>
              <a:rPr lang="ko-KR" altLang="en-US" dirty="0" smtClean="0"/>
              <a:t>신념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/>
              <a:t>행동에 대한 더 중요한 결정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/>
              <a:t>타협불가능하며 너무 당연하게 여겨져서 대화 중 언급되거나 의식적으로 생각되는 일조차 흔치 않음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63755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문화의 형성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조직문화의 주요 원천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창업자 </a:t>
            </a:r>
            <a:r>
              <a:rPr lang="en-US" altLang="ko-KR" dirty="0" smtClean="0"/>
              <a:t>company founder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문화의 유지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1960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최고경영진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선발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Schneider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ASA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: Attraction-Selection-Attrition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b="1" dirty="0" smtClean="0"/>
              <a:t>사회화 </a:t>
            </a:r>
            <a:r>
              <a:rPr lang="en-US" altLang="ko-KR" b="1" dirty="0" smtClean="0"/>
              <a:t>socialization: </a:t>
            </a:r>
            <a:r>
              <a:rPr lang="ko-KR" altLang="en-US" dirty="0" smtClean="0"/>
              <a:t>조직에 참여하기 위하여 필요한 규범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이데올로기 등을 구성원들과의 상호작용을 통해 학습하고 </a:t>
            </a:r>
            <a:r>
              <a:rPr lang="ko-KR" altLang="en-US" dirty="0" err="1" smtClean="0"/>
              <a:t>체화하는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105400"/>
            <a:ext cx="6479271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07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문화의 학습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이야기 </a:t>
            </a:r>
            <a:r>
              <a:rPr lang="en-US" altLang="ko-KR" dirty="0" smtClean="0"/>
              <a:t>organizational stories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영웅 </a:t>
            </a:r>
            <a:r>
              <a:rPr lang="en-US" altLang="ko-KR" dirty="0" smtClean="0"/>
              <a:t>organizational heroes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의식 </a:t>
            </a:r>
            <a:r>
              <a:rPr lang="en-US" altLang="ko-KR" dirty="0" smtClean="0"/>
              <a:t>rituals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물질적 상징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언어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85000" lnSpcReduction="20000"/>
          </a:bodyPr>
          <a:lstStyle/>
          <a:p>
            <a:fld id="{77BAF57A-9620-4B7D-83A9-2567654E77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</TotalTime>
  <Words>345</Words>
  <Application>Microsoft Office PowerPoint</Application>
  <PresentationFormat>화면 슬라이드 쇼(4:3)</PresentationFormat>
  <Paragraphs>103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HY얕은샘물M</vt:lpstr>
      <vt:lpstr>굴림</vt:lpstr>
      <vt:lpstr>맑은 고딕</vt:lpstr>
      <vt:lpstr>한컴 윤고딕 230</vt:lpstr>
      <vt:lpstr>Arial</vt:lpstr>
      <vt:lpstr>Arial Black</vt:lpstr>
      <vt:lpstr>Calibri</vt:lpstr>
      <vt:lpstr>Tahoma</vt:lpstr>
      <vt:lpstr>Times New Roman</vt:lpstr>
      <vt:lpstr>Tw Cen MT</vt:lpstr>
      <vt:lpstr>Wingdings</vt:lpstr>
      <vt:lpstr>Wingdings 2</vt:lpstr>
      <vt:lpstr>가을</vt:lpstr>
      <vt:lpstr> 조직문화  (Ch17)</vt:lpstr>
      <vt:lpstr>조직문화 organizational culture</vt:lpstr>
      <vt:lpstr>조직문화의 세 수준</vt:lpstr>
      <vt:lpstr>인공물 Artifacts</vt:lpstr>
      <vt:lpstr>Espoused values</vt:lpstr>
      <vt:lpstr>Underlying Assumptions</vt:lpstr>
      <vt:lpstr>문화의 형성</vt:lpstr>
      <vt:lpstr>문화의 유지</vt:lpstr>
      <vt:lpstr>문화의 학습</vt:lpstr>
      <vt:lpstr>조직문화의 순기능</vt:lpstr>
      <vt:lpstr>조직문화의 역기능</vt:lpstr>
      <vt:lpstr>성공적 조직문화의 특징</vt:lpstr>
      <vt:lpstr>Ethical Issues in Organizational Culture</vt:lpstr>
      <vt:lpstr>조직 윤리</vt:lpstr>
      <vt:lpstr>조직 윤리의 2가지 효과</vt:lpstr>
      <vt:lpstr>왜 사람들은 비윤리적 행위를 하는가?</vt:lpstr>
      <vt:lpstr>윤리적 조직문화의 함양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Yonjeong Paik</dc:creator>
  <cp:lastModifiedBy>YP</cp:lastModifiedBy>
  <cp:revision>288</cp:revision>
  <dcterms:created xsi:type="dcterms:W3CDTF">2012-08-09T07:41:49Z</dcterms:created>
  <dcterms:modified xsi:type="dcterms:W3CDTF">2016-05-23T05:51:32Z</dcterms:modified>
</cp:coreProperties>
</file>