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2" r:id="rId4"/>
    <p:sldId id="266" r:id="rId5"/>
    <p:sldId id="269" r:id="rId6"/>
    <p:sldId id="271" r:id="rId7"/>
    <p:sldId id="27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현 김" initials="남김" lastIdx="1" clrIdx="0">
    <p:extLst>
      <p:ext uri="{19B8F6BF-5375-455C-9EA6-DF929625EA0E}">
        <p15:presenceInfo xmlns:p15="http://schemas.microsoft.com/office/powerpoint/2012/main" userId="42f8ea1f4b39eb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1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6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7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1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4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4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6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6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7510-A34D-4985-9D4A-23712244C31F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8618E8-54FF-4383-B217-FDFFF9F3D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3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B81FB9-E107-43C9-BA4E-BD767254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   Infix-to-Postfix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BAE5A-3C1D-4450-BFA3-C9C1BC72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발표</a:t>
            </a:r>
            <a:r>
              <a:rPr lang="en-US" altLang="ko-KR" dirty="0"/>
              <a:t>:</a:t>
            </a:r>
            <a:r>
              <a:rPr lang="ko-KR" altLang="en-US" dirty="0"/>
              <a:t>김남현</a:t>
            </a:r>
            <a:endParaRPr lang="en-US" altLang="ko-KR" dirty="0"/>
          </a:p>
          <a:p>
            <a:r>
              <a:rPr lang="ko-KR" altLang="en-US" dirty="0"/>
              <a:t>조원</a:t>
            </a:r>
            <a:r>
              <a:rPr lang="en-US" altLang="ko-KR" dirty="0"/>
              <a:t>:</a:t>
            </a:r>
            <a:r>
              <a:rPr lang="ko-KR" altLang="en-US" dirty="0"/>
              <a:t>신용인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조민규</a:t>
            </a:r>
            <a:endParaRPr lang="en-US" altLang="ko-KR" dirty="0"/>
          </a:p>
          <a:p>
            <a:r>
              <a:rPr lang="ko-KR" altLang="en-US" dirty="0"/>
              <a:t>        최준희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5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2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제목 29">
            <a:extLst>
              <a:ext uri="{FF2B5EF4-FFF2-40B4-BE49-F238E27FC236}">
                <a16:creationId xmlns:a16="http://schemas.microsoft.com/office/drawing/2014/main" id="{C3A41581-25AE-4C4F-A1B2-2F98A18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493" y="1033649"/>
            <a:ext cx="9405891" cy="100299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1" name="내용 개체 틀 30">
            <a:extLst>
              <a:ext uri="{FF2B5EF4-FFF2-40B4-BE49-F238E27FC236}">
                <a16:creationId xmlns:a16="http://schemas.microsoft.com/office/drawing/2014/main" id="{33BE4F88-F825-41CC-832C-9C55EBBC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492" y="2036639"/>
            <a:ext cx="9405891" cy="240357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과제개요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Infix-to-Postfix</a:t>
            </a:r>
            <a:r>
              <a:rPr lang="ko-KR" altLang="en-US" dirty="0">
                <a:solidFill>
                  <a:srgbClr val="FFFFFF"/>
                </a:solidFill>
              </a:rPr>
              <a:t>에 대한 설명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소스코드 공개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49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2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제목 29">
            <a:extLst>
              <a:ext uri="{FF2B5EF4-FFF2-40B4-BE49-F238E27FC236}">
                <a16:creationId xmlns:a16="http://schemas.microsoft.com/office/drawing/2014/main" id="{C3A41581-25AE-4C4F-A1B2-2F98A18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493" y="1033649"/>
            <a:ext cx="9405891" cy="100299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과제 개요</a:t>
            </a:r>
          </a:p>
        </p:txBody>
      </p:sp>
      <p:sp>
        <p:nvSpPr>
          <p:cNvPr id="31" name="내용 개체 틀 30">
            <a:extLst>
              <a:ext uri="{FF2B5EF4-FFF2-40B4-BE49-F238E27FC236}">
                <a16:creationId xmlns:a16="http://schemas.microsoft.com/office/drawing/2014/main" id="{33BE4F88-F825-41CC-832C-9C55EBBC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493" y="2036639"/>
            <a:ext cx="9405891" cy="240357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Infix-to-Postfix </a:t>
            </a:r>
            <a:r>
              <a:rPr lang="ko-KR" altLang="en-US" dirty="0">
                <a:solidFill>
                  <a:schemeClr val="bg1"/>
                </a:solidFill>
              </a:rPr>
              <a:t>프로그램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Infix notation</a:t>
            </a:r>
            <a:r>
              <a:rPr lang="ko-KR" altLang="en-US" dirty="0">
                <a:solidFill>
                  <a:schemeClr val="bg1"/>
                </a:solidFill>
              </a:rPr>
              <a:t>으로 작성된 임의의 수식을 </a:t>
            </a:r>
            <a:r>
              <a:rPr lang="en-US" altLang="ko-KR" dirty="0">
                <a:solidFill>
                  <a:schemeClr val="bg1"/>
                </a:solidFill>
              </a:rPr>
              <a:t>postfix notation</a:t>
            </a:r>
            <a:r>
              <a:rPr lang="ko-KR" altLang="en-US" dirty="0">
                <a:solidFill>
                  <a:schemeClr val="bg1"/>
                </a:solidFill>
              </a:rPr>
              <a:t>으로 변환하는 프로그램을 작성하라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또한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변환된 </a:t>
            </a:r>
            <a:r>
              <a:rPr lang="en-US" altLang="ko-KR" dirty="0">
                <a:solidFill>
                  <a:schemeClr val="bg1"/>
                </a:solidFill>
              </a:rPr>
              <a:t>postfix notation</a:t>
            </a:r>
            <a:r>
              <a:rPr lang="ko-KR" altLang="en-US" dirty="0">
                <a:solidFill>
                  <a:schemeClr val="bg1"/>
                </a:solidFill>
              </a:rPr>
              <a:t>을 계산하는 모듈도 프로그램에 포함하라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34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2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제목 29">
            <a:extLst>
              <a:ext uri="{FF2B5EF4-FFF2-40B4-BE49-F238E27FC236}">
                <a16:creationId xmlns:a16="http://schemas.microsoft.com/office/drawing/2014/main" id="{C3A41581-25AE-4C4F-A1B2-2F98A18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493" y="1059261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Infix-to-Postfix</a:t>
            </a:r>
            <a:r>
              <a:rPr lang="ko-KR" altLang="en-US" dirty="0">
                <a:solidFill>
                  <a:srgbClr val="FFFFFF"/>
                </a:solidFill>
              </a:rPr>
              <a:t>란 무엇일까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1" name="내용 개체 틀 30">
            <a:extLst>
              <a:ext uri="{FF2B5EF4-FFF2-40B4-BE49-F238E27FC236}">
                <a16:creationId xmlns:a16="http://schemas.microsoft.com/office/drawing/2014/main" id="{33BE4F88-F825-41CC-832C-9C55EBBC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90" y="2008046"/>
            <a:ext cx="9405891" cy="276353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중위표기식을 후위표기식으로 바꾸는 방법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ex)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25624841-6740-443D-BC46-986B07F9B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798738"/>
                  </p:ext>
                </p:extLst>
              </p:nvPr>
            </p:nvGraphicFramePr>
            <p:xfrm>
              <a:off x="1854098" y="2529875"/>
              <a:ext cx="9303106" cy="25603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651553">
                      <a:extLst>
                        <a:ext uri="{9D8B030D-6E8A-4147-A177-3AD203B41FA5}">
                          <a16:colId xmlns:a16="http://schemas.microsoft.com/office/drawing/2014/main" val="3824702321"/>
                        </a:ext>
                      </a:extLst>
                    </a:gridCol>
                    <a:gridCol w="4651553">
                      <a:extLst>
                        <a:ext uri="{9D8B030D-6E8A-4147-A177-3AD203B41FA5}">
                          <a16:colId xmlns:a16="http://schemas.microsoft.com/office/drawing/2014/main" val="4084721993"/>
                        </a:ext>
                      </a:extLst>
                    </a:gridCol>
                  </a:tblGrid>
                  <a:tr h="24074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Infix notation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Postfix notation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671027"/>
                      </a:ext>
                    </a:extLst>
                  </a:tr>
                  <a:tr h="24074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263040"/>
                      </a:ext>
                    </a:extLst>
                  </a:tr>
                  <a:tr h="24074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∗+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337418"/>
                      </a:ext>
                    </a:extLst>
                  </a:tr>
                  <a:tr h="24074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4195"/>
                      </a:ext>
                    </a:extLst>
                  </a:tr>
                  <a:tr h="24074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 ∗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865527"/>
                      </a:ext>
                    </a:extLst>
                  </a:tr>
                  <a:tr h="24074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532825"/>
                      </a:ext>
                    </a:extLst>
                  </a:tr>
                  <a:tr h="24074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/ − ∗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1654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25624841-6740-443D-BC46-986B07F9B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798738"/>
                  </p:ext>
                </p:extLst>
              </p:nvPr>
            </p:nvGraphicFramePr>
            <p:xfrm>
              <a:off x="1854098" y="2529875"/>
              <a:ext cx="9303106" cy="25603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651553">
                      <a:extLst>
                        <a:ext uri="{9D8B030D-6E8A-4147-A177-3AD203B41FA5}">
                          <a16:colId xmlns:a16="http://schemas.microsoft.com/office/drawing/2014/main" val="3824702321"/>
                        </a:ext>
                      </a:extLst>
                    </a:gridCol>
                    <a:gridCol w="4651553">
                      <a:extLst>
                        <a:ext uri="{9D8B030D-6E8A-4147-A177-3AD203B41FA5}">
                          <a16:colId xmlns:a16="http://schemas.microsoft.com/office/drawing/2014/main" val="40847219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Infix notation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Postfix notation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6710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31" t="-108333" r="-100393" b="-6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62" t="-108333" r="-524" b="-6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2630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31" t="-208333" r="-100393" b="-5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62" t="-208333" r="-524" b="-5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374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31" t="-303279" r="-100393" b="-4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62" t="-303279" r="-524" b="-4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141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31" t="-410000" r="-100393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62" t="-410000" r="-524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8655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31" t="-510000" r="-100393" b="-2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62" t="-510000" r="-524" b="-2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95328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31" t="-610000" r="-100393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62" t="-610000" r="-524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2165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223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2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제목 29">
            <a:extLst>
              <a:ext uri="{FF2B5EF4-FFF2-40B4-BE49-F238E27FC236}">
                <a16:creationId xmlns:a16="http://schemas.microsoft.com/office/drawing/2014/main" id="{C3A41581-25AE-4C4F-A1B2-2F98A18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493" y="1029196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Infix-to-Postfix</a:t>
            </a:r>
            <a:r>
              <a:rPr lang="ko-KR" altLang="en-US" dirty="0">
                <a:solidFill>
                  <a:srgbClr val="FFFFFF"/>
                </a:solidFill>
              </a:rPr>
              <a:t>란 무엇일까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1" name="내용 개체 틀 30">
            <a:extLst>
              <a:ext uri="{FF2B5EF4-FFF2-40B4-BE49-F238E27FC236}">
                <a16:creationId xmlns:a16="http://schemas.microsoft.com/office/drawing/2014/main" id="{33BE4F88-F825-41CC-832C-9C55EBBC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492" y="2058777"/>
            <a:ext cx="9405891" cy="240357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Ex)</a:t>
            </a:r>
            <a:r>
              <a:rPr lang="ko-KR" altLang="en-US" dirty="0">
                <a:solidFill>
                  <a:srgbClr val="FFFFFF"/>
                </a:solidFill>
              </a:rPr>
              <a:t> 수식</a:t>
            </a:r>
            <a:r>
              <a:rPr lang="en-US" altLang="ko-KR" dirty="0">
                <a:solidFill>
                  <a:srgbClr val="FFFFFF"/>
                </a:solidFill>
              </a:rPr>
              <a:t>(a + b * c) * d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3F3145C-DCF7-4541-BB16-1C5D3F3E22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027971"/>
                  </p:ext>
                </p:extLst>
              </p:nvPr>
            </p:nvGraphicFramePr>
            <p:xfrm>
              <a:off x="3742184" y="638508"/>
              <a:ext cx="8127999" cy="51206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883093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272856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88665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현재</a:t>
                          </a:r>
                          <a:r>
                            <a:rPr lang="ko-KR" altLang="en-US" sz="1600" baseline="0" dirty="0"/>
                            <a:t>문자</a:t>
                          </a:r>
                          <a:endParaRPr lang="en-US" altLang="ko-KR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action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출력 내용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9675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(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/>
                            <a:t>연산자 우선순위가 가장 높기 때문에 </a:t>
                          </a:r>
                          <a:r>
                            <a:rPr lang="ko-KR" altLang="en-US" sz="1600" dirty="0" err="1"/>
                            <a:t>스택에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push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9204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 err="1"/>
                            <a:t>피연산자이므로</a:t>
                          </a:r>
                          <a:r>
                            <a:rPr lang="ko-KR" altLang="en-US" sz="1600" dirty="0"/>
                            <a:t> 출력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7306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+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+</a:t>
                          </a:r>
                          <a:r>
                            <a:rPr lang="ko-KR" altLang="en-US" sz="1600" dirty="0"/>
                            <a:t>가 </a:t>
                          </a:r>
                          <a:r>
                            <a:rPr lang="en-US" altLang="ko-KR" sz="1600" dirty="0"/>
                            <a:t>(</a:t>
                          </a:r>
                          <a:r>
                            <a:rPr lang="ko-KR" altLang="en-US" sz="1600" dirty="0"/>
                            <a:t>보다 우선순위가 높기 때문에 </a:t>
                          </a:r>
                          <a:r>
                            <a:rPr lang="ko-KR" altLang="en-US" sz="1600" dirty="0" err="1"/>
                            <a:t>스택에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push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671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 err="1"/>
                            <a:t>피연산자이므로</a:t>
                          </a:r>
                          <a:r>
                            <a:rPr lang="ko-KR" altLang="en-US" sz="1600" dirty="0"/>
                            <a:t> 출력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4046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*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*</a:t>
                          </a:r>
                          <a:r>
                            <a:rPr lang="ko-KR" altLang="en-US" sz="1600" dirty="0"/>
                            <a:t>가 </a:t>
                          </a:r>
                          <a:r>
                            <a:rPr lang="en-US" altLang="ko-KR" sz="1600" dirty="0"/>
                            <a:t>+</a:t>
                          </a:r>
                          <a:r>
                            <a:rPr lang="ko-KR" altLang="en-US" sz="1600" dirty="0"/>
                            <a:t>보다 우선순위가 높기 때문에 </a:t>
                          </a:r>
                          <a:r>
                            <a:rPr lang="ko-KR" altLang="en-US" sz="1600" dirty="0" err="1"/>
                            <a:t>스택에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push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888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 err="1"/>
                            <a:t>피연산자이므로</a:t>
                          </a:r>
                          <a:r>
                            <a:rPr lang="ko-KR" altLang="en-US" sz="1600" dirty="0"/>
                            <a:t> 출력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206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)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( </a:t>
                          </a:r>
                          <a:r>
                            <a:rPr lang="ko-KR" altLang="en-US" sz="1600" dirty="0"/>
                            <a:t>위에 있는 연산자까지</a:t>
                          </a:r>
                          <a:r>
                            <a:rPr lang="ko-KR" altLang="en-US" sz="1600" baseline="0" dirty="0"/>
                            <a:t> </a:t>
                          </a:r>
                          <a:r>
                            <a:rPr lang="ko-KR" altLang="en-US" sz="1600" baseline="0" dirty="0" err="1"/>
                            <a:t>스택에서</a:t>
                          </a:r>
                          <a:r>
                            <a:rPr lang="ko-KR" altLang="en-US" sz="1600" baseline="0" dirty="0"/>
                            <a:t> </a:t>
                          </a:r>
                          <a:r>
                            <a:rPr lang="en-US" altLang="ko-KR" sz="1600" baseline="0" dirty="0"/>
                            <a:t>pop</a:t>
                          </a:r>
                          <a:r>
                            <a:rPr lang="ko-KR" altLang="en-US" sz="1600" baseline="0" dirty="0"/>
                            <a:t>하고</a:t>
                          </a:r>
                          <a:r>
                            <a:rPr lang="en-US" altLang="ko-KR" sz="1600" baseline="0" dirty="0"/>
                            <a:t>, ( </a:t>
                          </a:r>
                          <a:r>
                            <a:rPr lang="ko-KR" altLang="en-US" sz="1600" baseline="0" dirty="0"/>
                            <a:t>삭제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∗+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1013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*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*</a:t>
                          </a:r>
                          <a:r>
                            <a:rPr lang="ko-KR" altLang="en-US" sz="1600" dirty="0"/>
                            <a:t>을 </a:t>
                          </a:r>
                          <a:r>
                            <a:rPr lang="ko-KR" altLang="en-US" sz="1600" dirty="0" err="1"/>
                            <a:t>스택에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push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8817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 err="1"/>
                            <a:t>피연산자이므로</a:t>
                          </a:r>
                          <a:r>
                            <a:rPr lang="ko-KR" altLang="en-US" sz="1600" dirty="0"/>
                            <a:t> 출력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∗+ 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574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  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 err="1"/>
                            <a:t>스택에</a:t>
                          </a:r>
                          <a:r>
                            <a:rPr lang="ko-KR" altLang="en-US" sz="1600" dirty="0"/>
                            <a:t> 남아 있는 모든 연산자 출력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∗+ 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ko-KR" sz="1600" b="0" i="0" smtClean="0">
                                    <a:latin typeface="Cambria Math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3155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3F3145C-DCF7-4541-BB16-1C5D3F3E22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027971"/>
                  </p:ext>
                </p:extLst>
              </p:nvPr>
            </p:nvGraphicFramePr>
            <p:xfrm>
              <a:off x="3742184" y="638508"/>
              <a:ext cx="8127999" cy="51206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883093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272856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88665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현재</a:t>
                          </a:r>
                          <a:r>
                            <a:rPr lang="ko-KR" altLang="en-US" sz="1600" baseline="0" dirty="0"/>
                            <a:t>문자</a:t>
                          </a:r>
                          <a:endParaRPr lang="en-US" altLang="ko-KR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action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출력 내용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96757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(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/>
                            <a:t>연산자 우선순위가 가장 높기 때문에 </a:t>
                          </a:r>
                          <a:r>
                            <a:rPr lang="ko-KR" altLang="en-US" sz="1600" dirty="0" err="1"/>
                            <a:t>스택에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push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9204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257377" r="-200899" b="-10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 err="1"/>
                            <a:t>피연산자이므로</a:t>
                          </a:r>
                          <a:r>
                            <a:rPr lang="ko-KR" altLang="en-US" sz="1600" dirty="0"/>
                            <a:t> 출력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25" t="-257377" r="-899" b="-10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30648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+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+</a:t>
                          </a:r>
                          <a:r>
                            <a:rPr lang="ko-KR" altLang="en-US" sz="1600" dirty="0"/>
                            <a:t>가 </a:t>
                          </a:r>
                          <a:r>
                            <a:rPr lang="en-US" altLang="ko-KR" sz="1600" dirty="0"/>
                            <a:t>(</a:t>
                          </a:r>
                          <a:r>
                            <a:rPr lang="ko-KR" altLang="en-US" sz="1600" dirty="0"/>
                            <a:t>보다 우선순위가 높기 때문에 </a:t>
                          </a:r>
                          <a:r>
                            <a:rPr lang="ko-KR" altLang="en-US" sz="1600" dirty="0" err="1"/>
                            <a:t>스택에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push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671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513115" r="-200899" b="-7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 err="1"/>
                            <a:t>피연산자이므로</a:t>
                          </a:r>
                          <a:r>
                            <a:rPr lang="ko-KR" altLang="en-US" sz="1600" dirty="0"/>
                            <a:t> 출력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25" t="-513115" r="-899" b="-7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04641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*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*</a:t>
                          </a:r>
                          <a:r>
                            <a:rPr lang="ko-KR" altLang="en-US" sz="1600" dirty="0"/>
                            <a:t>가 </a:t>
                          </a:r>
                          <a:r>
                            <a:rPr lang="en-US" altLang="ko-KR" sz="1600" dirty="0"/>
                            <a:t>+</a:t>
                          </a:r>
                          <a:r>
                            <a:rPr lang="ko-KR" altLang="en-US" sz="1600" dirty="0"/>
                            <a:t>보다 우선순위가 높기 때문에 </a:t>
                          </a:r>
                          <a:r>
                            <a:rPr lang="ko-KR" altLang="en-US" sz="1600" dirty="0" err="1"/>
                            <a:t>스택에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push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888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768852" r="-200899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 err="1"/>
                            <a:t>피연산자이므로</a:t>
                          </a:r>
                          <a:r>
                            <a:rPr lang="ko-KR" altLang="en-US" sz="1600" dirty="0"/>
                            <a:t> 출력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25" t="-768852" r="-899" b="-5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2064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)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( </a:t>
                          </a:r>
                          <a:r>
                            <a:rPr lang="ko-KR" altLang="en-US" sz="1600" dirty="0"/>
                            <a:t>위에 있는 연산자까지</a:t>
                          </a:r>
                          <a:r>
                            <a:rPr lang="ko-KR" altLang="en-US" sz="1600" baseline="0" dirty="0"/>
                            <a:t> </a:t>
                          </a:r>
                          <a:r>
                            <a:rPr lang="ko-KR" altLang="en-US" sz="1600" baseline="0" dirty="0" err="1"/>
                            <a:t>스택에서</a:t>
                          </a:r>
                          <a:r>
                            <a:rPr lang="ko-KR" altLang="en-US" sz="1600" baseline="0" dirty="0"/>
                            <a:t> </a:t>
                          </a:r>
                          <a:r>
                            <a:rPr lang="en-US" altLang="ko-KR" sz="1600" baseline="0" dirty="0"/>
                            <a:t>pop</a:t>
                          </a:r>
                          <a:r>
                            <a:rPr lang="ko-KR" altLang="en-US" sz="1600" baseline="0" dirty="0"/>
                            <a:t>하고</a:t>
                          </a:r>
                          <a:r>
                            <a:rPr lang="en-US" altLang="ko-KR" sz="1600" baseline="0" dirty="0"/>
                            <a:t>, ( </a:t>
                          </a:r>
                          <a:r>
                            <a:rPr lang="ko-KR" altLang="en-US" sz="1600" baseline="0" dirty="0"/>
                            <a:t>삭제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25" t="-557895" r="-899" b="-24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013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/>
                            <a:t>*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*</a:t>
                          </a:r>
                          <a:r>
                            <a:rPr lang="ko-KR" altLang="en-US" sz="1600" dirty="0"/>
                            <a:t>을 </a:t>
                          </a:r>
                          <a:r>
                            <a:rPr lang="ko-KR" altLang="en-US" sz="1600" dirty="0" err="1"/>
                            <a:t>스택에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push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8817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1124590" r="-200899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 err="1"/>
                            <a:t>피연산자이므로</a:t>
                          </a:r>
                          <a:r>
                            <a:rPr lang="ko-KR" altLang="en-US" sz="1600" dirty="0"/>
                            <a:t> 출력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25" t="-1124590" r="-899" b="-1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7481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  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600" dirty="0" err="1"/>
                            <a:t>스택에</a:t>
                          </a:r>
                          <a:r>
                            <a:rPr lang="ko-KR" altLang="en-US" sz="1600" dirty="0"/>
                            <a:t> 남아 있는 모든 연산자 출력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25" t="-786316" r="-899" b="-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1557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2445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2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제목 29">
            <a:extLst>
              <a:ext uri="{FF2B5EF4-FFF2-40B4-BE49-F238E27FC236}">
                <a16:creationId xmlns:a16="http://schemas.microsoft.com/office/drawing/2014/main" id="{C3A41581-25AE-4C4F-A1B2-2F98A18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924AF750-B621-4184-B3DA-27F42B6F2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493" y="1002720"/>
            <a:ext cx="3359346" cy="411501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1DEB48-364D-45D3-9F84-01943ABAD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142" y="1002720"/>
            <a:ext cx="3403414" cy="4087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FCC65D-920D-44FA-AD7E-DCDC5A398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918" y="1002720"/>
            <a:ext cx="3352286" cy="40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69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2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제목 29">
            <a:extLst>
              <a:ext uri="{FF2B5EF4-FFF2-40B4-BE49-F238E27FC236}">
                <a16:creationId xmlns:a16="http://schemas.microsoft.com/office/drawing/2014/main" id="{C3A41581-25AE-4C4F-A1B2-2F98A18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1" name="내용 개체 틀 30">
            <a:extLst>
              <a:ext uri="{FF2B5EF4-FFF2-40B4-BE49-F238E27FC236}">
                <a16:creationId xmlns:a16="http://schemas.microsoft.com/office/drawing/2014/main" id="{33BE4F88-F825-41CC-832C-9C55EBBC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EA645A0-7AB9-4FAE-8F73-1166E224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31" y="1030259"/>
            <a:ext cx="3151318" cy="40599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AF2022-D85C-47F2-942F-502AFCA5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524" y="1018829"/>
            <a:ext cx="2876091" cy="40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61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1B2368-2136-42C7-A4A0-06546E7E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latinLnBrk="0"/>
            <a:r>
              <a:rPr lang="ko-KR" altLang="en-US" sz="3000" dirty="0">
                <a:solidFill>
                  <a:srgbClr val="454545"/>
                </a:solidFill>
              </a:rPr>
              <a:t>감사합니다</a:t>
            </a:r>
            <a:endParaRPr lang="en-US" altLang="ko-KR" sz="3000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41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239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Gill Sans MT</vt:lpstr>
      <vt:lpstr>갤러리</vt:lpstr>
      <vt:lpstr>   Infix-to-Postfix</vt:lpstr>
      <vt:lpstr>목차</vt:lpstr>
      <vt:lpstr>과제 개요</vt:lpstr>
      <vt:lpstr>Infix-to-Postfix란 무엇일까?</vt:lpstr>
      <vt:lpstr>Infix-to-Postfix란 무엇일까?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Infix- to -Postfix</dc:title>
  <dc:creator>남현 김</dc:creator>
  <cp:lastModifiedBy>남현 김</cp:lastModifiedBy>
  <cp:revision>7</cp:revision>
  <dcterms:created xsi:type="dcterms:W3CDTF">2019-10-15T08:17:24Z</dcterms:created>
  <dcterms:modified xsi:type="dcterms:W3CDTF">2019-10-15T18:35:24Z</dcterms:modified>
</cp:coreProperties>
</file>