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14"/>
  </p:notesMasterIdLst>
  <p:handoutMasterIdLst>
    <p:handoutMasterId r:id="rId15"/>
  </p:handoutMasterIdLst>
  <p:sldIdLst>
    <p:sldId id="408" r:id="rId2"/>
    <p:sldId id="468" r:id="rId3"/>
    <p:sldId id="469" r:id="rId4"/>
    <p:sldId id="470" r:id="rId5"/>
    <p:sldId id="471" r:id="rId6"/>
    <p:sldId id="472" r:id="rId7"/>
    <p:sldId id="473" r:id="rId8"/>
    <p:sldId id="474" r:id="rId9"/>
    <p:sldId id="475" r:id="rId10"/>
    <p:sldId id="476" r:id="rId11"/>
    <p:sldId id="477" r:id="rId12"/>
    <p:sldId id="457" r:id="rId13"/>
  </p:sldIdLst>
  <p:sldSz cx="9144000" cy="6858000" type="screen4x3"/>
  <p:notesSz cx="7099300" cy="102346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8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8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8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8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CC00FF"/>
    <a:srgbClr val="003366"/>
    <a:srgbClr val="CC99FF"/>
    <a:srgbClr val="FF9933"/>
    <a:srgbClr val="CCCCFF"/>
    <a:srgbClr val="00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70" autoAdjust="0"/>
    <p:restoredTop sz="94660"/>
  </p:normalViewPr>
  <p:slideViewPr>
    <p:cSldViewPr>
      <p:cViewPr varScale="1">
        <p:scale>
          <a:sx n="131" d="100"/>
          <a:sy n="131" d="100"/>
        </p:scale>
        <p:origin x="516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648" y="-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9588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79" tIns="47590" rIns="95179" bIns="47590" numCol="1" anchor="t" anchorCtr="0" compatLnSpc="1">
            <a:prstTxWarp prst="textNoShape">
              <a:avLst/>
            </a:prstTxWarp>
          </a:bodyPr>
          <a:lstStyle>
            <a:lvl1pPr defTabSz="952500" eaLnBrk="1" latinLnBrk="1" hangingPunct="1">
              <a:defRPr sz="13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0025" y="0"/>
            <a:ext cx="3049588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79" tIns="47590" rIns="95179" bIns="47590" numCol="1" anchor="t" anchorCtr="0" compatLnSpc="1">
            <a:prstTxWarp prst="textNoShape">
              <a:avLst/>
            </a:prstTxWarp>
          </a:bodyPr>
          <a:lstStyle>
            <a:lvl1pPr algn="r" defTabSz="952500" eaLnBrk="1" latinLnBrk="1" hangingPunct="1">
              <a:defRPr sz="13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8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83750"/>
            <a:ext cx="3049588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79" tIns="47590" rIns="95179" bIns="47590" numCol="1" anchor="b" anchorCtr="0" compatLnSpc="1">
            <a:prstTxWarp prst="textNoShape">
              <a:avLst/>
            </a:prstTxWarp>
          </a:bodyPr>
          <a:lstStyle>
            <a:lvl1pPr defTabSz="952500" eaLnBrk="1" latinLnBrk="1" hangingPunct="1">
              <a:defRPr sz="13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8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0025" y="9683750"/>
            <a:ext cx="3049588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79" tIns="47590" rIns="95179" bIns="47590" numCol="1" anchor="b" anchorCtr="0" compatLnSpc="1">
            <a:prstTxWarp prst="textNoShape">
              <a:avLst/>
            </a:prstTxWarp>
          </a:bodyPr>
          <a:lstStyle>
            <a:lvl1pPr algn="r" defTabSz="952500" eaLnBrk="1" latinLnBrk="1" hangingPunct="1">
              <a:defRPr sz="1300" smtClean="0"/>
            </a:lvl1pPr>
          </a:lstStyle>
          <a:p>
            <a:pPr>
              <a:defRPr/>
            </a:pPr>
            <a:fld id="{6B8B5DCA-D01B-48F6-9A2E-B0F2C1FEB59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3045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79" tIns="47590" rIns="95179" bIns="47590" numCol="1" anchor="t" anchorCtr="0" compatLnSpc="1">
            <a:prstTxWarp prst="textNoShape">
              <a:avLst/>
            </a:prstTxWarp>
          </a:bodyPr>
          <a:lstStyle>
            <a:lvl1pPr defTabSz="952500" eaLnBrk="1" latin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79" tIns="47590" rIns="95179" bIns="47590" numCol="1" anchor="t" anchorCtr="0" compatLnSpc="1">
            <a:prstTxWarp prst="textNoShape">
              <a:avLst/>
            </a:prstTxWarp>
          </a:bodyPr>
          <a:lstStyle>
            <a:lvl1pPr algn="r" defTabSz="952500" eaLnBrk="1" latin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79" tIns="47590" rIns="95179" bIns="475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문자열 유형을 편집하려면 누르십시오</a:t>
            </a:r>
            <a:r>
              <a:rPr lang="en-US" altLang="ko-KR" noProof="0" smtClean="0"/>
              <a:t>.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세째 수준</a:t>
            </a:r>
          </a:p>
          <a:p>
            <a:pPr lvl="3"/>
            <a:r>
              <a:rPr lang="ko-KR" altLang="en-US" noProof="0" smtClean="0"/>
              <a:t>네째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79" tIns="47590" rIns="95179" bIns="47590" numCol="1" anchor="b" anchorCtr="0" compatLnSpc="1">
            <a:prstTxWarp prst="textNoShape">
              <a:avLst/>
            </a:prstTxWarp>
          </a:bodyPr>
          <a:lstStyle>
            <a:lvl1pPr defTabSz="952500" eaLnBrk="1" latin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79" tIns="47590" rIns="95179" bIns="47590" numCol="1" anchor="b" anchorCtr="0" compatLnSpc="1">
            <a:prstTxWarp prst="textNoShape">
              <a:avLst/>
            </a:prstTxWarp>
          </a:bodyPr>
          <a:lstStyle>
            <a:lvl1pPr algn="r" defTabSz="952500" eaLnBrk="1" latinLnBrk="1" hangingPunct="1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C933FA4-0FE0-46B1-9282-FF8F0BD89D3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30331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9525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9525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9525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9525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A078734D-0291-48F4-A771-F3441B19FD7E}" type="slidenum">
              <a:rPr lang="en-US" altLang="ko-KR" sz="1300"/>
              <a:pPr>
                <a:spcBef>
                  <a:spcPct val="0"/>
                </a:spcBef>
              </a:pPr>
              <a:t>1</a:t>
            </a:fld>
            <a:endParaRPr lang="en-US" altLang="ko-KR" sz="13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9063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mtClean="0"/>
            </a:p>
          </p:txBody>
        </p:sp>
      </p:grpSp>
      <p:sp>
        <p:nvSpPr>
          <p:cNvPr id="22426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2426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228600" y="61722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 dirty="0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1722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ko-KR" altLang="en-US" smtClean="0"/>
              <a:t>자바 프로그래밍 기초 실습</a:t>
            </a:r>
            <a:endParaRPr lang="en-US" altLang="ko-KR" dirty="0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1722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5A64942-8F15-49AC-A928-8206398FF0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6064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000375" y="6248400"/>
            <a:ext cx="314325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자바 프로그래밍 기초 실습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27363C-4684-4CB9-BC77-D8DF5A46322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542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000375" y="6248400"/>
            <a:ext cx="314325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자바 프로그래밍 기초 실습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6D52E53-8305-41B2-91E4-8A475CA013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074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2928938" y="6248400"/>
            <a:ext cx="3286125" cy="457200"/>
          </a:xfr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ko-KR" altLang="en-US" smtClean="0"/>
              <a:t>자바 프로그래밍 기초 실습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FAC5489-9E44-4AAE-A28C-37985F99529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361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000375" y="6248400"/>
            <a:ext cx="321468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자바 프로그래밍 기초 실습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0D88FF6-532B-46CC-9381-989A565BF3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734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1538" y="357166"/>
            <a:ext cx="7872437" cy="100013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71538" y="1643050"/>
            <a:ext cx="3921150" cy="4489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504" y="1643050"/>
            <a:ext cx="3811584" cy="4489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071813" y="6248400"/>
            <a:ext cx="307181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자바 프로그래밍 기초 실습</a:t>
            </a: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95B9A9F-767F-4B00-AF3E-0FB2AC0E603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2572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4414" y="357166"/>
            <a:ext cx="7472386" cy="92869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000375" y="6248400"/>
            <a:ext cx="321468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자바 프로그래밍 기초 실습</a:t>
            </a:r>
            <a:endParaRPr lang="en-US" altLang="ko-K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18290D-9B71-47DB-BFDA-75CFDCE9122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0043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2976" y="285728"/>
            <a:ext cx="7800999" cy="100013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000375" y="6248400"/>
            <a:ext cx="314325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자바 프로그래밍 기초 실습</a:t>
            </a: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A7EB07A-96A3-4F18-BB07-A66ACC6BFDA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94390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071813" y="6248400"/>
            <a:ext cx="314325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자바 프로그래밍 기초 실습</a:t>
            </a: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B24AD49-E3DD-472E-97E7-3B3F007EEDD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1338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000375" y="6248400"/>
            <a:ext cx="321468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자바 프로그래밍 기초 실습</a:t>
            </a: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E4966FD-9461-4A5E-8D8D-BD57507283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92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000375" y="6248400"/>
            <a:ext cx="321468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자바 프로그래밍 기초 실습</a:t>
            </a: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791E628-A84F-4ABC-96E5-0B6E1C7023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4220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그룹 15"/>
          <p:cNvGrpSpPr>
            <a:grpSpLocks/>
          </p:cNvGrpSpPr>
          <p:nvPr userDrawn="1"/>
        </p:nvGrpSpPr>
        <p:grpSpPr bwMode="auto">
          <a:xfrm>
            <a:off x="142875" y="571500"/>
            <a:ext cx="8542338" cy="1052513"/>
            <a:chOff x="127000" y="990600"/>
            <a:chExt cx="8542338" cy="1052513"/>
          </a:xfrm>
        </p:grpSpPr>
        <p:sp>
          <p:nvSpPr>
            <p:cNvPr id="1032" name="Rectangle 2"/>
            <p:cNvSpPr>
              <a:spLocks noChangeArrowheads="1"/>
            </p:cNvSpPr>
            <p:nvPr/>
          </p:nvSpPr>
          <p:spPr bwMode="ltGray">
            <a:xfrm>
              <a:off x="417513" y="1098550"/>
              <a:ext cx="438150" cy="4746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defRPr/>
              </a:pPr>
              <a:endParaRPr lang="ko-KR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3" name="Rectangle 3"/>
            <p:cNvSpPr>
              <a:spLocks noChangeArrowheads="1"/>
            </p:cNvSpPr>
            <p:nvPr/>
          </p:nvSpPr>
          <p:spPr bwMode="ltGray">
            <a:xfrm>
              <a:off x="800100" y="1098550"/>
              <a:ext cx="328613" cy="47466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defRPr/>
              </a:pPr>
              <a:endParaRPr lang="ko-KR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4" name="Rectangle 4"/>
            <p:cNvSpPr>
              <a:spLocks noChangeArrowheads="1"/>
            </p:cNvSpPr>
            <p:nvPr/>
          </p:nvSpPr>
          <p:spPr bwMode="ltGray">
            <a:xfrm>
              <a:off x="541338" y="1520825"/>
              <a:ext cx="422275" cy="47466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defRPr/>
              </a:pPr>
              <a:endParaRPr lang="ko-KR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5" name="Rectangle 5"/>
            <p:cNvSpPr>
              <a:spLocks noChangeArrowheads="1"/>
            </p:cNvSpPr>
            <p:nvPr/>
          </p:nvSpPr>
          <p:spPr bwMode="ltGray">
            <a:xfrm>
              <a:off x="911225" y="1520825"/>
              <a:ext cx="368300" cy="47466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defRPr/>
              </a:pPr>
              <a:endParaRPr lang="ko-KR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6" name="Rectangle 6"/>
            <p:cNvSpPr>
              <a:spLocks noChangeArrowheads="1"/>
            </p:cNvSpPr>
            <p:nvPr/>
          </p:nvSpPr>
          <p:spPr bwMode="ltGray">
            <a:xfrm>
              <a:off x="127000" y="1447800"/>
              <a:ext cx="560388" cy="42227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defRPr/>
              </a:pPr>
              <a:endParaRPr lang="ko-KR" altLang="ko-KR" sz="2400" smtClean="0"/>
            </a:p>
          </p:txBody>
        </p:sp>
        <p:sp>
          <p:nvSpPr>
            <p:cNvPr id="1037" name="Rectangle 7"/>
            <p:cNvSpPr>
              <a:spLocks noChangeArrowheads="1"/>
            </p:cNvSpPr>
            <p:nvPr/>
          </p:nvSpPr>
          <p:spPr bwMode="gray">
            <a:xfrm>
              <a:off x="762000" y="990600"/>
              <a:ext cx="31750" cy="105251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defRPr/>
              </a:pPr>
              <a:endParaRPr lang="ko-KR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8" name="Rectangle 8"/>
            <p:cNvSpPr>
              <a:spLocks noChangeArrowheads="1"/>
            </p:cNvSpPr>
            <p:nvPr userDrawn="1"/>
          </p:nvSpPr>
          <p:spPr bwMode="gray">
            <a:xfrm>
              <a:off x="442913" y="1781175"/>
              <a:ext cx="8226425" cy="3175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defRPr/>
              </a:pPr>
              <a:endParaRPr lang="ko-KR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27" name="Rectangle 9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071563" y="214313"/>
            <a:ext cx="7872412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1071563" y="1571625"/>
            <a:ext cx="7883525" cy="456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23243" name="Rectangle 11"/>
          <p:cNvSpPr>
            <a:spLocks noGrp="1" noChangeArrowheads="1"/>
          </p:cNvSpPr>
          <p:nvPr userDrawn="1">
            <p:ph type="dt" sz="half" idx="2"/>
          </p:nvPr>
        </p:nvSpPr>
        <p:spPr bwMode="auto">
          <a:xfrm>
            <a:off x="228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z="14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223244" name="Rectangle 12"/>
          <p:cNvSpPr>
            <a:spLocks noGrp="1" noChangeArrowheads="1"/>
          </p:cNvSpPr>
          <p:nvPr userDrawn="1"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0" sz="14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ko-KR" altLang="en-US" smtClean="0"/>
              <a:t>자바 프로그래밍 기초 실습</a:t>
            </a:r>
            <a:endParaRPr lang="en-US" altLang="ko-KR"/>
          </a:p>
        </p:txBody>
      </p:sp>
      <p:sp>
        <p:nvSpPr>
          <p:cNvPr id="223245" name="Rectangle 13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40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5A5FF0BE-2260-4F68-83FE-145680A2AC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</p:sldLayoutIdLst>
  <p:hf hdr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굴림체" pitchFamily="49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굴림체" pitchFamily="49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굴림체" pitchFamily="49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굴림체" pitchFamily="49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e-learn.cnu.ac.k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000125" y="1785938"/>
            <a:ext cx="7786688" cy="1365250"/>
          </a:xfrm>
          <a:effectLst>
            <a:outerShdw dist="45791" dir="2021404" algn="ctr" rotWithShape="0">
              <a:srgbClr val="B2B2B2"/>
            </a:outerShdw>
          </a:effectLst>
        </p:spPr>
        <p:txBody>
          <a:bodyPr/>
          <a:lstStyle/>
          <a:p>
            <a:pPr algn="ctr" eaLnBrk="1" hangingPunct="1"/>
            <a:r>
              <a:rPr lang="ko-KR" altLang="en-US" sz="4800" dirty="0" smtClean="0"/>
              <a:t>자바 프로그래밍 기초 실습</a:t>
            </a:r>
          </a:p>
        </p:txBody>
      </p:sp>
      <p:sp>
        <p:nvSpPr>
          <p:cNvPr id="15363" name="Text Box 14"/>
          <p:cNvSpPr txBox="1">
            <a:spLocks noChangeArrowheads="1"/>
          </p:cNvSpPr>
          <p:nvPr/>
        </p:nvSpPr>
        <p:spPr bwMode="auto">
          <a:xfrm>
            <a:off x="2700338" y="1428750"/>
            <a:ext cx="4248150" cy="646113"/>
          </a:xfrm>
          <a:prstGeom prst="rect">
            <a:avLst/>
          </a:prstGeom>
          <a:noFill/>
          <a:ln>
            <a:noFill/>
          </a:ln>
          <a:effectLst>
            <a:outerShdw dist="28398" dir="3806097" algn="ctr" rotWithShape="0">
              <a:srgbClr val="B2B2B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3600" b="1" i="1" dirty="0">
                <a:solidFill>
                  <a:srgbClr val="333399"/>
                </a:solidFill>
              </a:rPr>
              <a:t>Lab Exercise </a:t>
            </a:r>
            <a:r>
              <a:rPr lang="en-US" altLang="ko-KR" sz="3600" b="1" i="1" dirty="0" smtClean="0">
                <a:solidFill>
                  <a:srgbClr val="333399"/>
                </a:solidFill>
              </a:rPr>
              <a:t>#4</a:t>
            </a:r>
            <a:endParaRPr lang="en-US" altLang="ko-KR" sz="3600" b="1" i="1" dirty="0">
              <a:solidFill>
                <a:srgbClr val="333399"/>
              </a:solidFill>
            </a:endParaRPr>
          </a:p>
        </p:txBody>
      </p:sp>
      <p:sp>
        <p:nvSpPr>
          <p:cNvPr id="1536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657600"/>
            <a:ext cx="6437313" cy="2508250"/>
          </a:xfrm>
        </p:spPr>
        <p:txBody>
          <a:bodyPr/>
          <a:lstStyle/>
          <a:p>
            <a:pPr eaLnBrk="1" hangingPunct="1"/>
            <a:r>
              <a:rPr lang="en-US" altLang="ko-KR" sz="2400" b="1" dirty="0" smtClean="0"/>
              <a:t>2017</a:t>
            </a:r>
            <a:r>
              <a:rPr lang="ko-KR" altLang="en-US" sz="2400" b="1" dirty="0" smtClean="0"/>
              <a:t>년 </a:t>
            </a:r>
            <a:r>
              <a:rPr lang="en-US" altLang="ko-KR" sz="2400" b="1" dirty="0"/>
              <a:t>2</a:t>
            </a:r>
            <a:r>
              <a:rPr lang="ko-KR" altLang="en-US" sz="2400" b="1" dirty="0"/>
              <a:t>학기 </a:t>
            </a:r>
          </a:p>
          <a:p>
            <a:pPr eaLnBrk="1" hangingPunct="1"/>
            <a:r>
              <a:rPr lang="ko-KR" altLang="en-US" sz="3600" b="1" dirty="0"/>
              <a:t>컴퓨터프로그래밍</a:t>
            </a:r>
            <a:r>
              <a:rPr lang="en-US" altLang="ko-KR" sz="3600" b="1" dirty="0"/>
              <a:t>1</a:t>
            </a:r>
            <a:endParaRPr lang="ko-KR" altLang="en-US" sz="3600" b="1" dirty="0"/>
          </a:p>
          <a:p>
            <a:pPr eaLnBrk="1" hangingPunct="1">
              <a:lnSpc>
                <a:spcPct val="90000"/>
              </a:lnSpc>
            </a:pPr>
            <a:endParaRPr lang="en-US" altLang="ko-KR" sz="2800" dirty="0"/>
          </a:p>
          <a:p>
            <a:pPr eaLnBrk="1" hangingPunct="1">
              <a:lnSpc>
                <a:spcPct val="90000"/>
              </a:lnSpc>
            </a:pPr>
            <a:r>
              <a:rPr lang="ko-KR" altLang="en-US" sz="2400" b="1" dirty="0"/>
              <a:t>권 오 석</a:t>
            </a:r>
            <a:endParaRPr lang="en-US" altLang="ko-KR" sz="2400" b="1" dirty="0"/>
          </a:p>
          <a:p>
            <a:pPr eaLnBrk="1" hangingPunct="1">
              <a:lnSpc>
                <a:spcPct val="90000"/>
              </a:lnSpc>
            </a:pPr>
            <a:r>
              <a:rPr lang="ko-KR" altLang="en-US" sz="2400" b="1" dirty="0"/>
              <a:t>충남대학교 컴퓨터공학과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1563" y="537330"/>
            <a:ext cx="7872412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 smtClean="0"/>
              <a:t>과제</a:t>
            </a:r>
            <a:r>
              <a:rPr lang="en-US" spc="25" dirty="0" smtClean="0"/>
              <a:t>4</a:t>
            </a:r>
            <a:r>
              <a:rPr spc="25" dirty="0" smtClean="0"/>
              <a:t>-1</a:t>
            </a:r>
            <a:r>
              <a:rPr spc="25" dirty="0"/>
              <a:t>. 피보나치</a:t>
            </a:r>
            <a:r>
              <a:rPr spc="40" dirty="0"/>
              <a:t> </a:t>
            </a:r>
            <a:r>
              <a:rPr spc="30" dirty="0"/>
              <a:t>수열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9487" y="3789040"/>
            <a:ext cx="6608116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sz="75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000" dirty="0" err="1" smtClean="0">
                <a:latin typeface="Malgun Gothic"/>
                <a:cs typeface="Malgun Gothic"/>
              </a:rPr>
              <a:t>반복문을</a:t>
            </a:r>
            <a:r>
              <a:rPr sz="2000" dirty="0" smtClean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이용하여 </a:t>
            </a:r>
            <a:r>
              <a:rPr sz="2000" spc="5" dirty="0">
                <a:latin typeface="Malgun Gothic"/>
                <a:cs typeface="Malgun Gothic"/>
              </a:rPr>
              <a:t>10번째 </a:t>
            </a:r>
            <a:r>
              <a:rPr sz="2000" dirty="0">
                <a:latin typeface="Malgun Gothic"/>
                <a:cs typeface="Malgun Gothic"/>
              </a:rPr>
              <a:t>항까지 피보나치 수열을 구하는 프로그램을</a:t>
            </a:r>
            <a:r>
              <a:rPr sz="2000" spc="-85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작성하시오.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79487" y="1577847"/>
            <a:ext cx="7653655" cy="17902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3535">
              <a:lnSpc>
                <a:spcPct val="120000"/>
              </a:lnSpc>
              <a:tabLst>
                <a:tab pos="355600" algn="l"/>
              </a:tabLst>
            </a:pPr>
            <a:r>
              <a:rPr sz="75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75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Malgun Gothic"/>
                <a:cs typeface="Malgun Gothic"/>
              </a:rPr>
              <a:t>피보나치 수열에서는 </a:t>
            </a:r>
            <a:r>
              <a:rPr sz="2000" dirty="0">
                <a:latin typeface="Malgun Gothic"/>
                <a:cs typeface="Malgun Gothic"/>
              </a:rPr>
              <a:t>앞의 2개의 원소를 </a:t>
            </a:r>
            <a:r>
              <a:rPr sz="2000" spc="-5" dirty="0">
                <a:latin typeface="Malgun Gothic"/>
                <a:cs typeface="Malgun Gothic"/>
              </a:rPr>
              <a:t>합하여 </a:t>
            </a:r>
            <a:r>
              <a:rPr sz="2000" dirty="0">
                <a:latin typeface="Malgun Gothic"/>
                <a:cs typeface="Malgun Gothic"/>
              </a:rPr>
              <a:t>뒤의 </a:t>
            </a:r>
            <a:r>
              <a:rPr sz="2000" spc="-5" dirty="0">
                <a:latin typeface="Malgun Gothic"/>
                <a:cs typeface="Malgun Gothic"/>
              </a:rPr>
              <a:t>원소를 </a:t>
            </a:r>
            <a:r>
              <a:rPr sz="2000" dirty="0">
                <a:latin typeface="Malgun Gothic"/>
                <a:cs typeface="Malgun Gothic"/>
              </a:rPr>
              <a:t>만든다. 피보나치 수열에서 처음 몇</a:t>
            </a:r>
            <a:r>
              <a:rPr sz="2000" spc="20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개의</a:t>
            </a:r>
            <a:r>
              <a:rPr sz="2000" spc="25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원소  를 나열하면 </a:t>
            </a:r>
            <a:r>
              <a:rPr sz="2000" spc="-5" dirty="0">
                <a:latin typeface="Malgun Gothic"/>
                <a:cs typeface="Malgun Gothic"/>
              </a:rPr>
              <a:t>다음과</a:t>
            </a:r>
            <a:r>
              <a:rPr sz="2000" spc="-75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같다.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678815">
              <a:lnSpc>
                <a:spcPct val="100000"/>
              </a:lnSpc>
            </a:pPr>
            <a:r>
              <a:rPr sz="2750" dirty="0">
                <a:latin typeface="Tahoma"/>
                <a:cs typeface="Tahoma"/>
              </a:rPr>
              <a:t>0, 1, 1, 2, 3, 5, 8, 13, 21, 34, </a:t>
            </a:r>
            <a:r>
              <a:rPr sz="2750" spc="5" dirty="0">
                <a:latin typeface="Tahoma"/>
                <a:cs typeface="Tahoma"/>
              </a:rPr>
              <a:t>55</a:t>
            </a:r>
            <a:r>
              <a:rPr sz="2750" spc="505" dirty="0">
                <a:latin typeface="Tahoma"/>
                <a:cs typeface="Tahoma"/>
              </a:rPr>
              <a:t> </a:t>
            </a:r>
            <a:r>
              <a:rPr sz="2750" spc="-5" dirty="0">
                <a:latin typeface="Tahoma"/>
                <a:cs typeface="Tahoma"/>
              </a:rPr>
              <a:t>...</a:t>
            </a:r>
            <a:endParaRPr sz="275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3648" y="4743033"/>
            <a:ext cx="1524635" cy="1278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50" i="1" spc="70" dirty="0">
                <a:latin typeface="Times New Roman"/>
                <a:cs typeface="Times New Roman"/>
              </a:rPr>
              <a:t>f</a:t>
            </a:r>
            <a:r>
              <a:rPr sz="1950" spc="104" baseline="-23504" dirty="0">
                <a:latin typeface="Times New Roman"/>
                <a:cs typeface="Times New Roman"/>
              </a:rPr>
              <a:t>0  </a:t>
            </a:r>
            <a:r>
              <a:rPr sz="2250" spc="10" dirty="0">
                <a:latin typeface="Symbol"/>
                <a:cs typeface="Symbol"/>
              </a:rPr>
              <a:t></a:t>
            </a:r>
            <a:r>
              <a:rPr sz="2250" spc="-204" dirty="0">
                <a:latin typeface="Times New Roman"/>
                <a:cs typeface="Times New Roman"/>
              </a:rPr>
              <a:t> </a:t>
            </a:r>
            <a:r>
              <a:rPr sz="2250" spc="10" dirty="0">
                <a:latin typeface="Times New Roman"/>
                <a:cs typeface="Times New Roman"/>
              </a:rPr>
              <a:t>0</a:t>
            </a:r>
            <a:endParaRPr sz="2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2250" i="1" spc="5" dirty="0">
                <a:latin typeface="Times New Roman"/>
                <a:cs typeface="Times New Roman"/>
              </a:rPr>
              <a:t>f</a:t>
            </a:r>
            <a:r>
              <a:rPr sz="1950" spc="7" baseline="-23504" dirty="0">
                <a:latin typeface="Times New Roman"/>
                <a:cs typeface="Times New Roman"/>
              </a:rPr>
              <a:t>1  </a:t>
            </a:r>
            <a:r>
              <a:rPr sz="2250" spc="10" dirty="0">
                <a:latin typeface="Symbol"/>
                <a:cs typeface="Symbol"/>
              </a:rPr>
              <a:t></a:t>
            </a:r>
            <a:r>
              <a:rPr sz="2250" spc="-385" dirty="0">
                <a:latin typeface="Times New Roman"/>
                <a:cs typeface="Times New Roman"/>
              </a:rPr>
              <a:t> </a:t>
            </a:r>
            <a:r>
              <a:rPr sz="2250" spc="10" dirty="0">
                <a:latin typeface="Times New Roman"/>
                <a:cs typeface="Times New Roman"/>
              </a:rPr>
              <a:t>1</a:t>
            </a:r>
            <a:endParaRPr sz="2250" dirty="0">
              <a:latin typeface="Times New Roman"/>
              <a:cs typeface="Times New Roman"/>
            </a:endParaRPr>
          </a:p>
          <a:p>
            <a:pPr marL="12700">
              <a:lnSpc>
                <a:spcPts val="2610"/>
              </a:lnSpc>
              <a:spcBef>
                <a:spcPts val="1300"/>
              </a:spcBef>
            </a:pPr>
            <a:r>
              <a:rPr sz="3375" i="1" spc="67" baseline="13580" dirty="0">
                <a:latin typeface="Times New Roman"/>
                <a:cs typeface="Times New Roman"/>
              </a:rPr>
              <a:t>f</a:t>
            </a:r>
            <a:r>
              <a:rPr sz="1300" i="1" spc="45" dirty="0">
                <a:latin typeface="Times New Roman"/>
                <a:cs typeface="Times New Roman"/>
              </a:rPr>
              <a:t>i</a:t>
            </a:r>
            <a:r>
              <a:rPr sz="1300" spc="45" dirty="0">
                <a:latin typeface="Symbol"/>
                <a:cs typeface="Symbol"/>
              </a:rPr>
              <a:t></a:t>
            </a:r>
            <a:r>
              <a:rPr sz="1300" spc="45" dirty="0">
                <a:latin typeface="Times New Roman"/>
                <a:cs typeface="Times New Roman"/>
              </a:rPr>
              <a:t>1  </a:t>
            </a:r>
            <a:r>
              <a:rPr sz="3375" spc="15" baseline="13580" dirty="0">
                <a:latin typeface="Symbol"/>
                <a:cs typeface="Symbol"/>
              </a:rPr>
              <a:t></a:t>
            </a:r>
            <a:r>
              <a:rPr sz="3375" spc="15" baseline="13580" dirty="0">
                <a:latin typeface="Times New Roman"/>
                <a:cs typeface="Times New Roman"/>
              </a:rPr>
              <a:t>  </a:t>
            </a:r>
            <a:r>
              <a:rPr sz="3375" i="1" spc="82" baseline="13580" dirty="0">
                <a:latin typeface="Times New Roman"/>
                <a:cs typeface="Times New Roman"/>
              </a:rPr>
              <a:t>f</a:t>
            </a:r>
            <a:r>
              <a:rPr sz="1300" i="1" spc="55" dirty="0">
                <a:latin typeface="Times New Roman"/>
                <a:cs typeface="Times New Roman"/>
              </a:rPr>
              <a:t>i  </a:t>
            </a:r>
            <a:r>
              <a:rPr sz="3375" spc="15" baseline="13580" dirty="0">
                <a:latin typeface="Symbol"/>
                <a:cs typeface="Symbol"/>
              </a:rPr>
              <a:t></a:t>
            </a:r>
            <a:r>
              <a:rPr sz="3375" spc="-240" baseline="13580" dirty="0">
                <a:latin typeface="Times New Roman"/>
                <a:cs typeface="Times New Roman"/>
              </a:rPr>
              <a:t> </a:t>
            </a:r>
            <a:r>
              <a:rPr sz="3375" i="1" spc="60" baseline="13580" dirty="0">
                <a:latin typeface="Times New Roman"/>
                <a:cs typeface="Times New Roman"/>
              </a:rPr>
              <a:t>f</a:t>
            </a:r>
            <a:r>
              <a:rPr sz="1300" i="1" spc="40" dirty="0">
                <a:latin typeface="Times New Roman"/>
                <a:cs typeface="Times New Roman"/>
              </a:rPr>
              <a:t>i</a:t>
            </a:r>
            <a:r>
              <a:rPr sz="1300" spc="40" dirty="0">
                <a:latin typeface="Symbol"/>
                <a:cs typeface="Symbol"/>
              </a:rPr>
              <a:t></a:t>
            </a:r>
            <a:r>
              <a:rPr sz="1300" spc="40" dirty="0">
                <a:latin typeface="Times New Roman"/>
                <a:cs typeface="Times New Roman"/>
              </a:rPr>
              <a:t>1</a:t>
            </a:r>
            <a:endParaRPr sz="13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22678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1563" y="537330"/>
            <a:ext cx="7872412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/>
              <a:t>과제</a:t>
            </a:r>
            <a:r>
              <a:rPr spc="25" dirty="0" smtClean="0"/>
              <a:t>4-</a:t>
            </a:r>
            <a:r>
              <a:rPr lang="en-US" spc="25" dirty="0" smtClean="0"/>
              <a:t>2</a:t>
            </a:r>
            <a:r>
              <a:rPr spc="25" dirty="0" smtClean="0"/>
              <a:t>. </a:t>
            </a:r>
            <a:r>
              <a:rPr spc="25" dirty="0"/>
              <a:t>알파벳</a:t>
            </a:r>
            <a:r>
              <a:rPr spc="35" dirty="0"/>
              <a:t> </a:t>
            </a:r>
            <a:r>
              <a:rPr spc="30" dirty="0"/>
              <a:t>구분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9487" y="1627123"/>
            <a:ext cx="7192913" cy="91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sz="950" spc="2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950" spc="2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000" spc="20" dirty="0">
                <a:latin typeface="Malgun Gothic"/>
                <a:cs typeface="Malgun Gothic"/>
              </a:rPr>
              <a:t>키보드에서 </a:t>
            </a:r>
            <a:r>
              <a:rPr sz="2000" spc="25" dirty="0">
                <a:latin typeface="Malgun Gothic"/>
                <a:cs typeface="Malgun Gothic"/>
              </a:rPr>
              <a:t>영문자를 하나 </a:t>
            </a:r>
            <a:r>
              <a:rPr sz="2000" spc="20" dirty="0">
                <a:latin typeface="Malgun Gothic"/>
                <a:cs typeface="Malgun Gothic"/>
              </a:rPr>
              <a:t>읽어서 </a:t>
            </a:r>
            <a:r>
              <a:rPr sz="2000" spc="25" dirty="0">
                <a:latin typeface="Malgun Gothic"/>
                <a:cs typeface="Malgun Gothic"/>
              </a:rPr>
              <a:t>모음과 자음을 구분하는 </a:t>
            </a:r>
            <a:r>
              <a:rPr sz="2000" spc="25" dirty="0" err="1">
                <a:latin typeface="Malgun Gothic"/>
                <a:cs typeface="Malgun Gothic"/>
              </a:rPr>
              <a:t>프로그램을</a:t>
            </a:r>
            <a:r>
              <a:rPr sz="2000" spc="25" dirty="0">
                <a:latin typeface="Malgun Gothic"/>
                <a:cs typeface="Malgun Gothic"/>
              </a:rPr>
              <a:t> </a:t>
            </a:r>
            <a:r>
              <a:rPr sz="2000" spc="125" dirty="0">
                <a:latin typeface="Malgun Gothic"/>
                <a:cs typeface="Malgun Gothic"/>
              </a:rPr>
              <a:t> </a:t>
            </a:r>
            <a:r>
              <a:rPr sz="2000" spc="20" dirty="0" err="1" smtClean="0">
                <a:latin typeface="Malgun Gothic"/>
                <a:cs typeface="Malgun Gothic"/>
              </a:rPr>
              <a:t>작성하시</a:t>
            </a:r>
            <a:r>
              <a:rPr sz="2000" spc="15" dirty="0" err="1" smtClean="0">
                <a:latin typeface="Malgun Gothic"/>
                <a:cs typeface="Malgun Gothic"/>
              </a:rPr>
              <a:t>오</a:t>
            </a:r>
            <a:r>
              <a:rPr sz="2000" spc="15" dirty="0">
                <a:latin typeface="Malgun Gothic"/>
                <a:cs typeface="Malgun Gothic"/>
              </a:rPr>
              <a:t>.</a:t>
            </a:r>
            <a:endParaRPr sz="2000" dirty="0">
              <a:latin typeface="Malgun Gothic"/>
              <a:cs typeface="Malgun Gothic"/>
            </a:endParaRPr>
          </a:p>
          <a:p>
            <a:pPr marL="756285" indent="-286385">
              <a:lnSpc>
                <a:spcPct val="100000"/>
              </a:lnSpc>
              <a:spcBef>
                <a:spcPts val="36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600" spc="10" dirty="0">
                <a:latin typeface="Malgun Gothic"/>
                <a:cs typeface="Malgun Gothic"/>
              </a:rPr>
              <a:t>switch </a:t>
            </a:r>
            <a:r>
              <a:rPr sz="1600" dirty="0">
                <a:latin typeface="Malgun Gothic"/>
                <a:cs typeface="Malgun Gothic"/>
              </a:rPr>
              <a:t>문</a:t>
            </a:r>
            <a:r>
              <a:rPr sz="1600" spc="-195" dirty="0">
                <a:latin typeface="Malgun Gothic"/>
                <a:cs typeface="Malgun Gothic"/>
              </a:rPr>
              <a:t> </a:t>
            </a:r>
            <a:r>
              <a:rPr sz="1600" dirty="0">
                <a:latin typeface="Malgun Gothic"/>
                <a:cs typeface="Malgun Gothic"/>
              </a:rPr>
              <a:t>사용</a:t>
            </a:r>
          </a:p>
        </p:txBody>
      </p:sp>
      <p:sp>
        <p:nvSpPr>
          <p:cNvPr id="4" name="object 4"/>
          <p:cNvSpPr/>
          <p:nvPr/>
        </p:nvSpPr>
        <p:spPr>
          <a:xfrm>
            <a:off x="1475656" y="2852936"/>
            <a:ext cx="4600575" cy="1485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696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 smtClean="0"/>
              <a:t>과제 제출 및 기한</a:t>
            </a:r>
          </a:p>
        </p:txBody>
      </p:sp>
      <p:sp>
        <p:nvSpPr>
          <p:cNvPr id="29699" name="내용 개체 틀 2"/>
          <p:cNvSpPr>
            <a:spLocks noGrp="1"/>
          </p:cNvSpPr>
          <p:nvPr>
            <p:ph idx="1"/>
          </p:nvPr>
        </p:nvSpPr>
        <p:spPr>
          <a:xfrm>
            <a:off x="899593" y="1571625"/>
            <a:ext cx="8055496" cy="4560888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ko-KR" altLang="en-US" sz="2800" dirty="0" smtClean="0"/>
              <a:t>과제 제출방법</a:t>
            </a:r>
            <a:endParaRPr lang="en-US" altLang="ko-KR" sz="2800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2400" dirty="0" smtClean="0"/>
              <a:t>과제 결과물 프로젝트를 보고서와 함께 압축하여 제출</a:t>
            </a:r>
            <a:endParaRPr lang="en-US" altLang="ko-KR" sz="2400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2400" dirty="0" smtClean="0"/>
              <a:t>제출물 파일형식</a:t>
            </a:r>
            <a:endParaRPr lang="en-US" altLang="ko-KR" sz="2400" dirty="0" smtClean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altLang="ko-KR" sz="2200" dirty="0"/>
              <a:t>[</a:t>
            </a:r>
            <a:r>
              <a:rPr lang="ko-KR" altLang="en-US" sz="2200" dirty="0" err="1"/>
              <a:t>컴프</a:t>
            </a:r>
            <a:r>
              <a:rPr lang="en-US" altLang="ko-KR" sz="2200" dirty="0" smtClean="0"/>
              <a:t>00]hw04_</a:t>
            </a:r>
            <a:r>
              <a:rPr lang="ko-KR" altLang="en-US" sz="2200" dirty="0"/>
              <a:t>학번</a:t>
            </a:r>
            <a:r>
              <a:rPr lang="en-US" altLang="ko-KR" sz="2200" dirty="0"/>
              <a:t>_</a:t>
            </a:r>
            <a:r>
              <a:rPr lang="ko-KR" altLang="en-US" sz="2200" dirty="0"/>
              <a:t>이름</a:t>
            </a:r>
            <a:r>
              <a:rPr lang="en-US" altLang="ko-KR" sz="2200" dirty="0"/>
              <a:t>.zip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2400" dirty="0" smtClean="0"/>
              <a:t>과제가 두 개 이상일 경우 하나의 압축파일로 제출</a:t>
            </a:r>
            <a:endParaRPr lang="en-US" altLang="ko-KR" sz="2400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2400" dirty="0" smtClean="0"/>
              <a:t>사이버 캠퍼스</a:t>
            </a:r>
            <a:r>
              <a:rPr lang="en-US" altLang="ko-KR" sz="2400" dirty="0"/>
              <a:t>(</a:t>
            </a:r>
            <a:r>
              <a:rPr lang="en-US" altLang="ko-KR" sz="2400" dirty="0">
                <a:hlinkClick r:id="rId2"/>
              </a:rPr>
              <a:t>http://e-learn.cnu.ac.kr</a:t>
            </a:r>
            <a:r>
              <a:rPr lang="en-US" altLang="ko-KR" sz="2400" dirty="0" smtClean="0">
                <a:hlinkClick r:id="rId2"/>
              </a:rPr>
              <a:t>/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“</a:t>
            </a:r>
            <a:r>
              <a:rPr lang="ko-KR" altLang="en-US" sz="2400" dirty="0" smtClean="0"/>
              <a:t>과제관리</a:t>
            </a:r>
            <a:r>
              <a:rPr lang="en-US" altLang="ko-KR" sz="2400" dirty="0" smtClean="0"/>
              <a:t>”</a:t>
            </a:r>
            <a:r>
              <a:rPr lang="ko-KR" altLang="en-US" sz="2400" dirty="0" smtClean="0"/>
              <a:t>로 제출</a:t>
            </a:r>
            <a:endParaRPr lang="en-US" altLang="ko-KR" sz="24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sz="2800" dirty="0" smtClean="0"/>
              <a:t>제출기한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월요일 </a:t>
            </a:r>
            <a:r>
              <a:rPr lang="en-US" altLang="ko-KR" sz="2800" dirty="0" smtClean="0"/>
              <a:t>(10</a:t>
            </a:r>
            <a:r>
              <a:rPr lang="ko-KR" altLang="en-US" sz="2800" dirty="0" smtClean="0"/>
              <a:t>월 </a:t>
            </a:r>
            <a:r>
              <a:rPr lang="en-US" altLang="ko-KR" sz="2800" dirty="0" smtClean="0"/>
              <a:t>9</a:t>
            </a:r>
            <a:r>
              <a:rPr lang="ko-KR" altLang="en-US" sz="2800" dirty="0" smtClean="0"/>
              <a:t>일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23</a:t>
            </a:r>
            <a:r>
              <a:rPr lang="ko-KR" altLang="en-US" sz="2800" dirty="0" smtClean="0"/>
              <a:t>시 </a:t>
            </a:r>
            <a:r>
              <a:rPr lang="en-US" altLang="ko-KR" sz="2800" dirty="0" smtClean="0"/>
              <a:t>59</a:t>
            </a:r>
            <a:r>
              <a:rPr lang="ko-KR" altLang="en-US" sz="2800" dirty="0" smtClean="0"/>
              <a:t>분</a:t>
            </a:r>
            <a:endParaRPr lang="en-US" altLang="ko-KR" sz="2800" dirty="0" smtClean="0"/>
          </a:p>
        </p:txBody>
      </p:sp>
      <p:sp>
        <p:nvSpPr>
          <p:cNvPr id="29700" name="날짜 개체 틀 3"/>
          <p:cNvSpPr>
            <a:spLocks noGrp="1"/>
          </p:cNvSpPr>
          <p:nvPr>
            <p:ph type="dt" sz="quarter" idx="10"/>
          </p:nvPr>
        </p:nvSpPr>
        <p:spPr>
          <a:xfrm>
            <a:off x="228600" y="6248400"/>
            <a:ext cx="21113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컴퓨터프로그래밍</a:t>
            </a:r>
            <a:r>
              <a:rPr kumimoji="0" lang="en-US" altLang="ko-KR" sz="1400" smtClean="0"/>
              <a:t>1</a:t>
            </a:r>
          </a:p>
        </p:txBody>
      </p:sp>
      <p:sp>
        <p:nvSpPr>
          <p:cNvPr id="29701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자바 프로그래밍 기초 실습</a:t>
            </a:r>
            <a:endParaRPr kumimoji="0" lang="en-US" altLang="ko-KR" sz="1400" smtClean="0"/>
          </a:p>
        </p:txBody>
      </p:sp>
      <p:sp>
        <p:nvSpPr>
          <p:cNvPr id="2970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A6303E-DEDC-4DEA-8543-9C6C38E2A725}" type="slidenum">
              <a:rPr kumimoji="0" lang="en-US" altLang="ko-K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ko-KR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 smtClean="0"/>
              <a:t>목차</a:t>
            </a:r>
          </a:p>
        </p:txBody>
      </p:sp>
      <p:sp>
        <p:nvSpPr>
          <p:cNvPr id="1741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ko-KR" altLang="en-US" sz="2400" dirty="0" smtClean="0"/>
              <a:t>실습</a:t>
            </a:r>
            <a:endParaRPr lang="en-US" altLang="ko-KR" sz="2400" dirty="0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ko-KR" sz="1600" dirty="0" smtClean="0"/>
              <a:t>1. while </a:t>
            </a:r>
            <a:r>
              <a:rPr lang="ko-KR" altLang="en-US" sz="1600" dirty="0" smtClean="0"/>
              <a:t>문</a:t>
            </a:r>
            <a:endParaRPr lang="en-US" altLang="ko-KR" sz="1600" dirty="0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ko-KR" sz="1600" dirty="0" smtClean="0"/>
              <a:t>2. do-while </a:t>
            </a:r>
            <a:r>
              <a:rPr lang="ko-KR" altLang="en-US" sz="1600" dirty="0" smtClean="0"/>
              <a:t>문</a:t>
            </a:r>
            <a:endParaRPr lang="en-US" altLang="ko-KR" sz="1600" dirty="0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ko-KR" sz="1600" dirty="0" smtClean="0"/>
              <a:t>3. for </a:t>
            </a:r>
            <a:r>
              <a:rPr lang="ko-KR" altLang="en-US" sz="1600" dirty="0" smtClean="0"/>
              <a:t>문</a:t>
            </a:r>
            <a:endParaRPr lang="en-US" altLang="ko-KR" sz="1600" dirty="0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ko-KR" sz="1600" dirty="0" smtClean="0"/>
              <a:t>4. </a:t>
            </a:r>
            <a:r>
              <a:rPr lang="ko-KR" altLang="en-US" sz="1600" dirty="0" smtClean="0"/>
              <a:t>중첩 </a:t>
            </a:r>
            <a:r>
              <a:rPr lang="en-US" altLang="ko-KR" sz="1600" dirty="0" smtClean="0"/>
              <a:t>for </a:t>
            </a:r>
            <a:r>
              <a:rPr lang="ko-KR" altLang="en-US" sz="1600" dirty="0" smtClean="0"/>
              <a:t>문</a:t>
            </a:r>
            <a:endParaRPr lang="en-US" altLang="ko-KR" sz="1600" dirty="0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ko-KR" altLang="en-US" sz="2400" dirty="0" smtClean="0"/>
              <a:t>실습</a:t>
            </a:r>
            <a:endParaRPr lang="en-US" altLang="ko-KR" sz="2400" dirty="0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ko-KR" sz="1600" dirty="0" smtClean="0"/>
              <a:t>1. </a:t>
            </a:r>
            <a:r>
              <a:rPr lang="ko-KR" altLang="en-US" sz="1600" dirty="0" smtClean="0"/>
              <a:t>구구단 계산</a:t>
            </a:r>
            <a:endParaRPr lang="en-US" altLang="ko-KR" sz="1600" dirty="0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ko-KR" sz="1600" dirty="0" smtClean="0"/>
              <a:t>2. </a:t>
            </a:r>
            <a:r>
              <a:rPr lang="ko-KR" altLang="en-US" sz="1600" dirty="0" smtClean="0"/>
              <a:t>피라미드 출력</a:t>
            </a:r>
            <a:endParaRPr lang="en-US" altLang="ko-KR" sz="1600" dirty="0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ko-KR" altLang="en-US" sz="2400" dirty="0" smtClean="0"/>
              <a:t>과제</a:t>
            </a:r>
            <a:endParaRPr lang="en-US" altLang="ko-KR" sz="2400" dirty="0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ko-KR" altLang="en-US" sz="1600" dirty="0" smtClean="0"/>
              <a:t>피보나치 수열</a:t>
            </a:r>
            <a:endParaRPr lang="en-US" altLang="ko-KR" sz="1600" dirty="0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ko-KR" altLang="en-US" sz="1600" dirty="0" smtClean="0"/>
              <a:t>알파벳 구분</a:t>
            </a:r>
            <a:endParaRPr lang="en-US" altLang="ko-KR" sz="1600" dirty="0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US" altLang="ko-KR" sz="2000" dirty="0" smtClean="0"/>
          </a:p>
        </p:txBody>
      </p:sp>
      <p:sp>
        <p:nvSpPr>
          <p:cNvPr id="17412" name="날짜 개체 틀 3"/>
          <p:cNvSpPr>
            <a:spLocks noGrp="1"/>
          </p:cNvSpPr>
          <p:nvPr>
            <p:ph type="dt" sz="quarter" idx="10"/>
          </p:nvPr>
        </p:nvSpPr>
        <p:spPr>
          <a:xfrm>
            <a:off x="228600" y="6248400"/>
            <a:ext cx="21113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컴퓨터프로그래밍</a:t>
            </a:r>
            <a:r>
              <a:rPr kumimoji="0" lang="en-US" altLang="ko-KR" sz="1400" smtClean="0"/>
              <a:t>1</a:t>
            </a:r>
          </a:p>
        </p:txBody>
      </p:sp>
      <p:sp>
        <p:nvSpPr>
          <p:cNvPr id="17413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dirty="0" smtClean="0"/>
              <a:t>자바 프로그래밍 기초 실습</a:t>
            </a:r>
            <a:endParaRPr kumimoji="0" lang="en-US" altLang="ko-KR" sz="1400" dirty="0" smtClean="0"/>
          </a:p>
        </p:txBody>
      </p:sp>
      <p:sp>
        <p:nvSpPr>
          <p:cNvPr id="1741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C566FF8-D02C-4AFB-B539-F20D2C17120D}" type="slidenum">
              <a:rPr kumimoji="0" lang="en-US" altLang="ko-K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881237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/>
              <a:t>반복</a:t>
            </a:r>
            <a:r>
              <a:rPr spc="20" dirty="0"/>
              <a:t>문(w</a:t>
            </a:r>
            <a:r>
              <a:rPr spc="-15" dirty="0"/>
              <a:t>h</a:t>
            </a:r>
            <a:r>
              <a:rPr spc="35" dirty="0"/>
              <a:t>il</a:t>
            </a:r>
            <a:r>
              <a:rPr spc="10" dirty="0"/>
              <a:t>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9487" y="1642109"/>
            <a:ext cx="3808537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61290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lang="en-US" spc="-5" dirty="0">
                <a:latin typeface="Malgun Gothic"/>
                <a:cs typeface="Malgun Gothic"/>
              </a:rPr>
              <a:t>w</a:t>
            </a:r>
            <a:r>
              <a:rPr spc="-5" dirty="0" smtClean="0">
                <a:latin typeface="Malgun Gothic"/>
                <a:cs typeface="Malgun Gothic"/>
              </a:rPr>
              <a:t>hile</a:t>
            </a:r>
            <a:r>
              <a:rPr lang="en-US" spc="-5" dirty="0" smtClean="0">
                <a:latin typeface="Malgun Gothic"/>
                <a:cs typeface="Malgun Gothic"/>
              </a:rPr>
              <a:t> </a:t>
            </a:r>
            <a:r>
              <a:rPr spc="25" dirty="0" smtClean="0">
                <a:latin typeface="Malgun Gothic"/>
                <a:cs typeface="Malgun Gothic"/>
              </a:rPr>
              <a:t>문</a:t>
            </a:r>
            <a:r>
              <a:rPr lang="en-US" spc="25" dirty="0" smtClean="0">
                <a:latin typeface="Malgun Gothic"/>
                <a:cs typeface="Malgun Gothic"/>
              </a:rPr>
              <a:t> </a:t>
            </a:r>
            <a:r>
              <a:rPr lang="ko-KR" altLang="en-US" spc="25" dirty="0" smtClean="0">
                <a:latin typeface="Malgun Gothic"/>
                <a:cs typeface="Malgun Gothic"/>
              </a:rPr>
              <a:t>예제</a:t>
            </a:r>
            <a:endParaRPr dirty="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9487" y="2276872"/>
            <a:ext cx="5715000" cy="3057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4900" y="5448300"/>
            <a:ext cx="4057650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7318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7584" y="2132856"/>
            <a:ext cx="5572125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반복문(do-while)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79486" y="1642109"/>
            <a:ext cx="4816649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61290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pc="10" dirty="0">
                <a:latin typeface="Malgun Gothic"/>
                <a:cs typeface="Malgun Gothic"/>
              </a:rPr>
              <a:t>do-while </a:t>
            </a:r>
            <a:r>
              <a:rPr spc="25" dirty="0">
                <a:latin typeface="Malgun Gothic"/>
                <a:cs typeface="Malgun Gothic"/>
              </a:rPr>
              <a:t>문</a:t>
            </a:r>
            <a:r>
              <a:rPr spc="80" dirty="0">
                <a:latin typeface="Malgun Gothic"/>
                <a:cs typeface="Malgun Gothic"/>
              </a:rPr>
              <a:t> </a:t>
            </a:r>
            <a:r>
              <a:rPr spc="20" dirty="0">
                <a:latin typeface="Malgun Gothic"/>
                <a:cs typeface="Malgun Gothic"/>
              </a:rPr>
              <a:t>예제</a:t>
            </a:r>
            <a:endParaRPr dirty="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05425" y="3924300"/>
            <a:ext cx="1514475" cy="142875"/>
          </a:xfrm>
          <a:custGeom>
            <a:avLst/>
            <a:gdLst/>
            <a:ahLst/>
            <a:cxnLst/>
            <a:rect l="l" t="t" r="r" b="b"/>
            <a:pathLst>
              <a:path w="1514475" h="142875">
                <a:moveTo>
                  <a:pt x="0" y="142875"/>
                </a:moveTo>
                <a:lnTo>
                  <a:pt x="1514475" y="142875"/>
                </a:lnTo>
                <a:lnTo>
                  <a:pt x="1514475" y="0"/>
                </a:lnTo>
                <a:lnTo>
                  <a:pt x="0" y="0"/>
                </a:lnTo>
                <a:lnTo>
                  <a:pt x="0" y="1428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40152" y="2132856"/>
            <a:ext cx="2257425" cy="2000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8012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/>
              <a:t>반복</a:t>
            </a:r>
            <a:r>
              <a:rPr spc="20" dirty="0"/>
              <a:t>문(f</a:t>
            </a:r>
            <a:r>
              <a:rPr spc="15" dirty="0"/>
              <a:t>o</a:t>
            </a:r>
            <a:r>
              <a:rPr spc="20" dirty="0"/>
              <a:t>r</a:t>
            </a:r>
            <a:r>
              <a:rPr spc="10"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9487" y="1642109"/>
            <a:ext cx="5968777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61290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pc="25" dirty="0">
                <a:latin typeface="Malgun Gothic"/>
                <a:cs typeface="Malgun Gothic"/>
              </a:rPr>
              <a:t>for 문</a:t>
            </a:r>
            <a:r>
              <a:rPr spc="-114" dirty="0">
                <a:latin typeface="Malgun Gothic"/>
                <a:cs typeface="Malgun Gothic"/>
              </a:rPr>
              <a:t> </a:t>
            </a:r>
            <a:r>
              <a:rPr spc="20" dirty="0">
                <a:latin typeface="Malgun Gothic"/>
                <a:cs typeface="Malgun Gothic"/>
              </a:rPr>
              <a:t>예제</a:t>
            </a:r>
            <a:endParaRPr dirty="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5350" y="2257425"/>
            <a:ext cx="5857875" cy="2085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5350" y="5029200"/>
            <a:ext cx="3895725" cy="438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9246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반복문(for)’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9487" y="1642109"/>
            <a:ext cx="4744641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sz="950" spc="2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950" spc="2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pc="25" dirty="0">
                <a:latin typeface="Malgun Gothic"/>
                <a:cs typeface="Malgun Gothic"/>
              </a:rPr>
              <a:t>중첩 for 문</a:t>
            </a:r>
            <a:r>
              <a:rPr spc="-5" dirty="0">
                <a:latin typeface="Malgun Gothic"/>
                <a:cs typeface="Malgun Gothic"/>
              </a:rPr>
              <a:t> </a:t>
            </a:r>
            <a:r>
              <a:rPr spc="25" dirty="0">
                <a:latin typeface="Malgun Gothic"/>
                <a:cs typeface="Malgun Gothic"/>
              </a:rPr>
              <a:t>예제</a:t>
            </a:r>
            <a:endParaRPr dirty="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5350" y="2438400"/>
            <a:ext cx="4448175" cy="1724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6800" y="4343400"/>
            <a:ext cx="1409700" cy="1228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5815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58875" y="2191130"/>
            <a:ext cx="118110" cy="15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5" dirty="0">
                <a:solidFill>
                  <a:srgbClr val="D7D7EB"/>
                </a:solidFill>
                <a:latin typeface="Wingdings"/>
                <a:cs typeface="Wingdings"/>
              </a:rPr>
              <a:t></a:t>
            </a:r>
            <a:endParaRPr sz="95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5657" y="3087623"/>
            <a:ext cx="69215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solidFill>
                  <a:srgbClr val="D7D7EB"/>
                </a:solidFill>
                <a:latin typeface="Arial"/>
                <a:cs typeface="Arial"/>
              </a:rPr>
              <a:t>•</a:t>
            </a:r>
            <a:endParaRPr sz="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8875" y="3087623"/>
            <a:ext cx="118110" cy="15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5" dirty="0">
                <a:solidFill>
                  <a:srgbClr val="D7D7EB"/>
                </a:solidFill>
                <a:latin typeface="Wingdings"/>
                <a:cs typeface="Wingdings"/>
              </a:rPr>
              <a:t></a:t>
            </a:r>
            <a:endParaRPr sz="95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31010" y="2954273"/>
            <a:ext cx="5441315" cy="715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45" dirty="0">
                <a:latin typeface="GulimChe"/>
                <a:cs typeface="GulimChe"/>
              </a:rPr>
              <a:t>조건만</a:t>
            </a:r>
            <a:r>
              <a:rPr sz="2000" b="1" spc="-615" dirty="0">
                <a:latin typeface="GulimChe"/>
                <a:cs typeface="GulimChe"/>
              </a:rPr>
              <a:t> </a:t>
            </a:r>
            <a:r>
              <a:rPr sz="2000" b="1" spc="20" dirty="0">
                <a:latin typeface="GulimChe"/>
                <a:cs typeface="GulimChe"/>
              </a:rPr>
              <a:t>존재하고</a:t>
            </a:r>
            <a:r>
              <a:rPr sz="2000" b="1" spc="-620" dirty="0">
                <a:latin typeface="GulimChe"/>
                <a:cs typeface="GulimChe"/>
              </a:rPr>
              <a:t> </a:t>
            </a:r>
            <a:r>
              <a:rPr sz="2000" b="1" spc="45" dirty="0">
                <a:latin typeface="GulimChe"/>
                <a:cs typeface="GulimChe"/>
              </a:rPr>
              <a:t>정확한</a:t>
            </a:r>
            <a:r>
              <a:rPr sz="2000" b="1" spc="-690" dirty="0">
                <a:latin typeface="GulimChe"/>
                <a:cs typeface="GulimChe"/>
              </a:rPr>
              <a:t> </a:t>
            </a:r>
            <a:r>
              <a:rPr sz="2000" b="1" spc="20" dirty="0">
                <a:latin typeface="GulimChe"/>
                <a:cs typeface="GulimChe"/>
              </a:rPr>
              <a:t>반복횟수를</a:t>
            </a:r>
            <a:r>
              <a:rPr sz="2000" b="1" spc="-690" dirty="0">
                <a:latin typeface="GulimChe"/>
                <a:cs typeface="GulimChe"/>
              </a:rPr>
              <a:t> </a:t>
            </a:r>
            <a:r>
              <a:rPr sz="2000" b="1" spc="45" dirty="0">
                <a:latin typeface="GulimChe"/>
                <a:cs typeface="GulimChe"/>
              </a:rPr>
              <a:t>모르는</a:t>
            </a:r>
            <a:r>
              <a:rPr sz="2000" b="1" spc="-620" dirty="0">
                <a:latin typeface="GulimChe"/>
                <a:cs typeface="GulimChe"/>
              </a:rPr>
              <a:t> </a:t>
            </a:r>
            <a:r>
              <a:rPr sz="2000" b="1" spc="100" dirty="0">
                <a:latin typeface="GulimChe"/>
                <a:cs typeface="GulimChe"/>
              </a:rPr>
              <a:t>경우</a:t>
            </a:r>
            <a:endParaRPr sz="2000" dirty="0">
              <a:latin typeface="GulimChe"/>
              <a:cs typeface="GulimChe"/>
            </a:endParaRPr>
          </a:p>
          <a:p>
            <a:pPr marL="22225">
              <a:lnSpc>
                <a:spcPct val="100000"/>
              </a:lnSpc>
              <a:spcBef>
                <a:spcPts val="1705"/>
              </a:spcBef>
            </a:pPr>
            <a:r>
              <a:rPr sz="1200" spc="-15" dirty="0">
                <a:latin typeface="Arial"/>
                <a:cs typeface="Arial"/>
              </a:rPr>
              <a:t>=&gt; </a:t>
            </a:r>
            <a:r>
              <a:rPr sz="1200" spc="-30" dirty="0">
                <a:latin typeface="Arial"/>
                <a:cs typeface="Arial"/>
              </a:rPr>
              <a:t>while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GulimChe"/>
                <a:cs typeface="GulimChe"/>
              </a:rPr>
              <a:t>문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15657" y="4155694"/>
            <a:ext cx="69215" cy="15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solidFill>
                  <a:srgbClr val="D7D7EB"/>
                </a:solidFill>
                <a:latin typeface="Arial"/>
                <a:cs typeface="Arial"/>
              </a:rPr>
              <a:t>•</a:t>
            </a:r>
            <a:endParaRPr sz="9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58875" y="4155694"/>
            <a:ext cx="118745" cy="15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20" dirty="0">
                <a:solidFill>
                  <a:srgbClr val="D7D7EB"/>
                </a:solidFill>
                <a:latin typeface="Wingdings"/>
                <a:cs typeface="Wingdings"/>
              </a:rPr>
              <a:t></a:t>
            </a:r>
            <a:endParaRPr sz="950">
              <a:latin typeface="Wingdings"/>
              <a:cs typeface="Wingding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31010" y="4022344"/>
            <a:ext cx="5517515" cy="7797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50" dirty="0">
                <a:latin typeface="GulimChe"/>
                <a:cs typeface="GulimChe"/>
              </a:rPr>
              <a:t>반드시</a:t>
            </a:r>
            <a:r>
              <a:rPr sz="2000" b="1" spc="-630" dirty="0">
                <a:latin typeface="GulimChe"/>
                <a:cs typeface="GulimChe"/>
              </a:rPr>
              <a:t> </a:t>
            </a:r>
            <a:r>
              <a:rPr sz="2000" b="1" spc="50" dirty="0">
                <a:latin typeface="GulimChe"/>
                <a:cs typeface="GulimChe"/>
              </a:rPr>
              <a:t>한번은</a:t>
            </a:r>
            <a:r>
              <a:rPr sz="2000" b="1" spc="-700" dirty="0">
                <a:latin typeface="GulimChe"/>
                <a:cs typeface="GulimChe"/>
              </a:rPr>
              <a:t> </a:t>
            </a:r>
            <a:r>
              <a:rPr sz="2000" b="1" spc="20" dirty="0">
                <a:latin typeface="GulimChe"/>
                <a:cs typeface="GulimChe"/>
              </a:rPr>
              <a:t>수행되어야</a:t>
            </a:r>
            <a:r>
              <a:rPr sz="2000" b="1" spc="-615" dirty="0">
                <a:latin typeface="GulimChe"/>
                <a:cs typeface="GulimChe"/>
              </a:rPr>
              <a:t> </a:t>
            </a:r>
            <a:r>
              <a:rPr sz="2000" b="1" spc="60" dirty="0">
                <a:latin typeface="GulimChe"/>
                <a:cs typeface="GulimChe"/>
              </a:rPr>
              <a:t>하는</a:t>
            </a:r>
            <a:r>
              <a:rPr sz="2000" b="1" spc="-625" dirty="0">
                <a:latin typeface="GulimChe"/>
                <a:cs typeface="GulimChe"/>
              </a:rPr>
              <a:t> </a:t>
            </a:r>
            <a:r>
              <a:rPr sz="2000" b="1" spc="50" dirty="0">
                <a:latin typeface="GulimChe"/>
                <a:cs typeface="GulimChe"/>
              </a:rPr>
              <a:t>문장이</a:t>
            </a:r>
            <a:r>
              <a:rPr sz="2000" b="1" spc="-700" dirty="0">
                <a:latin typeface="GulimChe"/>
                <a:cs typeface="GulimChe"/>
              </a:rPr>
              <a:t> </a:t>
            </a:r>
            <a:r>
              <a:rPr sz="2000" b="1" spc="60" dirty="0">
                <a:latin typeface="GulimChe"/>
                <a:cs typeface="GulimChe"/>
              </a:rPr>
              <a:t>있는</a:t>
            </a:r>
            <a:r>
              <a:rPr sz="2000" b="1" spc="-550" dirty="0">
                <a:latin typeface="GulimChe"/>
                <a:cs typeface="GulimChe"/>
              </a:rPr>
              <a:t> </a:t>
            </a:r>
            <a:r>
              <a:rPr sz="2000" b="1" spc="95" dirty="0">
                <a:latin typeface="GulimChe"/>
                <a:cs typeface="GulimChe"/>
              </a:rPr>
              <a:t>경우</a:t>
            </a:r>
            <a:endParaRPr sz="2000" dirty="0">
              <a:latin typeface="GulimChe"/>
              <a:cs typeface="GulimChe"/>
            </a:endParaRPr>
          </a:p>
          <a:p>
            <a:pPr marL="22225">
              <a:lnSpc>
                <a:spcPct val="100000"/>
              </a:lnSpc>
              <a:spcBef>
                <a:spcPts val="355"/>
              </a:spcBef>
            </a:pPr>
            <a:endParaRPr lang="en-US" sz="1200" spc="-15" dirty="0" smtClean="0">
              <a:latin typeface="Arial"/>
              <a:cs typeface="Arial"/>
            </a:endParaRPr>
          </a:p>
          <a:p>
            <a:pPr marL="22225">
              <a:lnSpc>
                <a:spcPct val="100000"/>
              </a:lnSpc>
              <a:spcBef>
                <a:spcPts val="355"/>
              </a:spcBef>
            </a:pPr>
            <a:r>
              <a:rPr sz="1200" spc="-15" dirty="0" smtClean="0">
                <a:latin typeface="Arial"/>
                <a:cs typeface="Arial"/>
              </a:rPr>
              <a:t>=&gt; </a:t>
            </a:r>
            <a:r>
              <a:rPr sz="1200" spc="-20" dirty="0" smtClean="0">
                <a:latin typeface="Arial"/>
                <a:cs typeface="Arial"/>
              </a:rPr>
              <a:t>do-while</a:t>
            </a:r>
            <a:r>
              <a:rPr sz="1200" spc="-80" dirty="0" smtClean="0">
                <a:latin typeface="Arial"/>
                <a:cs typeface="Arial"/>
              </a:rPr>
              <a:t> </a:t>
            </a:r>
            <a:r>
              <a:rPr sz="1200" dirty="0">
                <a:latin typeface="GulimChe"/>
                <a:cs typeface="GulimChe"/>
              </a:rPr>
              <a:t>문</a:t>
            </a:r>
          </a:p>
        </p:txBody>
      </p:sp>
      <p:sp>
        <p:nvSpPr>
          <p:cNvPr id="17" name="object 8"/>
          <p:cNvSpPr txBox="1"/>
          <p:nvPr/>
        </p:nvSpPr>
        <p:spPr>
          <a:xfrm>
            <a:off x="1769109" y="1912047"/>
            <a:ext cx="5441315" cy="715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2000" b="1" spc="45" dirty="0" smtClean="0">
                <a:latin typeface="GulimChe"/>
                <a:cs typeface="GulimChe"/>
              </a:rPr>
              <a:t>반복 횟수를 아는 </a:t>
            </a:r>
            <a:r>
              <a:rPr sz="2000" b="1" spc="100" dirty="0" err="1" smtClean="0">
                <a:latin typeface="GulimChe"/>
                <a:cs typeface="GulimChe"/>
              </a:rPr>
              <a:t>경우</a:t>
            </a:r>
            <a:endParaRPr sz="2000" dirty="0">
              <a:latin typeface="GulimChe"/>
              <a:cs typeface="GulimChe"/>
            </a:endParaRPr>
          </a:p>
          <a:p>
            <a:pPr marL="22225">
              <a:lnSpc>
                <a:spcPct val="100000"/>
              </a:lnSpc>
              <a:spcBef>
                <a:spcPts val="1705"/>
              </a:spcBef>
            </a:pPr>
            <a:r>
              <a:rPr sz="1200" spc="-15" dirty="0">
                <a:latin typeface="Arial"/>
                <a:cs typeface="Arial"/>
              </a:rPr>
              <a:t>=&gt; </a:t>
            </a:r>
            <a:r>
              <a:rPr lang="en-US" sz="1200" spc="-15" dirty="0" smtClean="0">
                <a:latin typeface="Arial"/>
                <a:cs typeface="Arial"/>
              </a:rPr>
              <a:t>for</a:t>
            </a:r>
            <a:r>
              <a:rPr sz="1200" spc="-75" dirty="0" smtClean="0">
                <a:latin typeface="Arial"/>
                <a:cs typeface="Arial"/>
              </a:rPr>
              <a:t> </a:t>
            </a:r>
            <a:r>
              <a:rPr sz="1200" dirty="0">
                <a:latin typeface="GulimChe"/>
                <a:cs typeface="GulimChe"/>
              </a:rPr>
              <a:t>문</a:t>
            </a:r>
          </a:p>
        </p:txBody>
      </p:sp>
      <p:sp>
        <p:nvSpPr>
          <p:cNvPr id="19" name="제목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847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1563" y="537330"/>
            <a:ext cx="7872412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 smtClean="0"/>
              <a:t>실습</a:t>
            </a:r>
            <a:r>
              <a:rPr lang="en-US" spc="25" dirty="0" smtClean="0"/>
              <a:t>4</a:t>
            </a:r>
            <a:r>
              <a:rPr spc="25" dirty="0" smtClean="0"/>
              <a:t>-1</a:t>
            </a:r>
            <a:r>
              <a:rPr spc="25" dirty="0"/>
              <a:t>. 구구단</a:t>
            </a:r>
            <a:r>
              <a:rPr spc="35" dirty="0"/>
              <a:t> </a:t>
            </a:r>
            <a:r>
              <a:rPr spc="30" dirty="0"/>
              <a:t>계산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9487" y="1642109"/>
            <a:ext cx="6616849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sz="950" spc="2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950" spc="2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pc="20" dirty="0">
                <a:latin typeface="Malgun Gothic"/>
                <a:cs typeface="Malgun Gothic"/>
              </a:rPr>
              <a:t>반복문을 이용하여 구구단을 </a:t>
            </a:r>
            <a:r>
              <a:rPr spc="25" dirty="0">
                <a:latin typeface="Malgun Gothic"/>
                <a:cs typeface="Malgun Gothic"/>
              </a:rPr>
              <a:t>출력하는 프로그램을</a:t>
            </a:r>
            <a:r>
              <a:rPr spc="459" dirty="0">
                <a:latin typeface="Malgun Gothic"/>
                <a:cs typeface="Malgun Gothic"/>
              </a:rPr>
              <a:t> </a:t>
            </a:r>
            <a:r>
              <a:rPr spc="20" dirty="0">
                <a:latin typeface="Malgun Gothic"/>
                <a:cs typeface="Malgun Gothic"/>
              </a:rPr>
              <a:t>작성하시오.</a:t>
            </a:r>
            <a:endParaRPr dirty="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53133" y="2718445"/>
            <a:ext cx="7543800" cy="2143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43608" y="2708920"/>
            <a:ext cx="7562850" cy="2162175"/>
          </a:xfrm>
          <a:custGeom>
            <a:avLst/>
            <a:gdLst/>
            <a:ahLst/>
            <a:cxnLst/>
            <a:rect l="l" t="t" r="r" b="b"/>
            <a:pathLst>
              <a:path w="7562850" h="2162175">
                <a:moveTo>
                  <a:pt x="0" y="2162175"/>
                </a:moveTo>
                <a:lnTo>
                  <a:pt x="7562850" y="2162175"/>
                </a:lnTo>
                <a:lnTo>
                  <a:pt x="7562850" y="0"/>
                </a:lnTo>
                <a:lnTo>
                  <a:pt x="0" y="0"/>
                </a:lnTo>
                <a:lnTo>
                  <a:pt x="0" y="216217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1674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1563" y="537330"/>
            <a:ext cx="7872412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 smtClean="0"/>
              <a:t>실습</a:t>
            </a:r>
            <a:r>
              <a:rPr lang="en-US" spc="25" dirty="0" smtClean="0"/>
              <a:t>4</a:t>
            </a:r>
            <a:r>
              <a:rPr spc="25" dirty="0" smtClean="0"/>
              <a:t>-2</a:t>
            </a:r>
            <a:r>
              <a:rPr spc="25" dirty="0"/>
              <a:t>. 피라미드</a:t>
            </a:r>
            <a:r>
              <a:rPr spc="40" dirty="0"/>
              <a:t> </a:t>
            </a:r>
            <a:r>
              <a:rPr spc="30" dirty="0"/>
              <a:t>출력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9487" y="1642109"/>
            <a:ext cx="7120905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sz="950" spc="2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950" spc="2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pc="20" dirty="0">
                <a:latin typeface="Malgun Gothic"/>
                <a:cs typeface="Malgun Gothic"/>
              </a:rPr>
              <a:t>반복문을 이용하여 </a:t>
            </a:r>
            <a:r>
              <a:rPr spc="25" dirty="0">
                <a:latin typeface="Malgun Gothic"/>
                <a:cs typeface="Malgun Gothic"/>
              </a:rPr>
              <a:t>다음 결과를 출력하는 프로그램을</a:t>
            </a:r>
            <a:r>
              <a:rPr spc="465" dirty="0">
                <a:latin typeface="Malgun Gothic"/>
                <a:cs typeface="Malgun Gothic"/>
              </a:rPr>
              <a:t> </a:t>
            </a:r>
            <a:r>
              <a:rPr spc="20" dirty="0">
                <a:latin typeface="Malgun Gothic"/>
                <a:cs typeface="Malgun Gothic"/>
              </a:rPr>
              <a:t>작성하시오.</a:t>
            </a:r>
            <a:endParaRPr dirty="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59149" y="2717651"/>
            <a:ext cx="4029075" cy="2295525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204"/>
              </a:spcBef>
            </a:pPr>
            <a:r>
              <a:rPr sz="1100" b="1" spc="20" dirty="0">
                <a:latin typeface="GulimChe"/>
                <a:cs typeface="GulimChe"/>
              </a:rPr>
              <a:t>실행결과</a:t>
            </a:r>
            <a:endParaRPr sz="1100">
              <a:latin typeface="GulimChe"/>
              <a:cs typeface="GulimChe"/>
            </a:endParaRPr>
          </a:p>
          <a:p>
            <a:pPr marL="77470">
              <a:lnSpc>
                <a:spcPts val="1300"/>
              </a:lnSpc>
              <a:spcBef>
                <a:spcPts val="30"/>
              </a:spcBef>
            </a:pPr>
            <a:r>
              <a:rPr sz="1100" b="1" spc="-5" dirty="0">
                <a:latin typeface="Arial"/>
                <a:cs typeface="Arial"/>
              </a:rPr>
              <a:t>===============================================</a:t>
            </a:r>
            <a:endParaRPr sz="1100">
              <a:latin typeface="Arial"/>
              <a:cs typeface="Arial"/>
            </a:endParaRPr>
          </a:p>
          <a:p>
            <a:pPr marL="77470">
              <a:lnSpc>
                <a:spcPts val="1300"/>
              </a:lnSpc>
            </a:pPr>
            <a:r>
              <a:rPr sz="1100" spc="10" dirty="0">
                <a:latin typeface="Arial"/>
                <a:cs typeface="Arial"/>
              </a:rPr>
              <a:t>*</a:t>
            </a:r>
            <a:endParaRPr sz="1100">
              <a:latin typeface="Arial"/>
              <a:cs typeface="Arial"/>
            </a:endParaRPr>
          </a:p>
          <a:p>
            <a:pPr marL="77470">
              <a:lnSpc>
                <a:spcPct val="100000"/>
              </a:lnSpc>
              <a:spcBef>
                <a:spcPts val="30"/>
              </a:spcBef>
            </a:pPr>
            <a:r>
              <a:rPr sz="1100" spc="15" dirty="0">
                <a:latin typeface="Arial"/>
                <a:cs typeface="Arial"/>
              </a:rPr>
              <a:t>**</a:t>
            </a:r>
            <a:endParaRPr sz="1100">
              <a:latin typeface="Arial"/>
              <a:cs typeface="Arial"/>
            </a:endParaRPr>
          </a:p>
          <a:p>
            <a:pPr marL="77470">
              <a:lnSpc>
                <a:spcPts val="1300"/>
              </a:lnSpc>
              <a:spcBef>
                <a:spcPts val="30"/>
              </a:spcBef>
            </a:pPr>
            <a:r>
              <a:rPr sz="1100" spc="20" dirty="0">
                <a:latin typeface="Arial"/>
                <a:cs typeface="Arial"/>
              </a:rPr>
              <a:t>***</a:t>
            </a:r>
            <a:endParaRPr sz="1100">
              <a:latin typeface="Arial"/>
              <a:cs typeface="Arial"/>
            </a:endParaRPr>
          </a:p>
          <a:p>
            <a:pPr marL="77470">
              <a:lnSpc>
                <a:spcPts val="1300"/>
              </a:lnSpc>
            </a:pPr>
            <a:r>
              <a:rPr sz="1100" spc="20" dirty="0">
                <a:latin typeface="Arial"/>
                <a:cs typeface="Arial"/>
              </a:rPr>
              <a:t>****</a:t>
            </a:r>
            <a:endParaRPr sz="1100">
              <a:latin typeface="Arial"/>
              <a:cs typeface="Arial"/>
            </a:endParaRPr>
          </a:p>
          <a:p>
            <a:pPr marL="77470">
              <a:lnSpc>
                <a:spcPts val="1300"/>
              </a:lnSpc>
              <a:spcBef>
                <a:spcPts val="30"/>
              </a:spcBef>
            </a:pPr>
            <a:r>
              <a:rPr sz="1100" spc="15" dirty="0">
                <a:latin typeface="Arial"/>
                <a:cs typeface="Arial"/>
              </a:rPr>
              <a:t>*****</a:t>
            </a:r>
            <a:endParaRPr sz="1100">
              <a:latin typeface="Arial"/>
              <a:cs typeface="Arial"/>
            </a:endParaRPr>
          </a:p>
          <a:p>
            <a:pPr marL="77470">
              <a:lnSpc>
                <a:spcPts val="1300"/>
              </a:lnSpc>
            </a:pPr>
            <a:r>
              <a:rPr sz="1100" spc="15" dirty="0">
                <a:latin typeface="Arial"/>
                <a:cs typeface="Arial"/>
              </a:rPr>
              <a:t>******</a:t>
            </a:r>
            <a:endParaRPr sz="1100">
              <a:latin typeface="Arial"/>
              <a:cs typeface="Arial"/>
            </a:endParaRPr>
          </a:p>
          <a:p>
            <a:pPr marL="77470">
              <a:lnSpc>
                <a:spcPct val="100000"/>
              </a:lnSpc>
              <a:spcBef>
                <a:spcPts val="30"/>
              </a:spcBef>
            </a:pPr>
            <a:r>
              <a:rPr sz="1100" spc="20" dirty="0">
                <a:latin typeface="Arial"/>
                <a:cs typeface="Arial"/>
              </a:rPr>
              <a:t>*****</a:t>
            </a:r>
            <a:endParaRPr sz="1100">
              <a:latin typeface="Arial"/>
              <a:cs typeface="Arial"/>
            </a:endParaRPr>
          </a:p>
          <a:p>
            <a:pPr marL="77470">
              <a:lnSpc>
                <a:spcPts val="1300"/>
              </a:lnSpc>
              <a:spcBef>
                <a:spcPts val="30"/>
              </a:spcBef>
            </a:pPr>
            <a:r>
              <a:rPr sz="1100" spc="20" dirty="0">
                <a:latin typeface="Arial"/>
                <a:cs typeface="Arial"/>
              </a:rPr>
              <a:t>****</a:t>
            </a:r>
            <a:endParaRPr sz="1100">
              <a:latin typeface="Arial"/>
              <a:cs typeface="Arial"/>
            </a:endParaRPr>
          </a:p>
          <a:p>
            <a:pPr marL="77470">
              <a:lnSpc>
                <a:spcPts val="1300"/>
              </a:lnSpc>
            </a:pPr>
            <a:r>
              <a:rPr sz="1100" spc="15" dirty="0">
                <a:latin typeface="Arial"/>
                <a:cs typeface="Arial"/>
              </a:rPr>
              <a:t>***</a:t>
            </a:r>
            <a:endParaRPr sz="1100">
              <a:latin typeface="Arial"/>
              <a:cs typeface="Arial"/>
            </a:endParaRPr>
          </a:p>
          <a:p>
            <a:pPr marL="77470">
              <a:lnSpc>
                <a:spcPts val="1295"/>
              </a:lnSpc>
              <a:spcBef>
                <a:spcPts val="30"/>
              </a:spcBef>
            </a:pPr>
            <a:r>
              <a:rPr sz="1100" spc="15" dirty="0">
                <a:latin typeface="Arial"/>
                <a:cs typeface="Arial"/>
              </a:rPr>
              <a:t>**</a:t>
            </a:r>
            <a:endParaRPr sz="1100">
              <a:latin typeface="Arial"/>
              <a:cs typeface="Arial"/>
            </a:endParaRPr>
          </a:p>
          <a:p>
            <a:pPr marL="77470">
              <a:lnSpc>
                <a:spcPts val="1295"/>
              </a:lnSpc>
            </a:pPr>
            <a:r>
              <a:rPr sz="1100" spc="10" dirty="0">
                <a:latin typeface="Arial"/>
                <a:cs typeface="Arial"/>
              </a:rPr>
              <a:t>*</a:t>
            </a:r>
            <a:endParaRPr sz="11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3701325"/>
      </p:ext>
    </p:extLst>
  </p:cSld>
  <p:clrMapOvr>
    <a:masterClrMapping/>
  </p:clrMapOvr>
</p:sld>
</file>

<file path=ppt/theme/theme1.xml><?xml version="1.0" encoding="utf-8"?>
<a:theme xmlns:a="http://schemas.openxmlformats.org/drawingml/2006/main" name="조화">
  <a:themeElements>
    <a:clrScheme name="조화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조화">
      <a:majorFont>
        <a:latin typeface="Arial"/>
        <a:ea typeface="굴림체"/>
        <a:cs typeface=""/>
      </a:majorFont>
      <a:minorFont>
        <a:latin typeface="Arial"/>
        <a:ea typeface="굴림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lnDef>
  </a:objectDefaults>
  <a:extraClrSchemeLst>
    <a:extraClrScheme>
      <a:clrScheme name="조화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조화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조화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Office\Templates\디자인\조화.pot</Template>
  <TotalTime>4773</TotalTime>
  <Words>240</Words>
  <Application>Microsoft Office PowerPoint</Application>
  <PresentationFormat>화면 슬라이드 쇼(4:3)</PresentationFormat>
  <Paragraphs>83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3" baseType="lpstr">
      <vt:lpstr>굴림</vt:lpstr>
      <vt:lpstr>GulimChe</vt:lpstr>
      <vt:lpstr>GulimChe</vt:lpstr>
      <vt:lpstr>Malgun Gothic</vt:lpstr>
      <vt:lpstr>Malgun Gothic</vt:lpstr>
      <vt:lpstr>Arial</vt:lpstr>
      <vt:lpstr>Symbol</vt:lpstr>
      <vt:lpstr>Tahoma</vt:lpstr>
      <vt:lpstr>Times New Roman</vt:lpstr>
      <vt:lpstr>Wingdings</vt:lpstr>
      <vt:lpstr>조화</vt:lpstr>
      <vt:lpstr>자바 프로그래밍 기초 실습</vt:lpstr>
      <vt:lpstr>목차</vt:lpstr>
      <vt:lpstr>반복문(while)</vt:lpstr>
      <vt:lpstr>반복문(do-while)</vt:lpstr>
      <vt:lpstr>반복문(for)</vt:lpstr>
      <vt:lpstr>반복문(for)’</vt:lpstr>
      <vt:lpstr>반복문</vt:lpstr>
      <vt:lpstr>실습4-1. 구구단 계산</vt:lpstr>
      <vt:lpstr>실습4-2. 피라미드 출력</vt:lpstr>
      <vt:lpstr>과제4-1. 피보나치 수열</vt:lpstr>
      <vt:lpstr>과제4-2. 알파벳 구분</vt:lpstr>
      <vt:lpstr>과제 제출 및 기한</vt:lpstr>
    </vt:vector>
  </TitlesOfParts>
  <Company>병렬 컴파일러 연구실의 Server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자바소개</dc:title>
  <dc:creator>김영국</dc:creator>
  <cp:lastModifiedBy>Windows 사용자</cp:lastModifiedBy>
  <cp:revision>425</cp:revision>
  <cp:lastPrinted>2000-04-28T09:11:01Z</cp:lastPrinted>
  <dcterms:created xsi:type="dcterms:W3CDTF">1998-11-23T15:12:59Z</dcterms:created>
  <dcterms:modified xsi:type="dcterms:W3CDTF">2017-09-25T07:01:50Z</dcterms:modified>
</cp:coreProperties>
</file>