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18288000" cy="10287000"/>
  <p:notesSz cx="6858000" cy="9144000"/>
  <p:embeddedFontLst>
    <p:embeddedFont>
      <p:font typeface="Calibri" panose="020F0502020204030204" pitchFamily="34" charset="0"/>
      <p:regular r:id="rId90"/>
      <p:bold r:id="rId91"/>
      <p:italic r:id="rId92"/>
      <p:boldItalic r:id="rId93"/>
    </p:embeddedFont>
    <p:embeddedFont>
      <p:font typeface="Cormorant Garamond" panose="020B0604020202020204" charset="0"/>
      <p:regular r:id="rId94"/>
    </p:embeddedFont>
    <p:embeddedFont>
      <p:font typeface="Cormorant Garamond Bold Italics" panose="020B0604020202020204" charset="0"/>
      <p:regular r:id="rId95"/>
    </p:embeddedFont>
    <p:embeddedFont>
      <p:font typeface="Montserrat" pitchFamily="2" charset="0"/>
      <p:regular r:id="rId96"/>
      <p:bold r:id="rId97"/>
      <p:italic r:id="rId98"/>
      <p:boldItalic r:id="rId99"/>
    </p:embeddedFont>
    <p:embeddedFont>
      <p:font typeface="Quicksand Bold" panose="020B0604020202020204" charset="0"/>
      <p:regular r:id="rId100"/>
    </p:embeddedFont>
    <p:embeddedFont>
      <p:font typeface="Quicksand Medium" panose="020B0604020202020204" charset="0"/>
      <p:regular r:id="rId101"/>
    </p:embeddedFont>
    <p:embeddedFont>
      <p:font typeface="Cormorant Garamond Italics" panose="020B0604020202020204" charset="0"/>
      <p:regular r:id="rId102"/>
    </p:embeddedFont>
    <p:embeddedFont>
      <p:font typeface="Quicksand" panose="020B0604020202020204" charset="0"/>
      <p:regular r:id="rId10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font" Target="fonts/font13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font" Target="fonts/font11.fntdata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8.fntdata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179025" y="2932667"/>
            <a:ext cx="19589241" cy="2378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570"/>
              </a:lnSpc>
              <a:spcBef>
                <a:spcPct val="0"/>
              </a:spcBef>
            </a:pPr>
            <a:r>
              <a:rPr lang="en-US" sz="1397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QUẢN LÝ THƯ VIỆN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37539" y="5377950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TIỂU LUẬN CUỐI KÌ MÔN CƠ SỞ DỮ LIỆU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25868" y="6473036"/>
            <a:ext cx="1143626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497"/>
              </a:lnSpc>
              <a:spcBef>
                <a:spcPct val="0"/>
              </a:spcBef>
            </a:pPr>
            <a:r>
              <a:rPr lang="en-US" sz="46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GVHD: LÊ HỮU HÙNG, </a:t>
            </a:r>
            <a:r>
              <a:rPr lang="en-US" sz="4641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NGUYỄN</a:t>
            </a:r>
            <a:r>
              <a:rPr lang="en-US" sz="4641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46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THỊ HOÀI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12461" y="2498525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 TÀI: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452" y="314787"/>
            <a:ext cx="3714485" cy="1620444"/>
          </a:xfrm>
          <a:custGeom>
            <a:avLst/>
            <a:gdLst/>
            <a:ahLst/>
            <a:cxnLst/>
            <a:rect l="l" t="t" r="r" b="b"/>
            <a:pathLst>
              <a:path w="3714485" h="1620444">
                <a:moveTo>
                  <a:pt x="0" y="0"/>
                </a:moveTo>
                <a:lnTo>
                  <a:pt x="3714485" y="0"/>
                </a:lnTo>
                <a:lnTo>
                  <a:pt x="3714485" y="1620444"/>
                </a:lnTo>
                <a:lnTo>
                  <a:pt x="0" y="1620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773287" y="7411936"/>
            <a:ext cx="2121991" cy="781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29"/>
              </a:lnSpc>
              <a:spcBef>
                <a:spcPct val="0"/>
              </a:spcBef>
            </a:pPr>
            <a:r>
              <a:rPr lang="en-US" sz="3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: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A : XÂY DỰNG LƯỢC ĐỒ ERD VÀ TẠO CSDL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42279" y="2971785"/>
            <a:ext cx="9169016" cy="420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3.Cài đặt lược đồ quan hệ vào trong hệ quản trị CSDL SQL Server 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1909" y="1734207"/>
            <a:ext cx="16169907" cy="338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DATABASE QLTV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ON PRIMARY (NAME=QLTV_DATA, FILENAME = 'D:\QLTV\QLTV_data.mdf')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LOG ON (NAME = QLBH_LOG, FILENAME='D:\QLTV\QLTV_Log.ldf')</a:t>
            </a:r>
          </a:p>
          <a:p>
            <a:pPr marL="0" lvl="0" indent="0" algn="just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just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 QLTV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9928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CƠ SƠ DỮ LIỆU QLTV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1909" y="6374073"/>
            <a:ext cx="6900499" cy="338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TAILIEU 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 PRIMARY KEY,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TENTL NVARCHAR(50),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LOAITL NVARCHAR(25)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229208"/>
            <a:ext cx="690049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TAILIEU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95177" y="6362048"/>
            <a:ext cx="6900499" cy="338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TACGIA 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MATG VARCHAR(10) PRIMARY KEY,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TENTG NVARCHAR(50),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NAMSINH INT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95177" y="5229208"/>
            <a:ext cx="690049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TACGIA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1909" y="1085000"/>
            <a:ext cx="7143849" cy="681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TACGIA_SACH 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MATG VARCHAR(10),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(MATL, MATG),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FOREIGN KEY (MATL) REFERENCES TAILIEU(MATL),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(MATG) REFERENCES TACGIA(MATG)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lvl="0" indent="0" algn="just">
              <a:lnSpc>
                <a:spcPts val="5439"/>
              </a:lnSpc>
            </a:pPr>
            <a:endParaRPr lang="en-US" sz="3199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276736" y="1085000"/>
            <a:ext cx="7055358" cy="887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LANXUATBAN_SACH 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LANXB INT,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NAMXB INT,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KHOGIAY NVARCHAR(10),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SOTRANG INT,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NHAXB NVARCHAR(50),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GIA MONEY,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DIACD NVARCHAR(20),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(MATL, LANXB),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(MATL) REFERENCES TAILIEU(MATL)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1909" y="207645"/>
            <a:ext cx="678988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TACGIA_SACH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207645"/>
            <a:ext cx="8249983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LANXUATBAN_SACH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1909" y="1129245"/>
            <a:ext cx="8152091" cy="750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CUONSACH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LANXB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SOTHUTU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TINHTRANG NVARCHAR(50),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(MATL, LANXB, SOTHUTU),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(MATL, LANXB) REFERENCES LANXUATBAN_SACH(MATL, LANXB)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lvl="0" indent="0" algn="l">
              <a:lnSpc>
                <a:spcPts val="5439"/>
              </a:lnSpc>
            </a:pPr>
            <a:endParaRPr lang="en-US" sz="3199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18294" y="1129245"/>
            <a:ext cx="7055358" cy="613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BAO_TAPCHI 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 PRIMARY KEY,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NAMPHATHANH INT,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DINHKY NVARCHAR(50),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NHAXB NVARCHAR(80),</a:t>
            </a:r>
          </a:p>
          <a:p>
            <a:pPr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(MATL) REFERENCES TAILIEU(MATL)</a:t>
            </a:r>
          </a:p>
          <a:p>
            <a:pPr marL="0" lvl="0" indent="0" algn="just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lvl="0" indent="0" algn="just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1909" y="207645"/>
            <a:ext cx="678988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CUONSACH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18294" y="207645"/>
            <a:ext cx="64138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BAO_TAPCHI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9173" y="1903539"/>
            <a:ext cx="8152091" cy="81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KYXUATBAN_BAO_TAPCHI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MATL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NAMXB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KYXB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SLNHAP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SLMUON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SLCONLAI AS (SLNHAP-SLMUON),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(MATL, NAMXB, KYXB),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(MATL) REFERENCES TAILIEU(MATL)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lvl="0" indent="0" algn="l">
              <a:lnSpc>
                <a:spcPts val="5439"/>
              </a:lnSpc>
            </a:pPr>
            <a:endParaRPr lang="en-US" sz="3199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18294" y="1903539"/>
            <a:ext cx="7608425" cy="5445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DOCGIA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SOTHE VARCHAR(10) PRIMARY KEY,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NGAYCAP DATE,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TENDG NVARCHAR(50),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NGHENGHIEP NVARCHAR(60),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PHAI NVARCHAR(10)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1909" y="207645"/>
            <a:ext cx="7188094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KYXUATBAN_BAO_TAPCHI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18294" y="631507"/>
            <a:ext cx="641380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DOCGIA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39859"/>
            <a:ext cx="16400127" cy="81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MUON_SACH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SOTHE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MATL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LANXB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SOTHUTU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NGAYMUON DATE,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NGAYTRA DATE,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(SOTHE, MATL, LANXB, SOTHUTU),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(SOTHE) REFERENCES DOCGIA(SOTHE),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(MATL, LANXB, SOTHUTU) REFERENCES CUONSACH(MATL, LANXB, SOTHUTU)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62504"/>
            <a:ext cx="1057286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MUON_SACH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39859"/>
            <a:ext cx="16400127" cy="81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CREATE TABLE MUON_BAO_TAPCHI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  SOTHE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MATL VARCHAR(10),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NAMXB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KYXB INT,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NGAYMUON DATE,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NGAYTRA DATE,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PRIMARY KEY (SOTHE, MATL, NAMXB, KYXB),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(SOTHE) REFERENCES DOCGIA(SOTHE),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FOREIGN KEY (MATL, NAMXB, KYXB) REFERENCES KYXUATBAN_BAO_TAPCHI(MATL, NAMXB, KYXB)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62504"/>
            <a:ext cx="1057286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TẠO BẢNG MUON_BAO_TAPCHI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A : XÂY DỰNG LƯỢC ĐỒ ERD VÀ TẠO CSDL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34353" y="4383086"/>
            <a:ext cx="11182181" cy="136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3.Nhập dữ liệu cho các bảng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6108" y="467042"/>
            <a:ext cx="696394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TAILIEU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66108" y="1306227"/>
            <a:ext cx="9143884" cy="81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TAILIEU VALUES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N'Lập trình C cơ bản', N'Sách'),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('TL02', N'Cấu trúc dữ liệu', N'Sách'),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N'Toán rời rạc', N'Sách'),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('TL04', N'SQL nâng cao', N'Sách'),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N'Hệ điều hành', N'Sách'),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('TL06', N'Khoa học &amp; Đời sống', N'Báo/Tạp chí'),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('TL07', N'Công nghệ thông tin', N'Báo/Tạp chí'),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('TL08', N'Y học hiện đại', N'Báo/Tạp chí'),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('TL09', N'Kinh tế học', N'Báo/Tạp chí'),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('TL10', N'Tạp chí Nhi Đồng', N'Báo/Tạp chí');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974574" y="843772"/>
            <a:ext cx="7440437" cy="475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TACGIA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('TG01', N'Phạm Trần Kim Ngân', 1970),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('TG02', N'Nguyễn Lê Anh Thư', 1980),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('TG03', N'Nguyễn Hoàng Nam', 1975),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('TG04', N'Đào Hoàng Phi', 1990),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('TG05', N'Lục Văn Chương', 1982);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974574" y="148907"/>
            <a:ext cx="696394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TACGIA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74574" y="5087017"/>
            <a:ext cx="831342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TACGIA_SACH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74574" y="5780437"/>
            <a:ext cx="7440437" cy="475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TACGIA_SACH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'TG01'),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('TL02', 'TG02'),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'TG03'),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('TL04', 'TG04'),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'TG05');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365"/>
            <a:ext cx="974119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LANXUATBAN_SACH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654175"/>
            <a:ext cx="11798607" cy="681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LANXUATBAN_SACH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1, 2020, 'A4', 200, N'NXB Trẻ', 50000, N'Có'),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2, 2021, 'A4', 220, N'NXB Trẻ', 52000, N'Không'),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('TL02', 1, 2019, 'A5', 180, N'NXB Giáo Dục', 45000, N'Không'),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1, 2018, 'B5', 150, N'NXB Đại Học', 47000, N'Có'),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2, 2020, 'B5', 170, N'NXB Đại Học', 49000, N'Không'),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3, 2021, 'B5', 180, N'NXB Đại Học', 51000, N'Có'),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('TL04', 1, 2022, 'A4', 300, N'NXB Thống Kê', 60000, N'Không'),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1, 2023, 'A4', 250, N'NXB Khoa Học', 58000, N'Có'),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2, 2024, 'A4', 270, N'NXB Khoa Học', 60000, N'Không');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0" y="907923"/>
          <a:ext cx="18288000" cy="9379077"/>
        </p:xfrm>
        <a:graphic>
          <a:graphicData uri="http://schemas.openxmlformats.org/drawingml/2006/table">
            <a:tbl>
              <a:tblPr/>
              <a:tblGrid>
                <a:gridCol w="208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3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1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4976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MSSV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HỌ TÊN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NHIỆM VỤ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HOÀN THÀNH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385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23720391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Lục Văn Chương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A: Cài đặt Cơ sở dữ liệu, đặt câu hỏi truy vấn và giải đáp bằng lệnh SQL (truy vấn nhiều bảng)</a:t>
                      </a: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B: bài 1 (câu 9,10); bài 2 (câu 5)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385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23649391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Nguyễn Hoàng Nam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Phần A: Xây dựng mô hình ER và ERD, đặt câu hỏi truy vấn và giải đáp bằng lệnh SQL ( 2 câu bất kì )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Phần B: bài 1 (câu 5,6,11); bài 2 (câu 3)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866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23662221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Phạm Trần Kim Ngân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A: Lược đồ quan hệ, nhập dữ liệu bảng, đặt câu hỏi truy vấn và giải đáp bằng lệnh SQL (group by)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B: bài 1 (câu 3,4); bài 2 (câu 2,7)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385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23671121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Đào Hoàng Phi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A: Xây dựng mô hình ER và ERD, đặt câu hỏi truy vấn và giải đáp bằng lệnh SQL (update+delete)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B: bài 1 (câu 1,2); bài 2 (câu 1,6)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Quicksand Medium"/>
                          <a:ea typeface="Quicksand Medium"/>
                          <a:cs typeface="Quicksand Medium"/>
                          <a:sym typeface="Quicksand Medium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385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23664951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Nguyễn Lê Anh Thư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Soạn word, đặt câu hỏi truy vấn và giải đáp bằng lệnh SQL (sub query)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Phần B: bài 1 (câu 7,8); bài 2 (câu 4)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320774" y="132060"/>
            <a:ext cx="9914964" cy="854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DANH SÁCH THÀNH VIÊN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5350" y="447992"/>
            <a:ext cx="1262735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CUONSACH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5350" y="1709480"/>
            <a:ext cx="5250291" cy="613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CUONSACH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1, 1, N'Tốt'),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1, 2, N'Rách'),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('TL01', 2, 1, N'Mất trang'),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('TL02', 1, 1, N'Tốt'),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1, 1, N'Rách'),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2, 1, N'Tốt'),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806450" y="1709480"/>
            <a:ext cx="5250291" cy="613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2, 2, N'Tốt'),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3, 1, N'Mất trang'),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3, 2, N'Tốt'),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('TL03', 3, 3, N'Rách'),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('TL04', 1, 1, N'Tốt'),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1, 1, N'Rách'),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2, 1, N'Tốt'),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('TL05', 2, 2, N'Tốt');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97348" y="3700028"/>
            <a:ext cx="908772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BAO_TAPCHI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997348" y="4693980"/>
            <a:ext cx="7905014" cy="475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BAO_TAPCHI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('TL06', 2022, N'Tháng', N'NXB Khoa Học'),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('TL07', 2022, N'Quý', N'NXB Công Nghệ'),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('TL08', 2023, N'Năm', N'NXB Y Học'),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('TL09', 2024, N'Tháng', N'NXB Kinh Tế'),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('TL10', 2024, N'Quý', N'NXB Thiếu Nhi');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85350" y="1412875"/>
            <a:ext cx="9387234" cy="887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KYXUATBAN_BAO_TAPCHI (MATL, NAMXB, KYXB, SLNHAP, SLMUON)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('TL06', 2022, 1, 5, 2),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('TL06', 2022, 2, 5, 3),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('TL07', 2022, 1, 5, 1),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('TL07', 2022, 2, 5, 4),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('TL08', 2023, 1, 5, 2),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('TL09', 2024, 1, 5, 5),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('TL09', 2024, 2, 5, 2),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('TL10', 2024, 1, 5, 1),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('TL10', 2024, 2, 5, 3),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('TL10', 2024, 3, 5, 2);</a:t>
            </a:r>
          </a:p>
          <a:p>
            <a:pPr marL="0" lvl="0" indent="0" algn="l">
              <a:lnSpc>
                <a:spcPts val="5439"/>
              </a:lnSpc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85350" y="420370"/>
            <a:ext cx="12428246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KYXUATBAN_BAO_TAPCHI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365"/>
            <a:ext cx="974119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DOCGIA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499316"/>
            <a:ext cx="15338238" cy="750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DOCGIA (SOTHE, NGAYCAP, TENDG, NGHENGHIEP, PHAI)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'2025-01-05', N'Nguyễn Văn A', N'Sinh viên', N'Nam'),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'2025-01-10', N'Lê Thị B', N'Giáo viên', N'Nữ'),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'2025-02-07', N'Trần Văn C', N'Kỹ sư', N'Nam'),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'2025-01-03', N'Hoàng Minh D', N'Công nhân', N'Nam'),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('DG05', '2025-01-15', N'Phạm Thị E', N'Bác sĩ', N'Nữ'),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('DG06', '2025-01-17', N'Vũ Văn F', N'Nhà báo', N'Nam'),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('DG07', '2025-01-19', N'Ngô Thị G', N'Nhân viên văn phòng', N'Nữ'),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('DG08', '2025-03-01', N'Dương Văn H', N'Nghiên cứu sinh', N'Nam'),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('DG09', '2025-03-06', N'Tạ Thị I', N'Luật sư', N'Nữ'),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('DG10', '2025-02-28', N'Huỳnh Văn J', N'Lập trình viên', N'Nam');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365"/>
            <a:ext cx="974119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MUON_SACH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499316"/>
            <a:ext cx="14121490" cy="818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MUON_SACH (SOTHE, MATL, LANXB, SOTHUTU, NGAYMUON, NGAYTRA) VALUES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'TL01', 1, 1, '2025-01-10', '2025-01-30'),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'TL02', 1, 1, '2025-01-10', '2025-02-10'),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'TL03', 2, 1, '2025-02-12', NULL),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'TL03', 2, 2, '2025-02-12', NULL),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'TL04', 1, 1, '2025-02-25', '2025-03-20'),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('DG06', 'TL05', 2, 1, '2025-03-18', '2025-04-01'),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('DG07', 'TL03', 3, 1, '2025-03-30', '2025-04-15'),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('DG08', 'TL03', 3, 2, '2025-04-01', NULL),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('DG09', 'TL01', 2, 1, '2025-04-12', '2025-04-30'), </a:t>
            </a:r>
          </a:p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('DG10', 'TL05', 2, 2, '2025-04-20', '2025-05-01'); 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2623" y="-1905"/>
            <a:ext cx="974119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MUON_BAO_TAPCHI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1343" y="586740"/>
            <a:ext cx="9409357" cy="954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INSERT INTO MUON_BAO_TAPCHI VALUES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DG01 (5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'TL06', 2022, 1, '2025-01-10',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'TL06', 2022, 2, '2025-02-05',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'TL07', 2022, 2, '2025-02-10',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'TL09', 2024, 1, '2025-03-01',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'TL10', 2024, 2, '2025-04-01',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DG01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'TL07', 2022, 1, '2025-01-15', '2025-02-10'),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('DG01', 'TL10', 2024, 1, '2025-04-05', '2025-04-25'),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DG02 (5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'TL06', 2022, 2, '2025-02-07',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'TL07', 2022, 2, '2025-02-12',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'TL08', 2023, 1, '2025-03-01',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'TL09', 2024, 1, '2025-03-05', NULL),</a:t>
            </a:r>
          </a:p>
          <a:p>
            <a:pPr marL="0" lvl="0" indent="0"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'TL10', 2024, 2, '2025-04-02', NULL),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89141" y="586740"/>
            <a:ext cx="8745676" cy="954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DG02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'TL07', 2022, 1, '2025-01-20', '2025-02-18'),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('DG02', 'TL09', 2024, 2, '2025-03-10', '2025-04-08'),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DG03 (4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'TL09', 2024, 1, '2025-03-06',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'TL10', 2024, 3, '2025-04-10',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'TL10', 2024, 1, '2025-04-08',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'TL06', 2022, 1, '2025-01-11',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DG03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('DG03', 'TL08', 2023, 1, '2025-03-20', '2025-04-18'),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DG04 (3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'TL10', 2024, 3, '2025-04-12',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'TL09', 2024, 2, '2025-03-11',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'TL07', 2022, 2, '2025-02-18',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DG04 (trả rồi)</a:t>
            </a:r>
          </a:p>
          <a:p>
            <a:pPr marL="0" lvl="0" indent="0"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('DG04', 'TL07', 2022, 1, '2025-01-25', '2025-02-22'),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2623" y="-1905"/>
            <a:ext cx="9741197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80"/>
              </a:lnSpc>
              <a:spcBef>
                <a:spcPct val="0"/>
              </a:spcBef>
            </a:pPr>
            <a:r>
              <a:rPr lang="en-US" sz="42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NHẬP DỮ LIỆU BẢNG MUON_BAO_TAPCHI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4079" y="904875"/>
            <a:ext cx="8258977" cy="834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DG05 (3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('DG05', 'TL10', 2024, 2, '2025-04-06',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('DG05', 'TL06', 2022, 2, '2025-02-08',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('DG05', 'TL07', 2022, 2, '2025-02-20',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DG05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('DG05', 'TL09', 2024, 1, '2025-03-08', '2025-04-01'),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DG06 (2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('DG06', 'TL07', 2022, 2, '2025-02-22',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('DG06', 'TL09', 2024, 1, '2025-03-10',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DG06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('DG06', 'TL10', 2024, 1, '2025-04-04', '2025-04-30'),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DG07 (2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('DG07', 'TL09', 2024, 1, '2025-03-12', NULL),</a:t>
            </a:r>
          </a:p>
          <a:p>
            <a:pPr marL="0" lvl="0" indent="0"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('DG07', 'TL09', 2024, 2, '2025-03-14', NULL),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23221" y="904875"/>
            <a:ext cx="8436079" cy="714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DG08 (1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('DG08', 'TL10', 2024, 2, '2025-04-03', NULL),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DG08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('DG08', 'TL06', 2022, 1, '2025-01-17', '2025-02-10'),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DG09 (0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DG09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('DG09', 'TL08', 2023, 1, '2025-03-03', '2025-04-01'),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('DG09', 'TL10', 2024, 1, '2025-04-05', '2025-04-25'),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DG10 (0 bản ghi NULL)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 DG10 (trả rồi)</a:t>
            </a:r>
          </a:p>
          <a:p>
            <a:pPr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('DG10', 'TL06', 2022, 1, '2025-01-12', '2025-02-01'),</a:t>
            </a:r>
          </a:p>
          <a:p>
            <a:pPr marL="0" lvl="0" indent="0" algn="l">
              <a:lnSpc>
                <a:spcPts val="4760"/>
              </a:lnSpc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('DG10', 'TL07', 2022, 1, '2025-01-28', '2025-02-22');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A : XÂY DỰNG LƯỢC ĐỒ ERD VÀ TẠO CSDL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37659" y="3539159"/>
            <a:ext cx="8660194" cy="3062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 i="1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4. 12 câu hỏi truy vấn</a:t>
            </a:r>
          </a:p>
          <a:p>
            <a:pPr marL="0" lvl="0" indent="0" algn="ctr">
              <a:lnSpc>
                <a:spcPts val="12319"/>
              </a:lnSpc>
              <a:spcBef>
                <a:spcPct val="0"/>
              </a:spcBef>
            </a:pPr>
            <a:r>
              <a:rPr lang="en-US" sz="8799" i="1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và giải đáp </a:t>
            </a:r>
          </a:p>
          <a:p>
            <a:pPr marL="0" lvl="0" indent="0" algn="ctr">
              <a:lnSpc>
                <a:spcPts val="12319"/>
              </a:lnSpc>
              <a:spcBef>
                <a:spcPct val="0"/>
              </a:spcBef>
            </a:pPr>
            <a:endParaRPr lang="en-US" sz="8799" i="1">
              <a:solidFill>
                <a:srgbClr val="0F4662"/>
              </a:solidFill>
              <a:latin typeface="Cormorant Garamond Italics"/>
              <a:ea typeface="Cormorant Garamond Italics"/>
              <a:cs typeface="Cormorant Garamond Italics"/>
              <a:sym typeface="Cormorant Garamond Italics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764255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723534"/>
            <a:ext cx="9274645" cy="96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15"/>
              </a:lnSpc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Truy vấn kết nối nhiều bảng: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842094"/>
            <a:ext cx="13669179" cy="6854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Liệt kê tên tác giả và năm sinh của các tác giả đã từng viết sách sinh sau năm 1980, sắp xếp theo năm sinh tăng dần.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TG.TENTG, TG.NAMSINH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TACGIA TG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TACGIA_SACH ON TG.MATG = TACGIA_SACH.MATG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TG.NAMSINH&gt;1980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ORDER BY TG.NAMSINH ASC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Liệt kê tên độc giả, tên tài liệu và ngày mượn sách, chỉ lấy các lần mượn xảy ra trong năm 2025 và đã trả sách.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DG.TENDG, TL.TENTL, MS.NGAYMUON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DOCGIA DG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MUON_SACH MS ON MS.SOTHE = DG.SOTHE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MS.MATL = TL.MATL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YEAR(MS.NGAYMUON) = 2025 AND MS.NGAYTRA IS NOT NULL</a:t>
            </a: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87116" y="0"/>
            <a:ext cx="3100884" cy="10287000"/>
            <a:chOff x="0" y="0"/>
            <a:chExt cx="81669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6694" cy="2709333"/>
            </a:xfrm>
            <a:custGeom>
              <a:avLst/>
              <a:gdLst/>
              <a:ahLst/>
              <a:cxnLst/>
              <a:rect l="l" t="t" r="r" b="b"/>
              <a:pathLst>
                <a:path w="816694" h="2709333">
                  <a:moveTo>
                    <a:pt x="0" y="0"/>
                  </a:moveTo>
                  <a:lnTo>
                    <a:pt x="816694" y="0"/>
                  </a:lnTo>
                  <a:lnTo>
                    <a:pt x="8166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816694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28942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Group by: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8982" y="1627844"/>
            <a:ext cx="13649595" cy="7769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--Số lần mượn sách của độc giả có giới tính là nữ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DG.TENDG, COUNT(MS.MATL) AS SoLanMuon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DOCGIA DG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MUON_SACH MS ON DG.SOTHE = MS.SOTHE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CUONSACH CS ON MS.MATL = CS.MATL AND MS.LANXB = CS.LANXB AND MS.SOTHUTU = CS.SOTHUTU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DG.PHAI = N'Nữ'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BY DG.TENDG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Tổng số lần tài liệu của từng nhà xuất bản được mượn trong tháng 2 và 3.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LXB.NHAXB, COUNT(*) AS SoLanMuon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MUON_SACH MS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MS.MATL = TL.MATL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LANXUATBAN_SACH LXB ON MS.MATL = LXB.MATL AND MS.LANXB = LXB.LANXB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MONTH(MS.NGAYMUON) IN (2, 3)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BY LXB.NHAXB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Update: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62443"/>
            <a:ext cx="12076345" cy="7769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Cập nhật tình trạng cuốn sách bị rách thành "Hỏng nặng" nếu mã tài liệu là 'TL03' và lần xuất bản là 3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CUONSACH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TINHTRANG = N'Hỏng nặng'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= 'TL03' AND LANXB = 3 AND TINHTRANG = N'Rách';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Tăng giá 10% cho tất cả sách do tác giả sinh trước năm 1980 viết.</a:t>
            </a:r>
          </a:p>
          <a:p>
            <a:pPr algn="l">
              <a:lnSpc>
                <a:spcPts val="3653"/>
              </a:lnSpc>
            </a:pPr>
            <a:endParaRPr lang="en-US" sz="289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LANXUATBAN_SACH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GIA = GIA * 1.10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IN (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SELECT DISTINCT tgs.MATL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FROM TACGIA_SACH tgs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JOIN TACGIA tg ON tgs.MATG = tg.MATG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WHERE tg.NAMSINH &lt; 1980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1909" y="1772307"/>
            <a:ext cx="16612361" cy="8617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Hệ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thống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dụng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để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tài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liệu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thuộc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tài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liệu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khóa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tên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tài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liệu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Tài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liệu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gồm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2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báo_tạp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lnSpc>
                <a:spcPts val="4760"/>
              </a:lnSpc>
            </a:pP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biết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do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viết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gồm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khóa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tên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năm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viết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nhiều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thể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đồng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algn="just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nhiều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gồm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năm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khổ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giấy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giá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hoặc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kèm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đĩa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CD. </a:t>
            </a:r>
          </a:p>
          <a:p>
            <a:pPr marL="0" lvl="0" indent="0" algn="just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đánh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1, 2, 3, ...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do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sự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nhau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giữa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nhau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nhập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nhiều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cuốn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cuốn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riêng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thứ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đánh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từ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1, 2, 3, ...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cuốn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ghi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thẻ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phải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cuốn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cuốn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còn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trạng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để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lưu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trạng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của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tốt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,...). </a:t>
            </a:r>
          </a:p>
          <a:p>
            <a:pPr marL="0" lvl="0" indent="0" algn="just">
              <a:lnSpc>
                <a:spcPts val="4760"/>
              </a:lnSpc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Đề tài: Quản lý thư viện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Delete: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71968"/>
            <a:ext cx="12164836" cy="730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Xóa các đơn mượn tạp chí đã trả:</a:t>
            </a:r>
          </a:p>
          <a:p>
            <a:pPr algn="l">
              <a:lnSpc>
                <a:spcPts val="3654"/>
              </a:lnSpc>
            </a:pPr>
            <a:endParaRPr lang="en-US" sz="29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DELETE FROM MUON_BAO_TAPCHI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NGAYTRA IS NOT NULL;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Xoá toàn bộ các bản ghi mượn báo/tạp chí chưa trả của độc giả đã mượn quá 5 lần chưa trả</a:t>
            </a:r>
          </a:p>
          <a:p>
            <a:pPr algn="l">
              <a:lnSpc>
                <a:spcPts val="3654"/>
              </a:lnSpc>
            </a:pPr>
            <a:endParaRPr lang="en-US" sz="29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DELETE FROM MUON_BAO_TAPCHI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SOTHE IN (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SELECT SOTHE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FROM MUON_BAO_TAPCHI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WHERE NGAYTRA IS NULL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GROUP BY SOTHE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HAVING COUNT(*) &gt; 5)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NGAYTRA IS NULL;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80086" y="0"/>
            <a:ext cx="4007914" cy="10287000"/>
            <a:chOff x="0" y="0"/>
            <a:chExt cx="105558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5582" cy="2709333"/>
            </a:xfrm>
            <a:custGeom>
              <a:avLst/>
              <a:gdLst/>
              <a:ahLst/>
              <a:cxnLst/>
              <a:rect l="l" t="t" r="r" b="b"/>
              <a:pathLst>
                <a:path w="1055582" h="2709333">
                  <a:moveTo>
                    <a:pt x="0" y="0"/>
                  </a:moveTo>
                  <a:lnTo>
                    <a:pt x="1055582" y="0"/>
                  </a:lnTo>
                  <a:lnTo>
                    <a:pt x="10555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055582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Sub query: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6235" y="1832153"/>
            <a:ext cx="12111728" cy="8035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8"/>
              </a:lnSpc>
            </a:pPr>
            <a:r>
              <a:rPr lang="en-US" sz="2316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tên các tài liệu (TENTL) được mượn nhiều nhất (tính theo số lượt mượn sách trong bảng MUON_SACH).</a:t>
            </a:r>
          </a:p>
          <a:p>
            <a:pPr algn="l">
              <a:lnSpc>
                <a:spcPts val="2918"/>
              </a:lnSpc>
            </a:pPr>
            <a:r>
              <a:rPr lang="en-US" sz="2316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l">
              <a:lnSpc>
                <a:spcPts val="2918"/>
              </a:lnSpc>
            </a:pPr>
            <a:endParaRPr lang="en-US" sz="2316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TENTL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TAILIEU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IN (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SELECT MATL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FROM MUON_SACH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GROUP BY MATL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HAVING COUNT(*) = (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SELECT MAX(SL)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FROM (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SELECT COUNT(*)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 SL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 FROM MUON_SACH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  GROUP BY MATL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) AS SubCounts</a:t>
            </a:r>
          </a:p>
          <a:p>
            <a:pPr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)</a:t>
            </a:r>
          </a:p>
          <a:p>
            <a:pPr marL="0" lvl="0" indent="0" algn="l">
              <a:lnSpc>
                <a:spcPts val="2918"/>
              </a:lnSpc>
            </a:pPr>
            <a:r>
              <a:rPr lang="en-US" sz="231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80086" y="0"/>
            <a:ext cx="4007914" cy="10287000"/>
            <a:chOff x="0" y="0"/>
            <a:chExt cx="105558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5582" cy="2709333"/>
            </a:xfrm>
            <a:custGeom>
              <a:avLst/>
              <a:gdLst/>
              <a:ahLst/>
              <a:cxnLst/>
              <a:rect l="l" t="t" r="r" b="b"/>
              <a:pathLst>
                <a:path w="1055582" h="2709333">
                  <a:moveTo>
                    <a:pt x="0" y="0"/>
                  </a:moveTo>
                  <a:lnTo>
                    <a:pt x="1055582" y="0"/>
                  </a:lnTo>
                  <a:lnTo>
                    <a:pt x="10555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055582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28942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Sub query: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44624"/>
            <a:ext cx="13016436" cy="638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Tìm tên tác giả (TENTG) đã viết ít nhất một tài liệu có số trang trên 300 (trong bảng LANXUATBAN_SACH).</a:t>
            </a:r>
          </a:p>
          <a:p>
            <a:pPr algn="l">
              <a:lnSpc>
                <a:spcPts val="3654"/>
              </a:lnSpc>
            </a:pPr>
            <a:endParaRPr lang="en-US" sz="29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SELECT TENTG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TACGIA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MATG IN (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SELECT DISTINCT MATG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FROM TACGIA_SACH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WHERE MATL IN (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SELECT MATL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FROM LANXUATBAN_SACH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WHERE SOTRANG &gt; 300</a:t>
            </a: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)</a:t>
            </a:r>
          </a:p>
          <a:p>
            <a:pPr marL="0" lvl="0" indent="0"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Hai câu bất kì: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675399"/>
            <a:ext cx="12253327" cy="730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Truy vấn kết nối nhiều bảng:</a:t>
            </a:r>
          </a:p>
          <a:p>
            <a:pPr algn="l">
              <a:lnSpc>
                <a:spcPts val="3654"/>
              </a:lnSpc>
            </a:pPr>
            <a:endParaRPr lang="en-US" sz="29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T.TENTL, T.MATL, TG.TENTG, LXB.LANXB, LXB.GIA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TAILIEU T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TACGIA_SACH TGS ON T.MATL = TGS.MATL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TACGIA TG ON TGS.MATG = TG.MATG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LANXUATBAN_SACH LXB ON T.MATL = LXB.MATL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TG.TENTG = N'Nguyễn Hoàng Nam';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Câu lệnh UPDATE</a:t>
            </a:r>
          </a:p>
          <a:p>
            <a:pPr algn="l">
              <a:lnSpc>
                <a:spcPts val="3654"/>
              </a:lnSpc>
            </a:pPr>
            <a:endParaRPr lang="en-US" sz="29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654"/>
              </a:lnSpc>
            </a:pPr>
            <a:r>
              <a:rPr lang="en-US" sz="29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--Cập nhật tình trạng cuốn sách có mã TL01, lần xuất bản 1, số thứ tự 2 thành "Tốt</a:t>
            </a: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"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CUONSACH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TINHTRANG = N'Tốt'  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r>
              <a:rPr lang="en-US" sz="29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= 'TL01' AND LANXB = 1 AND SOTHUTU = 2;</a:t>
            </a: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4"/>
              </a:lnSpc>
            </a:pPr>
            <a:endParaRPr lang="en-US" sz="29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B : CHUẨN HOÁ DỮ LIỆU CÁ NHÂN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71536" y="3673475"/>
            <a:ext cx="10587764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Bài tập</a:t>
            </a:r>
          </a:p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chuẩn hoá CSDL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982" y="209896"/>
            <a:ext cx="12404212" cy="323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1/ Cho lược đồ CSDL 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Q(TENTAU,LOAITAU,MACHUYEN,LUONGHANG,BENCANG,NGAY) 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F={TENTAU → LOAITAU 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MACHUYEN → TENTAU, LUONGHANG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TENTAU,NGAY → BENCANG, MACHUYEN} 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Hãy tìm tập phủ tối thiểu của F </a:t>
            </a:r>
          </a:p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2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Tìm tất cả các khóa của Q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4218" y="4019190"/>
            <a:ext cx="4317802" cy="545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Bước 1</a:t>
            </a: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 → LOAITAU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TENTAU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MACHUYEN → LUONGHANG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 NGAY → BENCANG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TENTAU, NGAY → MACHUYEN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Tập F' sau khi chuẩn hóa: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F′= {TENTAU → LOAITAU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TENTAU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LUONGHANG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 NGAY → BENCANG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 NGAY→MACHUYEN}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51298" y="2887689"/>
            <a:ext cx="12759720" cy="6370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13"/>
              </a:lnSpc>
              <a:spcBef>
                <a:spcPct val="0"/>
              </a:spcBef>
            </a:pPr>
            <a:r>
              <a:rPr lang="en-US" sz="2125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</a:t>
            </a: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</a:p>
          <a:p>
            <a:pPr marL="458878" lvl="1" indent="-229439" algn="just">
              <a:lnSpc>
                <a:spcPts val="3613"/>
              </a:lnSpc>
              <a:buFont typeface="Arial"/>
              <a:buChar char="•"/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TENTAU → LOAITAU : Tính TENTAU+ mà không dùng TENTAU → LOAITAU</a:t>
            </a:r>
          </a:p>
          <a:p>
            <a:pPr algn="just">
              <a:lnSpc>
                <a:spcPts val="3613"/>
              </a:lnSpc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TENTAU+ = {TENTAU} : Không có LOAITAU nên không dư thừa. </a:t>
            </a:r>
          </a:p>
          <a:p>
            <a:pPr marL="458878" lvl="1" indent="-229439" algn="just">
              <a:lnSpc>
                <a:spcPts val="3613"/>
              </a:lnSpc>
              <a:buFont typeface="Arial"/>
              <a:buChar char="•"/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MACHUYEN → TENTAU : Tính MACHUYEN+ mà không dùng MACHUYEN → TENTAU</a:t>
            </a:r>
          </a:p>
          <a:p>
            <a:pPr algn="just">
              <a:lnSpc>
                <a:spcPts val="3613"/>
              </a:lnSpc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MACHUYEN+ = {MACHUYEN, LUONGHANG} : Không có TENTAU nên không dư thừa. </a:t>
            </a:r>
          </a:p>
          <a:p>
            <a:pPr marL="458878" lvl="1" indent="-229439" algn="just">
              <a:lnSpc>
                <a:spcPts val="3613"/>
              </a:lnSpc>
              <a:buFont typeface="Arial"/>
              <a:buChar char="•"/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MACHUYEN → LUONGHANG : Tính MACHUYEN+ mà không dùng MACHUYEN → LUONGHANG </a:t>
            </a:r>
          </a:p>
          <a:p>
            <a:pPr algn="just">
              <a:lnSpc>
                <a:spcPts val="3613"/>
              </a:lnSpc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MACHUYEN+ = {MACHUYEN, TENTAU} : Không có LUONGHANG nên không dư thừa. </a:t>
            </a:r>
          </a:p>
          <a:p>
            <a:pPr marL="458878" lvl="1" indent="-229439" algn="just">
              <a:lnSpc>
                <a:spcPts val="3613"/>
              </a:lnSpc>
              <a:buFont typeface="Arial"/>
              <a:buChar char="•"/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TENTAU, NGAY → BENCANG : Tính TENTAU, NGAY mà không dùng TENTAU, NGAY → BENCANG</a:t>
            </a:r>
          </a:p>
          <a:p>
            <a:pPr algn="just">
              <a:lnSpc>
                <a:spcPts val="3613"/>
              </a:lnSpc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(TENTAU, NGAY)+ = {TENTAU, NGAY, LOAITAU, MACHUYEN, LUONGHANG} : Không có BENCANG nên không dư thừa. </a:t>
            </a:r>
          </a:p>
          <a:p>
            <a:pPr marL="458878" lvl="1" indent="-229439" algn="just">
              <a:lnSpc>
                <a:spcPts val="3613"/>
              </a:lnSpc>
              <a:buFont typeface="Arial"/>
              <a:buChar char="•"/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TENTAU, NGAY→MACHUYEN : Tính TENTAU, NGAY mà không dùng TENTAU, NGAY → MACHUYEN</a:t>
            </a:r>
          </a:p>
          <a:p>
            <a:pPr algn="just">
              <a:lnSpc>
                <a:spcPts val="3613"/>
              </a:lnSpc>
            </a:pPr>
            <a:r>
              <a:rPr lang="en-US" sz="2125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(TENTAU, NGAY)+ = {TENTAU, NGAY, LOAITAU, BENCANG} : Không có MACHUYEN nên không dư thừa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40561" y="276571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Đào Hoàng Phi - 23671121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8170" y="1224624"/>
            <a:ext cx="9435108" cy="819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3</a:t>
            </a: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Phủ tối thiểu F1 là: 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F1 = {TENTAU → LOAITAU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TENTAU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LUONGHANG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 NGAY → BENCANG</a:t>
            </a:r>
          </a:p>
          <a:p>
            <a:pPr marL="461821" lvl="1" indent="-230911" algn="l">
              <a:lnSpc>
                <a:spcPts val="3636"/>
              </a:lnSpc>
              <a:buFont typeface="Arial"/>
              <a:buChar char="•"/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 NGAY→MACHUYEN}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Loại bỏ dư thừa F1: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-Xét : TENTAU, NGAY → BENCANG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Kiểm tra TENTAU dư thừa : NGAY → BENCANG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 NGAY+ = {NGAY} Không có BENCANG nên TENTAU không dư thừa.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Kiểm tra NGAY dư thừa : TENTAU → BENCANG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 TENTAU+ = {TENTAU} Không có BENCANG nên NGAY không dư thừa.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-Xét : TENTAU, NGAY → MACHUYEN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Kiểm tra TENTAU dư thừa : NGAY → MACHUYEN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 NGAY+ = {NGAY} Không có MACHUYEN nên TENTAU không dư thừa. 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Kiểm tra NGAY dư thừa : TENTAU → MACHUYEN</a:t>
            </a:r>
          </a:p>
          <a:p>
            <a:pPr marL="0" lvl="0" indent="0" algn="l">
              <a:lnSpc>
                <a:spcPts val="3636"/>
              </a:lnSpc>
              <a:spcBef>
                <a:spcPct val="0"/>
              </a:spcBef>
            </a:pPr>
            <a:r>
              <a:rPr lang="en-US" sz="213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 TENTAU+ = {TENTAU} Không có MACHUYEN nên NGAY không dư thừa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61905" y="2172332"/>
            <a:ext cx="6394252" cy="4053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74"/>
              </a:lnSpc>
              <a:spcBef>
                <a:spcPct val="0"/>
              </a:spcBef>
            </a:pPr>
            <a:r>
              <a:rPr lang="en-US" sz="322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=&gt;Kết luận: </a:t>
            </a: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Phủ tối thiểu F là: </a:t>
            </a:r>
          </a:p>
          <a:p>
            <a:pPr marL="695201" lvl="1" indent="-347600" algn="l">
              <a:lnSpc>
                <a:spcPts val="5474"/>
              </a:lnSpc>
              <a:buFont typeface="Arial"/>
              <a:buChar char="•"/>
            </a:pP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 = {TENTAU → LOAITAU</a:t>
            </a:r>
          </a:p>
          <a:p>
            <a:pPr marL="695201" lvl="1" indent="-347600" algn="l">
              <a:lnSpc>
                <a:spcPts val="5474"/>
              </a:lnSpc>
              <a:buFont typeface="Arial"/>
              <a:buChar char="•"/>
            </a:pP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MACHUYEN → TENTAU</a:t>
            </a:r>
          </a:p>
          <a:p>
            <a:pPr marL="695201" lvl="1" indent="-347600" algn="l">
              <a:lnSpc>
                <a:spcPts val="5474"/>
              </a:lnSpc>
              <a:buFont typeface="Arial"/>
              <a:buChar char="•"/>
            </a:pP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MACHUYEN → LUONGHANG</a:t>
            </a:r>
          </a:p>
          <a:p>
            <a:pPr marL="695201" lvl="1" indent="-347600" algn="l">
              <a:lnSpc>
                <a:spcPts val="5474"/>
              </a:lnSpc>
              <a:buFont typeface="Arial"/>
              <a:buChar char="•"/>
            </a:pP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TENTAU, NGAY → BENCANG</a:t>
            </a:r>
          </a:p>
          <a:p>
            <a:pPr marL="695201" lvl="1" indent="-347600" algn="l">
              <a:lnSpc>
                <a:spcPts val="5474"/>
              </a:lnSpc>
              <a:buFont typeface="Arial"/>
              <a:buChar char="•"/>
            </a:pPr>
            <a:r>
              <a:rPr lang="en-US" sz="322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TENTAU, NGAY→MACHUYEN}</a:t>
            </a: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035" y="297952"/>
            <a:ext cx="4936480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Tìm tất cả các khóa của Q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3650" y="1318397"/>
            <a:ext cx="6971407" cy="3092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Q(TENTAU,LOAITAU,MACHUYEN,LUONGHANG,BENCANG,NGAY)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F={TENTAU → LOAITAU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MACHUYEN → TENTAU, LUONGHANG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TENTAU,NGAY → BENCANG, MACHUYEN}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Q(TENTAU,LOAITAU,MACHUYEN,LUONGHANG,BENCANG,NGAY)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VP= (TENTAU,LOAITAU,MACHUYEN,LUONGHANG,BENCANG) 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 = {Q-VP} = {NGAY}</a:t>
            </a:r>
          </a:p>
          <a:p>
            <a:pPr marL="0" lvl="0" indent="0" algn="l">
              <a:lnSpc>
                <a:spcPts val="3139"/>
              </a:lnSpc>
              <a:spcBef>
                <a:spcPct val="0"/>
              </a:spcBef>
            </a:pPr>
            <a:r>
              <a:rPr lang="en-US" sz="1846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 = {TENTAU, MACHUYEN}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7165057" y="500062"/>
          <a:ext cx="10365903" cy="9286875"/>
        </p:xfrm>
        <a:graphic>
          <a:graphicData uri="http://schemas.openxmlformats.org/drawingml/2006/table">
            <a:tbl>
              <a:tblPr/>
              <a:tblGrid>
                <a:gridCol w="1908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42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98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NGAY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3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NGAY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 LOAITAU,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LUONGHANG, BENCANG, 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NGAY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3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 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800" u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LOAITAU,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LUONGHANG, BENCANG, 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 NGAY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 NGAY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MACHUYEN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MACHUYEN, NGAY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</a:t>
                      </a:r>
                      <a:endParaRPr lang="en-US" sz="1100"/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MACHUYEN, LOAITAU,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LUONGHANG, BENCANG, 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NGAY</a:t>
                      </a:r>
                    </a:p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</a:pPr>
                      <a:endParaRPr lang="en-US" sz="1800" u="none" strike="noStrike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1800" u="none" strike="noStrike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TENTAU, MACHUYEN, NGAY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52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185143" y="5451162"/>
            <a:ext cx="6979915" cy="750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42"/>
              </a:lnSpc>
              <a:spcBef>
                <a:spcPct val="0"/>
              </a:spcBef>
            </a:pPr>
            <a:r>
              <a:rPr lang="en-US" sz="184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luân: </a:t>
            </a:r>
            <a:r>
              <a:rPr lang="en-US" sz="1848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 khóa của lược đồ quan hệ Q là {TENTAU, NGAY} </a:t>
            </a:r>
          </a:p>
          <a:p>
            <a:pPr marL="0" lvl="0" indent="0" algn="l">
              <a:lnSpc>
                <a:spcPts val="3142"/>
              </a:lnSpc>
              <a:spcBef>
                <a:spcPct val="0"/>
              </a:spcBef>
            </a:pPr>
            <a:r>
              <a:rPr lang="en-US" sz="1848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 {MACHUYEN, NGAY}.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0572" y="71922"/>
            <a:ext cx="10270134" cy="200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63"/>
              </a:lnSpc>
              <a:spcBef>
                <a:spcPct val="0"/>
              </a:spcBef>
            </a:pPr>
            <a:r>
              <a:rPr lang="en-US" sz="239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2/ Q(A,B,C,D,E,G) </a:t>
            </a:r>
          </a:p>
          <a:p>
            <a:pPr marL="0" lvl="0" indent="0" algn="l">
              <a:lnSpc>
                <a:spcPts val="4063"/>
              </a:lnSpc>
              <a:spcBef>
                <a:spcPct val="0"/>
              </a:spcBef>
            </a:pPr>
            <a:r>
              <a:rPr lang="en-US" sz="239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Cho F={AB→C; C→A; BC→D; ACD→B; D→EG; BE→C; CG→BD; CE → AG} </a:t>
            </a:r>
          </a:p>
          <a:p>
            <a:pPr marL="0" lvl="0" indent="0" algn="l">
              <a:lnSpc>
                <a:spcPts val="4063"/>
              </a:lnSpc>
              <a:spcBef>
                <a:spcPct val="0"/>
              </a:spcBef>
            </a:pPr>
            <a:r>
              <a:rPr lang="en-US" sz="239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X={B,D}, X+=? </a:t>
            </a:r>
          </a:p>
          <a:p>
            <a:pPr marL="0" lvl="0" indent="0" algn="l">
              <a:lnSpc>
                <a:spcPts val="4063"/>
              </a:lnSpc>
              <a:spcBef>
                <a:spcPct val="0"/>
              </a:spcBef>
            </a:pPr>
            <a:r>
              <a:rPr lang="en-US" sz="239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Y={C,G}, Y+=?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47182" y="3435036"/>
            <a:ext cx="6743849" cy="3283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03"/>
              </a:lnSpc>
              <a:spcBef>
                <a:spcPct val="0"/>
              </a:spcBef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a) X0 = BD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D → EG vì D ∈ X0 =&gt; X1 = BDEG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BE → C vì BE ∈ X1 =&gt; X2 = BDEGC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 → A vì C ∈ X2 =&gt; X3 = BDEGCA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CE → AG vì CE ∈ X3 =&gt; X4 = BDEGCA</a:t>
            </a:r>
          </a:p>
          <a:p>
            <a:pPr marL="0" lvl="0" indent="0" algn="l">
              <a:lnSpc>
                <a:spcPts val="4403"/>
              </a:lnSpc>
              <a:spcBef>
                <a:spcPct val="0"/>
              </a:spcBef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: X⁺ = X4 = {ABCDEG} là bao đóng của X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92178" y="3711261"/>
            <a:ext cx="6717209" cy="2731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03"/>
              </a:lnSpc>
              <a:spcBef>
                <a:spcPct val="0"/>
              </a:spcBef>
            </a:pPr>
            <a:r>
              <a:rPr lang="en-US" sz="259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 Y0 = CG 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 → A vì C ∈ Y0 =&gt; Y1= CGA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CG → BD vì CG ∈ Y1 =&gt; Y2 = CGABD</a:t>
            </a:r>
          </a:p>
          <a:p>
            <a:pPr marL="559205" lvl="1" indent="-279602" algn="l">
              <a:lnSpc>
                <a:spcPts val="4403"/>
              </a:lnSpc>
              <a:buFont typeface="Arial"/>
              <a:buChar char="•"/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D → EG vì D ∈ Y2 =&gt; Y3 = ABDCEG </a:t>
            </a:r>
          </a:p>
          <a:p>
            <a:pPr marL="0" lvl="0" indent="0" algn="l">
              <a:lnSpc>
                <a:spcPts val="4403"/>
              </a:lnSpc>
              <a:spcBef>
                <a:spcPct val="0"/>
              </a:spcBef>
            </a:pPr>
            <a:r>
              <a:rPr lang="en-US" sz="259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: Y⁺ = Y3 = {ABCDEG} là bao đóng của 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40561" y="276571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Đào Hoàng Phi - 23671121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9878" y="215815"/>
            <a:ext cx="15832392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3/ Cho lược đồ quan hệ Q và tập phụ thuộc hàm F </a:t>
            </a:r>
          </a:p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F={AB→E;AG→I;BE→I;E→G;GI→ H} chứng minh rằng AB → GH. 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F={AB→C;B→D;CD→E;CE→GH;G→A} chứng minh rằng AB → E; AB → 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9878" y="2286000"/>
            <a:ext cx="5873575" cy="697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Chứng minh AB → GH.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 AB → E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 E → G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3. AB → G (tính bắc cầu 1 và 2)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4. AB → AG ( thêm G vào)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5. AG → I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 AB → I (tính bắc cầu 4 và 5)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7. AB → GI (tính kết hợp 3 và 6)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8. GI → H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9. AB → H (tính bắc cầu 7 và 8)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10. AB → GH (tính kết hợp 3 và 9)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22028" y="2286000"/>
            <a:ext cx="5722322" cy="569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Chứng minh AB → E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 AB → C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 AB → BC (thêm B vào)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3. B → D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4. BC → DC (thêm C vào)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5. AB → CD (tính kết hợp 2 và 4)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 DC → E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7.AB → E (tính bắc cầu 5 và 6)</a:t>
            </a:r>
          </a:p>
          <a:p>
            <a:pPr marL="0" lvl="0" indent="0" algn="l">
              <a:lnSpc>
                <a:spcPts val="5099"/>
              </a:lnSpc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62413" y="2286000"/>
            <a:ext cx="5788574" cy="505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Chứng minh AB → G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 AB → C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 AB → E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3. AB → CE (tính kết hợp 1 và 2)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4. CE → GH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5. AB → GH (tính kết hợp 3 và 4)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 AB → G (tính phân rã)</a:t>
            </a:r>
          </a:p>
          <a:p>
            <a:pPr marL="0" lvl="0" indent="0" algn="l">
              <a:lnSpc>
                <a:spcPts val="5099"/>
              </a:lnSpc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1909" y="1772307"/>
            <a:ext cx="16169907" cy="6155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Khác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với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báo_tạp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chỉ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Tuy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nhiên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cùng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một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chỉ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thể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1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</a:p>
          <a:p>
            <a:pPr algn="just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tựa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báo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tạp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tin: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năm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bắt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đầu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phát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hành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hàng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hàng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tuần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hay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hàng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tháng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;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đối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với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biết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lượng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nhập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lượng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còn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thuộc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được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từ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viện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nhập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trừ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tờ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đang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 </a:t>
            </a:r>
          </a:p>
          <a:p>
            <a:pPr marL="0" lvl="0" indent="0" algn="just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</a:t>
            </a:r>
            <a:r>
              <a:rPr lang="en-US" sz="28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gồm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thẻ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khóa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cấp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thẻ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tên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nghề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nghiệp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phái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Mỗi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độc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thể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nhiều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sách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cũng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như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báo_tạp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chí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tin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cần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lưu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ngày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trả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từng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tài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liệu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mượn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Đề tài: Quản lý thư viện 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19878" y="1183559"/>
          <a:ext cx="6275434" cy="5329810"/>
        </p:xfrm>
        <a:graphic>
          <a:graphicData uri="http://schemas.openxmlformats.org/drawingml/2006/table">
            <a:tbl>
              <a:tblPr/>
              <a:tblGrid>
                <a:gridCol w="156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4887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887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261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4887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887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9878" y="342900"/>
            <a:ext cx="1583239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4/ Cho quan hệ r:</a:t>
            </a:r>
          </a:p>
          <a:p>
            <a:pPr marL="0" lvl="0" indent="0" algn="l">
              <a:lnSpc>
                <a:spcPts val="5099"/>
              </a:lnSpc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436074" y="876300"/>
            <a:ext cx="8890481" cy="8623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A → B: ta thấy A2 = A4 = y mà B2 = x ≠ B4 = z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Không thoả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A → C: ta thấy A2 = A4 = y mà C2 = z ≠ C4 = z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Không thoả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 → A: Các giá trị của B chỉ xuất hiện 1 lần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Thoả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 → D: Các giá trị của C chỉ xuất hiện 1 lần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Thoả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D → C: ta thấy D1 = D3 = y mà C1 = 1 ≠ C3 = y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Không thoả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D → A: ta thấy D1 = D3 = y mà A1 = x ≠ A3 = z </a:t>
            </a:r>
          </a:p>
          <a:p>
            <a:pPr algn="l">
              <a:lnSpc>
                <a:spcPts val="5269"/>
              </a:lnSpc>
            </a:pPr>
            <a:r>
              <a:rPr lang="en-US" sz="30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Không thoả</a:t>
            </a:r>
          </a:p>
          <a:p>
            <a:pPr marL="0" lvl="0" indent="0" algn="l">
              <a:lnSpc>
                <a:spcPts val="5269"/>
              </a:lnSpc>
            </a:pPr>
            <a:endParaRPr lang="en-US" sz="30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9878" y="6765843"/>
            <a:ext cx="6651359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Trong các phụ thuộc hàm sau đây, PTH nào không thỏa</a:t>
            </a:r>
          </a:p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→ B; A → C; B → A; C → D; D → C; D → A.</a:t>
            </a:r>
          </a:p>
          <a:p>
            <a:pPr marL="0" lvl="0" indent="0" algn="l">
              <a:lnSpc>
                <a:spcPts val="5099"/>
              </a:lnSpc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Nguyễn Hoàng Nam - 23649391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6158" y="215815"/>
            <a:ext cx="10736759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5/ Hãy tìm tất cả các khóa cho lược đồ quan hệ sau: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Q(BROKER,OFFICE,STOCK,QUANTITY,INVESTOR,DIVIDENT)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F={STOCK → DIVIDENT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INVESTOR → BROKER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INVESTOR,STOCK → QUANTITY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BROKER → OFFICE 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7108" y="6753225"/>
            <a:ext cx="12138542" cy="25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TN={IS}, TN+={ISDBQO}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TG={B}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Q+={BOSQID}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→ TN+= Q+ nên TN là khóa duy nhất của LDQH { INVESTOR, STOCK}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2562973" y="5283287"/>
            <a:ext cx="12138542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Bài làm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208" y="36745"/>
            <a:ext cx="8970020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6/ Xét lược đồ quan hệ và tập phụ thuộc dữ liệu: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Q(C,T,H,R,S,G)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 f₁: C→T; f₂: HR→ C; f₃: HT→ R;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f₄: CS→ G; f₅: HS→ R}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phủ tối thiểu của 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Nguyễn Hoàng Nam - 23649391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8208" y="2366807"/>
            <a:ext cx="13528238" cy="761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Q(C,T,H,R,S,G)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f={ f₁: C→T; f₂: HR→ C; f₃: HT→ R; f₄: CS→ G; f₅: HS→ R} Tìm phủ tối thiểu của F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HR→ C: Tính HR+, không dùng HR→ 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HR+ = { HR } , không có C vậy HR→ C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HT→ R: Tính HT+, không dùng HT→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HT+= {HT}, không có R vậy HT→ R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CS→ G: Tính CS+, không dùng CS→ G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CS+= {CS}, không có G vậy CS→ G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HS→ R: Tính HS+, không dùng HS→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HS+= {HS}, không có R vậy HS→ R không thừa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18895" y="3182059"/>
            <a:ext cx="133028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Bài làm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3067" y="41448"/>
            <a:ext cx="2274213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6/ Tiếp theo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3067" y="1029022"/>
            <a:ext cx="7813596" cy="633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HR→ C: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Thử bỏ H tính R+ dùng R→ 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R+ = {RC} không thấy H, nên H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Thử bỏ R tính H+ dùng H→ 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H+ = {HC} không thấy R, nên R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HT→ R: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Thử bỏ H tính T+ dùng T→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T+ = {TR} không thấy H, nên H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Thử bỏ T tính H+ dùng H→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H+ = {HRC} không thấy T, nên T không thừa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1029022"/>
            <a:ext cx="7781687" cy="633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CS→ G: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Thử bỏ C tính S+ dùng S→ G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S+ = {SG} không thấy C, nên C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Thử bỏ S tính C+ dùng C→ G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C+ = {CTG} không thấy S, nên S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HS→ R: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Thử bỏ H tính S+ dùng S→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S+ = {SR} không thấy H, nên H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Thử bỏ S tính H+ dùng H→ R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H+ = {HRC} không thấy S, nên S không thừa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06798" y="8029575"/>
            <a:ext cx="778168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phủ tối thiểu của F là Fmin={ f₁: C→T; f₂: HR→ C; f₃: HT→ R; f₄: CS→ G; f₅: HS→ R}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6917" y="322110"/>
            <a:ext cx="5626474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7/ Q(A,B,C,D,E,H), </a:t>
            </a:r>
          </a:p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 → E; C → D; E → DH}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Chứng minh K={A,B,C} là khóa duy nhất của Q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973706" y="123825"/>
            <a:ext cx="11121330" cy="1016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Các thuộc tính không xuất hiện ở vế phải hoặc không bị suy ra: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A, B, C → Có thể làm khóa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Bao đóng của A, B, C: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→ E, thêm E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 → D, thêm D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 → DH, thêm D, H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A, B, C ⊢ A, B, C, D, E, H = Q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bao đóng = {A, B, C, D, E, H} = Q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 = {A,B,C} là một siêu khóa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Kiểm tra tính tối thiểu: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A thì {B,C}* không suy ra E → Thiếu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B thì {A,C}* không có B → Thiếu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C thì {A,B}* không suy ra D → Thiếu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K = {A,B,C} là khóa tối thiểu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 = {A,B,C} là khóa duy nhất của Q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8833" y="169749"/>
            <a:ext cx="15834824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8/ Q(A,B,C,D)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F={AB→C; D→B; C→ABD}  Hãy tìm tất cả các khóa của Q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520128" y="1905000"/>
            <a:ext cx="11732235" cy="633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 = {AB→C; D→B; C→ABD} → C → A; C → B; C → D ⇒ C → Q*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A+ = A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 = B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D+ = D, B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C+ = C, A, B, D ⇒ Q*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AB là khóa của Q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A+ = A, B+ = B → không là khóa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C+ = A, B, D ⇒ C là khóa của Q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Vậy có 2 khóa là AB và C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2641" y="169517"/>
            <a:ext cx="12146242" cy="2470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2"/>
              </a:lnSpc>
            </a:pPr>
            <a:r>
              <a:rPr lang="en-US" sz="294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9/ Q(A,B,C,D,E,G)</a:t>
            </a:r>
          </a:p>
          <a:p>
            <a:pPr algn="l">
              <a:lnSpc>
                <a:spcPts val="5012"/>
              </a:lnSpc>
            </a:pPr>
            <a:r>
              <a:rPr lang="en-US" sz="294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F={AB→C;C→ A;BC→D;ACD→B;D→EG;BE→C;CG→BD;CE→G}</a:t>
            </a:r>
          </a:p>
          <a:p>
            <a:pPr algn="l">
              <a:lnSpc>
                <a:spcPts val="5012"/>
              </a:lnSpc>
            </a:pPr>
            <a:r>
              <a:rPr lang="en-US" sz="294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Hãy tìm tất cả các khóa của Q</a:t>
            </a:r>
          </a:p>
          <a:p>
            <a:pPr algn="ctr">
              <a:lnSpc>
                <a:spcPts val="5012"/>
              </a:lnSpc>
              <a:spcBef>
                <a:spcPct val="0"/>
              </a:spcBef>
            </a:pPr>
            <a:endParaRPr lang="en-US" sz="294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8378" y="2038350"/>
            <a:ext cx="16599932" cy="824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Phân rã vế phải ta có: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F={AB→C ;C→ A; BC→D; ACD→B; D→E, D→G, BE→C; CG→B, CG→D, CE→G}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TN= ∅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TG={A,B,C,D,G,E}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Tập con của TG là {A, B, C, D, G, E, AB, AC, AD, AG, AE, BC, BD, BG, BE, CD, CG, CE, DG, DE, GE, ….}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AB⁺={ABCDEG}, AB⁺= Q⁺ nên AB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BC⁺={ABCDEG}, , BC⁺= Q⁺ nên BC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BE⁺={ABCDEG}, , BE⁺= Q⁺ nên BE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BD⁺={ABCDEG}, , BD⁺= Q⁺ nên BD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CG⁺={ABCDEG}, , CG⁺= Q⁺ nên CG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CE⁺={ABCDEG}, , CE⁺= Q⁺ nên CE là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khoá của Q là AB, BC, BE, BD, CG, CE.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34" y="76206"/>
            <a:ext cx="16575695" cy="1313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6"/>
              </a:lnSpc>
            </a:pPr>
            <a:r>
              <a:rPr lang="en-US" sz="318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10/ Xác định phủ tối thiểu của tập phụ thuộc hàm sau: </a:t>
            </a:r>
          </a:p>
          <a:p>
            <a:pPr algn="l">
              <a:lnSpc>
                <a:spcPts val="5406"/>
              </a:lnSpc>
              <a:spcBef>
                <a:spcPct val="0"/>
              </a:spcBef>
            </a:pPr>
            <a:r>
              <a:rPr lang="en-US" sz="318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Q(A,B,C,D,E,G). F= {AB→C;C→A;BC→D;ACD→B;D→EG;BE→C;CG→BD;CE→AG}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44234" y="1679547"/>
            <a:ext cx="9309125" cy="896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1:Phân rã vế phải ta có: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 ={AB→C;C→A;BC→D;ACD→B;D→E, D→G;BE→C;CG→B; CG→D;CE→A; CE→G}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2: Xóa tất cả thuộc tính dư thừa khỏi phía trái của F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AB→C: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A⁺= {A}; B⁺={B}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AB→C không dư thừa vế trái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Xét BC→D: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B⁺={B}; C⁺={CA}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BC→D không dư thừa vế trái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Xét ACD→B: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A⁺= {A}; C⁺={CA}; D⁺={DEG};  AC⁺= {AC}; AD⁺= {ADEG}; CD⁺= {CDAEGB} , bao đóng CD⁺ chứa B</a:t>
            </a:r>
          </a:p>
          <a:p>
            <a:pPr algn="l">
              <a:lnSpc>
                <a:spcPts val="4758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ACD→B có A dư thừa =&gt; CD→B</a:t>
            </a:r>
          </a:p>
          <a:p>
            <a:pPr algn="ctr">
              <a:lnSpc>
                <a:spcPts val="4758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81215" y="2038350"/>
            <a:ext cx="8213170" cy="824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BE→C: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B⁺={B}; E⁺={E}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BE→C không dư thừa vế trái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Xét CG→B: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C⁺={CA}; G⁺={G}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CG→B không dư thừa vế trái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CE→A: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E⁺={E}; C⁺={CA} , bao đóng C⁺ có chứa A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CE→A dư thừa A =&gt; C→A trùng , bỏ C→A trùng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CE→G: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C⁺={CA}; E⁺={E}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CE→G không dư thừa vế trái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7218" y="1183677"/>
            <a:ext cx="15873244" cy="8115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5"/>
              </a:lnSpc>
            </a:pPr>
            <a:endParaRPr/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F={AB→C;C→A;BC→D; CD→B;D→E; D→G;BE→C;CG→B; CG→D; CE→G}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3 Xoá tất cả các thuộc tính dư thừa khỏi F.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Xét CD→B: với F’={AB→C;C→A;BC→D; D→E, D→G;BE→C;CG→B; CG→D; CE→G}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CD⁺= {CDAEGB}, bao đóng CD⁺ có chứa B =&gt; dư thừa CD→B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CG→D với F’={AB→C;C→A;BC→D; D→E, D→G;BE→C;CG→B; CG→D; CE→G}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CG⁺= {CGBAD}, bao đóng CG⁺ có chứa D =&gt; dư thừa CG→D</a:t>
            </a:r>
          </a:p>
          <a:p>
            <a:pPr algn="l">
              <a:lnSpc>
                <a:spcPts val="5865"/>
              </a:lnSpc>
            </a:pPr>
            <a:r>
              <a:rPr lang="en-US" sz="345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phủ tối thiểu là F={AB→C;C→A;BC→D; D→E, D→G;BE→C;CG→B; CE→G}</a:t>
            </a:r>
          </a:p>
          <a:p>
            <a:pPr algn="l">
              <a:lnSpc>
                <a:spcPts val="5865"/>
              </a:lnSpc>
              <a:spcBef>
                <a:spcPct val="0"/>
              </a:spcBef>
            </a:pPr>
            <a:endParaRPr lang="en-US" sz="345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2546" y="405014"/>
            <a:ext cx="4270328" cy="628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8"/>
              </a:lnSpc>
              <a:spcBef>
                <a:spcPct val="0"/>
              </a:spcBef>
            </a:pPr>
            <a:r>
              <a:rPr lang="en-US" sz="315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10/ a) Tiếp Theo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002" y="86861"/>
            <a:ext cx="9527328" cy="1352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7"/>
              </a:lnSpc>
            </a:pPr>
            <a:r>
              <a:rPr lang="en-US" sz="3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10/ b) Q(A,B,C) F={A→B,A→C,B→A,C→A,B→C}</a:t>
            </a:r>
          </a:p>
          <a:p>
            <a:pPr algn="ctr">
              <a:lnSpc>
                <a:spcPts val="5617"/>
              </a:lnSpc>
              <a:spcBef>
                <a:spcPct val="0"/>
              </a:spcBef>
            </a:pPr>
            <a:endParaRPr lang="en-US" sz="3304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41158" y="1647825"/>
            <a:ext cx="12137572" cy="7872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A→B: F’={A→C,B→A,C→A,B→C}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A⁺ = {AC} =&gt; A→B không dư thừa 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A→C: F’={A→B,B→A,C→A,B→C}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A⁺= {ABC} , bao đóng A⁺ có chứa C =&gt; A→C dư thừa nên loại khỏi F’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B→A: F’={A→B, C→A,B→C}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B⁺= {BCA}, bao đóng B⁺ có chứa A =&gt; B→A dư thừa loại khỏi F’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C→A : F’={A→B, B→C}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C⁺= {C}=&gt; C→A không dư thừa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B→C: F’={A→B, C→A}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B⁺= {B} =&gt; B→C không dư thừa</a:t>
            </a:r>
          </a:p>
          <a:p>
            <a:pPr algn="l">
              <a:lnSpc>
                <a:spcPts val="5278"/>
              </a:lnSpc>
            </a:pPr>
            <a:r>
              <a:rPr lang="en-US" sz="310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phủ tối thiểu là F={A→B,C→A,B→C}</a:t>
            </a:r>
          </a:p>
          <a:p>
            <a:pPr algn="l">
              <a:lnSpc>
                <a:spcPts val="5278"/>
              </a:lnSpc>
              <a:spcBef>
                <a:spcPct val="0"/>
              </a:spcBef>
            </a:pPr>
            <a:endParaRPr lang="en-US" sz="3105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A : XÂY DỰNG LƯỢC ĐỒ ERD VÀ TẠO CSDL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022844" y="4383086"/>
            <a:ext cx="9943311" cy="136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1.Lược đồ ER và ERD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3574" y="135541"/>
            <a:ext cx="10210443" cy="276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7"/>
              </a:lnSpc>
              <a:spcBef>
                <a:spcPct val="0"/>
              </a:spcBef>
            </a:pPr>
            <a:r>
              <a:rPr lang="en-US" sz="3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11/ Xác định phủ tối thiểu của các tập phụ thuộc hàm sau: </a:t>
            </a:r>
          </a:p>
          <a:p>
            <a:pPr algn="l">
              <a:lnSpc>
                <a:spcPts val="5617"/>
              </a:lnSpc>
              <a:spcBef>
                <a:spcPct val="0"/>
              </a:spcBef>
            </a:pPr>
            <a:r>
              <a:rPr lang="en-US" sz="3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Q1(ABCDEGH) </a:t>
            </a:r>
          </a:p>
          <a:p>
            <a:pPr algn="l">
              <a:lnSpc>
                <a:spcPts val="5617"/>
              </a:lnSpc>
              <a:spcBef>
                <a:spcPct val="0"/>
              </a:spcBef>
            </a:pPr>
            <a:r>
              <a:rPr lang="en-US" sz="3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F₁={A→ H,AB→C,BC→D;G→B}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3574" y="3242747"/>
            <a:ext cx="8276630" cy="319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7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AB→C: Tính AB+ mà không dùng AB→C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AB+={ABH}, không có C nên AB→C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BC→D: Tính BC+ mà không dùng BC→D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BC+={BC}, không có D nên BC→D không thừa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65726" y="2181506"/>
            <a:ext cx="9622274" cy="707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AB→C: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A, Tính B+ không dùng AB→C mà dùng B→C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B+={BCD} không có A nên A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B, tính A+ không dùng AB→C mà dùng A→C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A+={ACH} không có B nên B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BC→D: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C, Tính B+ không dùng BC→D mà dùng B→D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B+={BD} không có C nên C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Bỏ B, tính C+ không dùng BC→D mà dùng C→D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C+={CD} không có B nên B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phủ tối thiểu của Fmin={A→ H,AB→C,BC→D;G→B}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6086" y="885825"/>
            <a:ext cx="7952184" cy="569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b) Q2(ABCSXYZ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F₂={S→A;AX→B;S→B;BY→C;CZ→X}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AX→B: Tính AX+ mà không dùng AX→B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AX+={AX}, không có B nên AX→B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BY→C: Tính BY+ mà không dùng BY→C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BY+={BY}, không có C nên BY→C không thừa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CZ→X: Tính CZ+ mà không dùng CZ→X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CZ+={CZ}, không có X nên CZ→X không thừa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4677" y="459067"/>
            <a:ext cx="8414623" cy="952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AX→B: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A, Tính X+ không dùng AX→B mà dùng X→B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X+={XB} không có A nên A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X, tính A+ không dùng AX→B mà dùng A→B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A+={AB} không có X nên X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BY→C: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B, Tính Y+ không dùng BY→C mà dùng Y→C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Y+={YC} không có B nên B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Y, tính B+ không dùng BY→C mà dùng B→C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B+={BC} không có Y nên Y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CZ→X: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C, Tính Z+ không dùng CZ→X mà dùng Z→X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Z+={ZX} không có C nên C không thừa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Z, tính C+ không dùng CZ→X mà dùng C→X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C+={CX} không có Z nên Z không thừa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4709" y="235229"/>
            <a:ext cx="2359938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11/ Tiếp theo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215" y="95392"/>
            <a:ext cx="2482215" cy="647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7"/>
              </a:lnSpc>
              <a:spcBef>
                <a:spcPct val="0"/>
              </a:spcBef>
            </a:pPr>
            <a:r>
              <a:rPr lang="en-US" sz="3304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11/Tiếp theo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4294" y="886106"/>
            <a:ext cx="8798600" cy="837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c) Q3(ABCDEGHIJ)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F₃={BG→D;G→J;AI→C;CE→H;BD→G;JH→A; D→I }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BG→D: Tính BG+ mà không dùng BG→D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BG+={BGJ}, không có D nên BG→D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AI→C: Tính AI+ mà không dùng AI→C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AI+={AI}, không có C nên AI→C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CE→H: Tính CE+ mà không dùng CE→H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CE+={CE}, không có H nên CE→H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BD→G: Tính BD+ mà không dùng BD→G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BD+={BDI}, không có G nên BD→G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JH→A: Tính JH+ mà không dùng JH→A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JH+={JH}, không có A nên JH→A không thừa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77600" y="0"/>
            <a:ext cx="6477000" cy="10336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BG→D: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BG→D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G→D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G+={GDIJ}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BG→D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B→D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B+={BDGJI}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endParaRPr lang="en-US" sz="180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AI→C: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AI→C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A→C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A+={AC}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AI→C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I→C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I+={IC}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endParaRPr lang="en-US" sz="180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CE→H: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CE→H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C→H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C+={CH}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CE→H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E→H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E+={EH}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endParaRPr lang="en-US" sz="180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BD→G: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BD→G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B→G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B+={BGDI}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BD→G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D→G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D+={DGJI}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endParaRPr lang="en-US" sz="180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JH→A: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JH→A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J→A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J+={JA}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J,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H+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JH→A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H→A</a:t>
            </a: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H+={HA}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có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nên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J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không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thừa</a:t>
            </a:r>
            <a:endParaRPr lang="en-US" sz="1804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067"/>
              </a:lnSpc>
              <a:spcBef>
                <a:spcPct val="0"/>
              </a:spcBef>
            </a:pP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804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Fmin</a:t>
            </a:r>
            <a:r>
              <a:rPr lang="en-US" sz="1804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={ B→D;G→J;AI→C;CE→H;B→G;JH→A; D→I }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971" y="297683"/>
            <a:ext cx="9036011" cy="5581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d) Q4(ABCDEGHIJ) 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F₄={BH→I;GC→A;I→J;AE→G;D→B;I→H}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BH→I: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H, Tính B+ không dùng BH→I mà dùng B→I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B+={BIJH} có H nên H thừa 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B, tính H+ không dùng BH→I mà dùng H→I</a:t>
            </a:r>
          </a:p>
          <a:p>
            <a:pPr algn="just">
              <a:lnSpc>
                <a:spcPts val="5617"/>
              </a:lnSpc>
              <a:spcBef>
                <a:spcPct val="0"/>
              </a:spcBef>
            </a:pPr>
            <a:r>
              <a:rPr lang="en-US" sz="33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H+={HIJ} không có B nên B không thừa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31510" y="487654"/>
            <a:ext cx="8517731" cy="7076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GC→A: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C, Tính G+ không dùng GC→A mà dùng G→A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G+={GA} không có C nên C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G, tính C+ không dùng GC→A mà dùng C→A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C+={CA} không có G nên G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AE→G: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A, Tính E+ không dùng AE→G mà dùng E→G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E+={EG} không có A nên A không thừa 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Bỏ E, tính A+ không dùng AE→G mà dùng A→G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A+={AG} không có E nên E không thừa</a:t>
            </a:r>
          </a:p>
          <a:p>
            <a:pPr algn="l">
              <a:lnSpc>
                <a:spcPts val="5107"/>
              </a:lnSpc>
              <a:spcBef>
                <a:spcPct val="0"/>
              </a:spcBef>
            </a:pPr>
            <a:r>
              <a:rPr lang="en-US" sz="300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Fmin = {B→I;GC→A;I→J;AE→G;D→B;I→H}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B : CHUẨN HOÁ DỮ LIỆU CÁ NHÂN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71536" y="3673475"/>
            <a:ext cx="10587764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Bài tập</a:t>
            </a:r>
          </a:p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tổng hợp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40561" y="276571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Đào Hoàng Phi - 23671121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1560" y="63005"/>
            <a:ext cx="6615112" cy="478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1/ Cho biết dạng chuẩn của các lược đồ quan hệ sau: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Q(ABCDEG);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F={A→BC, C→DE, E→G}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Q(ABCDEGH);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F={C→AB, D→E, B→G}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c) Q(ABCDEGH)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F={A→BC, D→E, H→G}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d) Q(ABCDEG);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F={AB→C, C→B, ABD→E, G→A}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e) Q(ABCDEGHI);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F={AC→B,BI→ACD,ABC→D,H→I,ACE→BCG,CG→AE}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59488" y="1171475"/>
            <a:ext cx="6293644" cy="48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Q(ABCDEG); F = {A → BC, C → DE, E → G}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59488" y="2038687"/>
            <a:ext cx="6293644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Kiểm 1NF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 sử không có lặp lại nhóm thuộc tính hay giá trị lặp lại hay nhóm dữ liệu nào à Q đạt chuẩn 1NF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679326" y="3681436"/>
          <a:ext cx="11375052" cy="4276725"/>
        </p:xfrm>
        <a:graphic>
          <a:graphicData uri="http://schemas.openxmlformats.org/drawingml/2006/table">
            <a:tbl>
              <a:tblPr/>
              <a:tblGrid>
                <a:gridCol w="227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7"/>
          <p:cNvGrpSpPr/>
          <p:nvPr/>
        </p:nvGrpSpPr>
        <p:grpSpPr>
          <a:xfrm>
            <a:off x="64363" y="5007946"/>
            <a:ext cx="7703588" cy="2950215"/>
            <a:chOff x="0" y="0"/>
            <a:chExt cx="10271451" cy="3933620"/>
          </a:xfrm>
        </p:grpSpPr>
        <p:sp>
          <p:nvSpPr>
            <p:cNvPr id="8" name="TextBox 8"/>
            <p:cNvSpPr txBox="1"/>
            <p:nvPr/>
          </p:nvSpPr>
          <p:spPr>
            <a:xfrm>
              <a:off x="1879926" y="-95250"/>
              <a:ext cx="8391525" cy="2260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0"/>
                </a:lnSpc>
                <a:spcBef>
                  <a:spcPct val="0"/>
                </a:spcBef>
              </a:pPr>
              <a:r>
                <a:rPr lang="en-US" sz="2029" b="1" u="none" strike="noStrik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Bước 2: Kiểm 2NF</a:t>
              </a:r>
            </a:p>
            <a:p>
              <a:pPr marL="0" lvl="0" indent="0" algn="l">
                <a:lnSpc>
                  <a:spcPts val="3450"/>
                </a:lnSpc>
                <a:spcBef>
                  <a:spcPct val="0"/>
                </a:spcBef>
              </a:pPr>
              <a:r>
                <a:rPr lang="en-US" sz="2029" u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TN = U – R = ABCDEG – BCDEG = A</a:t>
              </a:r>
            </a:p>
            <a:p>
              <a:pPr marL="0" lvl="0" indent="0" algn="l">
                <a:lnSpc>
                  <a:spcPts val="3450"/>
                </a:lnSpc>
                <a:spcBef>
                  <a:spcPct val="0"/>
                </a:spcBef>
              </a:pPr>
              <a:r>
                <a:rPr lang="en-US" sz="2029" u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TG = L giao R = ACE giao BCDEG = CE</a:t>
              </a:r>
            </a:p>
            <a:p>
              <a:pPr marL="0" lvl="0" indent="0" algn="l">
                <a:lnSpc>
                  <a:spcPts val="3450"/>
                </a:lnSpc>
                <a:spcBef>
                  <a:spcPct val="0"/>
                </a:spcBef>
              </a:pPr>
              <a:r>
                <a:rPr lang="en-US" sz="2029" u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(TN)+ = {A, B, C, D, E, G} à A là khóa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958507" y="2302040"/>
              <a:ext cx="4117181" cy="507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0"/>
                </a:lnSpc>
                <a:spcBef>
                  <a:spcPct val="0"/>
                </a:spcBef>
              </a:pPr>
              <a:r>
                <a:rPr lang="en-US" sz="2029" b="1" u="none" strike="noStrik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Vậy khóa là của Q là: {A}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919486"/>
              <a:ext cx="8819952" cy="10141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88"/>
                </a:lnSpc>
                <a:spcBef>
                  <a:spcPct val="0"/>
                </a:spcBef>
              </a:pPr>
              <a:r>
                <a:rPr lang="en-US" sz="1934" u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Vì khóa chính A là 1 thuộc tính duy nhất </a:t>
              </a:r>
            </a:p>
            <a:p>
              <a:pPr marL="0" lvl="0" indent="0" algn="l">
                <a:lnSpc>
                  <a:spcPts val="3288"/>
                </a:lnSpc>
                <a:spcBef>
                  <a:spcPct val="0"/>
                </a:spcBef>
              </a:pPr>
              <a:r>
                <a:rPr lang="en-US" sz="1934" u="none" strike="noStrike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nên không thể có phụ thuộc từng phần à Q đạt chuẩn 2NF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4678" y="8224861"/>
            <a:ext cx="13051631" cy="1718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8"/>
              </a:lnSpc>
              <a:spcBef>
                <a:spcPct val="0"/>
              </a:spcBef>
            </a:pPr>
            <a:r>
              <a:rPr lang="en-US" sz="2034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3: Kiểm 3NF</a:t>
            </a:r>
          </a:p>
          <a:p>
            <a:pPr marL="0" lvl="0" indent="0" algn="l">
              <a:lnSpc>
                <a:spcPts val="3458"/>
              </a:lnSpc>
              <a:spcBef>
                <a:spcPct val="0"/>
              </a:spcBef>
            </a:pPr>
            <a:r>
              <a:rPr lang="en-US" sz="2034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Phân rã vế phải có: F = {A → B, A → C, C → D, C → E, E → G}</a:t>
            </a:r>
          </a:p>
          <a:p>
            <a:pPr marL="0" lvl="0" indent="0" algn="l">
              <a:lnSpc>
                <a:spcPts val="3458"/>
              </a:lnSpc>
              <a:spcBef>
                <a:spcPct val="0"/>
              </a:spcBef>
            </a:pPr>
            <a:r>
              <a:rPr lang="en-US" sz="2034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Vì vế trái C, E không là siêu khóa và vế phải D, E,G cũng không phải thuộc tính khóa à Q không đạt chuẩn 3NF</a:t>
            </a:r>
          </a:p>
          <a:p>
            <a:pPr marL="0" lvl="0" indent="0" algn="l">
              <a:lnSpc>
                <a:spcPts val="3458"/>
              </a:lnSpc>
              <a:spcBef>
                <a:spcPct val="0"/>
              </a:spcBef>
            </a:pPr>
            <a:r>
              <a:rPr lang="en-US" sz="2034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luận: Lược đồ Q chỉ đạt chuẩn 2NF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1412" y="234647"/>
            <a:ext cx="5367189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Q(ABCDEGH); F = {C → AB, D → E, B → G}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045678"/>
            <a:ext cx="5367189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Kiểm 1NF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 sử không có thuộc tính lồng nhau à Q đạt chuẩn 1NF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82663" y="933450"/>
            <a:ext cx="3563094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2: Kiểm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 = ABCDEGH – ABEG = CDH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TG = CDB giao ABEG = B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850471" y="2508865"/>
          <a:ext cx="8526323" cy="2381250"/>
        </p:xfrm>
        <a:graphic>
          <a:graphicData uri="http://schemas.openxmlformats.org/drawingml/2006/table">
            <a:tbl>
              <a:tblPr/>
              <a:tblGrid>
                <a:gridCol w="170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375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ABCDEHG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ABCDEHG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190971" y="2733010"/>
            <a:ext cx="5485656" cy="215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khóa của Q là: {C, D, H}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Vì C, D là tập con của CDH, mà C → AB, D → E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 A, B, E đều là thuộc tính không khóa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à Q không đạt chuẩn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luận: Lược đồ Q chỉ đạt chuẩn 1NF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1412" y="5963758"/>
            <a:ext cx="5355729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c) Q(ABCDEGH); F = {A → BC, D → E, H → G}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559224"/>
            <a:ext cx="6260306" cy="84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Kiểm 1NF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 sử không có thuộc tính đa trị à Q đạt chuẩn 1NF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304105" y="5856936"/>
            <a:ext cx="3563094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2: Kiểm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 = ABCDEGH – BCEG = ADH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TG = ADH giao BCEG = rỗng</a:t>
            </a:r>
          </a:p>
        </p:txBody>
      </p: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7670519" y="7433017"/>
          <a:ext cx="8526323" cy="1600200"/>
        </p:xfrm>
        <a:graphic>
          <a:graphicData uri="http://schemas.openxmlformats.org/drawingml/2006/table">
            <a:tbl>
              <a:tblPr/>
              <a:tblGrid>
                <a:gridCol w="170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5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787598" y="7811455"/>
            <a:ext cx="6742509" cy="215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khóa của Q là: {A, D, H}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Vì A, D, H là tập con của ADH, mà A → BC, D → E, H → G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 B, C, E, G đều là thuộc tính không khóa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à Q không đạt chuẩn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luận: Q chỉ đạt 1NF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19" y="297952"/>
            <a:ext cx="6386810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d) Q(ABCDEG); F = {AB → C, C → B, ABD → E, G → A}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0453" y="1099160"/>
            <a:ext cx="6179344" cy="84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Kiểm 1NF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 sử không có thuộc tính đa trị è Q đạt chuẩn 1NF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44000" y="933450"/>
            <a:ext cx="6179344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2: Kiểm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 = ABCDEG – CBEA = DG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TG = ABCDG giao CBEA = ABC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546146" y="2364016"/>
          <a:ext cx="11375052" cy="7239000"/>
        </p:xfrm>
        <a:graphic>
          <a:graphicData uri="http://schemas.openxmlformats.org/drawingml/2006/table">
            <a:tbl>
              <a:tblPr/>
              <a:tblGrid>
                <a:gridCol w="227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4333"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66719" y="4017322"/>
            <a:ext cx="6142137" cy="215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khóa của Q là: {B, D, G}, {C, D, G}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Vì ABD, G là tập con của BCD và CDG, mà ABD → E,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 → A và E, A đều là thuộc tính không khóa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à Q không đạt chuẩn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luận: Q chỉ đạt 1NF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207" y="260368"/>
            <a:ext cx="9778454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e) Q(ABCDEGHI);  F = {AC → B, BI → ACD, ABC → D, H → I, ACE → BCG, CG → AE}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1080" y="933450"/>
            <a:ext cx="7294066" cy="84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Kiểm 1NF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 sử không có thuộc tính lặp hoặc đa trị à Q đạt chuẩn 1NF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16461" y="714375"/>
            <a:ext cx="4672310" cy="128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2: Kiểm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 = ABCDEGHI – BACDIGE = H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TG = ACBIHEG giao BACDIGE = ABCEGI</a:t>
            </a:r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6391280" y="2138055"/>
          <a:ext cx="9735233" cy="8001000"/>
        </p:xfrm>
        <a:graphic>
          <a:graphicData uri="http://schemas.openxmlformats.org/drawingml/2006/table">
            <a:tbl>
              <a:tblPr/>
              <a:tblGrid>
                <a:gridCol w="194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0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AIH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736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182594" y="1127179"/>
          <a:ext cx="10583509" cy="8032642"/>
        </p:xfrm>
        <a:graphic>
          <a:graphicData uri="http://schemas.openxmlformats.org/drawingml/2006/table">
            <a:tbl>
              <a:tblPr/>
              <a:tblGrid>
                <a:gridCol w="2116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6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6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735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ABCDEGHI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EGH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EIH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169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GIH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GHI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72274" y="3540041"/>
            <a:ext cx="6907113" cy="215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khóa của Q là: {B, E}, {B, G}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Vì B, E, G là tập con của BE và BG, mà BI → ACD, ABC → D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CG → AE và A, C, D đều là thuộc tính không khóa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à Q không đạt chuẩn 2NF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luận: Q chỉ đạt 1NF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2672" y="1434043"/>
            <a:ext cx="12934327" cy="8316622"/>
          </a:xfrm>
          <a:custGeom>
            <a:avLst/>
            <a:gdLst/>
            <a:ahLst/>
            <a:cxnLst/>
            <a:rect l="l" t="t" r="r" b="b"/>
            <a:pathLst>
              <a:path w="12934327" h="8316622">
                <a:moveTo>
                  <a:pt x="0" y="0"/>
                </a:moveTo>
                <a:lnTo>
                  <a:pt x="12934327" y="0"/>
                </a:lnTo>
                <a:lnTo>
                  <a:pt x="12934327" y="8316622"/>
                </a:lnTo>
                <a:lnTo>
                  <a:pt x="0" y="8316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51718" y="405764"/>
            <a:ext cx="6938067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ER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878" y="5627433"/>
            <a:ext cx="10217842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BCNF: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CS → Z: không vi phạm BCNF do có vế trái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Z → C: vi phạm BCNF do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3NF: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CS → Z: không vi phạm 3NF do có vế trái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Z → C: không vi phạm 3NF do vế phải là thuộc tính khoá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Lược đồ Q đạt 3NF.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3795180" y="1247336"/>
          <a:ext cx="12182192" cy="4276725"/>
        </p:xfrm>
        <a:graphic>
          <a:graphicData uri="http://schemas.openxmlformats.org/drawingml/2006/table">
            <a:tbl>
              <a:tblPr/>
              <a:tblGrid>
                <a:gridCol w="243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SCZ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878" y="215815"/>
            <a:ext cx="15832392" cy="25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2/ Kiểm tra dạng chuẩn Q(C,S,Z) F={CS→Z;Z→C}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TN: S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TG: CZ</a:t>
            </a:r>
          </a:p>
          <a:p>
            <a:pPr marL="0" lvl="0" indent="0" algn="l">
              <a:lnSpc>
                <a:spcPts val="5099"/>
              </a:lnSpc>
            </a:pPr>
            <a:endParaRPr lang="en-US" sz="2999" u="none" strike="noStrike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7086" y="188076"/>
            <a:ext cx="8823246" cy="449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3/ Cho lược đồ CSDL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Kehoach(NGAY,GIO,PHONG,MONHOC,GIAOVIEN)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F={NGAY,GIO,PHONG→MONHOC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MONHOC,NGAY→GIAOVIEN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NGAY,GIO,PHONG→GIAOVIEN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MONHOC→GIAOVIEN} </a:t>
            </a:r>
          </a:p>
          <a:p>
            <a:pPr algn="l">
              <a:lnSpc>
                <a:spcPts val="51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Xác định dạng chuẩn cao nhất của Kehoach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2992" y="5010150"/>
            <a:ext cx="17685008" cy="4347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292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N={ NGAY,GIO,PHONG }; N+={ NGAY GIO PHONG MONHOC GIAOVIEN }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292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Mà Q+= N+ nên Kehoach có 1 khóa duy nhất là NGAY GIO PHONG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292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BCNF: không đạt vì MONHOC→GIAOVIEN có VT không là khóa 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292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3NF: MONHOC→GIAOVIEN có VT không là khóa và VP không là tập con của khóa nên Kehoach không đạt chuẩn 3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  <a:r>
              <a:rPr lang="en-US" sz="292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Xét 2NF: Kehoach đạt chuẩn 2 do các thuộc tính không khóa là MONHOC, GIAOVIEN phụ thuộc đầy đủ vào khóa 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00856" y="5924"/>
            <a:ext cx="11360008" cy="1058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1: Xét từng phụ thuộc trong F với mỗi Qᵢ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Phụ thuộc A → B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∈ Q₁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 ∉ Q₁ → không thuộc Q₁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∉ Q₂ → không thuộc Q₂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→ B không thuộc F₁, cũng không thuộc F₂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Phụ thuộc B → C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 ∉ Q₁ hoặc C ∉ Q₁ → không thuộc Q₁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 ∉ Q₂ → không thuộc Q₂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 → C không thuộc F₁, cũng không thuộc F₂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Phụ thuộc D → B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 ∈ Q₁, B ∉ Q₁ → không thuộc Q₁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 ∈ Q₂, B ∈ Q₂ → có trong Q₂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 → B thuộc F₂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Kết luận: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F₁ = ∅ (không có phụ thuộc hàm nào của F nằm hoàn toàn trong Q₁)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275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F₂ = {D → B}</a:t>
            </a:r>
          </a:p>
          <a:p>
            <a:pPr algn="ctr">
              <a:lnSpc>
                <a:spcPts val="4684"/>
              </a:lnSpc>
              <a:spcBef>
                <a:spcPct val="0"/>
              </a:spcBef>
            </a:pPr>
            <a:endParaRPr lang="en-US" sz="2755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25747" y="2648952"/>
            <a:ext cx="6375109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4/ Cho lược đồ quan hệ Q(A,B,C,D) và tập phụ thuộc hàm F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 = {A→B;B→C; D→B}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 = {Q₁(A,C,D); Q₂(B,D)} 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Xác định các Fᵢ (những phụ thuộc hàm F được bao trong Qᵢ)</a:t>
            </a:r>
          </a:p>
          <a:p>
            <a:pPr algn="l">
              <a:lnSpc>
                <a:spcPts val="50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394" y="340714"/>
            <a:ext cx="17039906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5/ Giả sử ta có lược đồ quan hệ Q(C,D,E,G,H,K) và tập phụ thuộc hàm F như sau; F = {CK→ H; C →D; E→C; E →G; CK →E} 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784474"/>
            <a:ext cx="9608344" cy="7502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1.E→C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2.EK→CK (thêm vào K)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3.CK→ H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4.EK→ H ( tính bắc cầu giữa 2 và 3)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5.Ta có: E ⊆ EK =&gt; EK → E (tính phản xạ)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6.E→C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7.EK → C (Tính bắc cầu giữa 5 và 6)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8.C →D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9.EK → D (Tính bắc cầu giữa 7 và 8) </a:t>
            </a:r>
          </a:p>
          <a:p>
            <a:pPr algn="l">
              <a:lnSpc>
                <a:spcPts val="543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10.EK → DH (Tính kết hợp giữa 4 và 9)</a:t>
            </a:r>
          </a:p>
          <a:p>
            <a:pPr algn="ctr">
              <a:lnSpc>
                <a:spcPts val="543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055215"/>
            <a:ext cx="7128629" cy="128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9"/>
              </a:lnSpc>
            </a:pPr>
            <a:r>
              <a:rPr lang="en-US" sz="30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Từ tập F, hãy chứng minh EK → DH </a:t>
            </a:r>
          </a:p>
          <a:p>
            <a:pPr algn="ctr">
              <a:lnSpc>
                <a:spcPts val="5269"/>
              </a:lnSpc>
              <a:spcBef>
                <a:spcPct val="0"/>
              </a:spcBef>
            </a:pPr>
            <a:endParaRPr lang="en-US" sz="30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4745" y="625900"/>
            <a:ext cx="14039489" cy="135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2"/>
              </a:lnSpc>
            </a:pPr>
            <a:r>
              <a:rPr lang="en-US" sz="331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Tìm tất cả các khóa của Q.  F = {CK→ H; C →D; E→C; E →G; CK →E}</a:t>
            </a:r>
          </a:p>
          <a:p>
            <a:pPr algn="ctr">
              <a:lnSpc>
                <a:spcPts val="5642"/>
              </a:lnSpc>
              <a:spcBef>
                <a:spcPct val="0"/>
              </a:spcBef>
            </a:pPr>
            <a:endParaRPr lang="en-US" sz="331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8112" y="2164240"/>
            <a:ext cx="13784104" cy="756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TN= {K} =&gt; TN⁺= {K} ≠Q⁺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 = {CDHEG} 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Tập con của TG= {C,D,H,E,G, CD, CH,CE,CG,DH,DE,DG,HE,HG,EG, …..} 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KC⁺= {KCHEGD} , KC⁺= Q⁺ nên KC là khoá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KD⁺= {KD}, KD⁺≠ Q⁺ nên KD  không là khoá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KH⁺ = {KH}, KH⁺ ≠ Q⁺ nên KH  không là khoá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KE⁺= {KEGCDH}, KE⁺= Q⁺nên KE là khoá 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KG⁺= {KG}, KG⁺ ≠ Q⁺ nên KG không là khoá</a:t>
            </a:r>
          </a:p>
          <a:p>
            <a:pPr algn="l">
              <a:lnSpc>
                <a:spcPts val="6040"/>
              </a:lnSpc>
            </a:pPr>
            <a:r>
              <a:rPr lang="en-US" sz="355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Vậy Q có hai khoá là KC, KE.</a:t>
            </a:r>
          </a:p>
          <a:p>
            <a:pPr algn="l">
              <a:lnSpc>
                <a:spcPts val="6040"/>
              </a:lnSpc>
              <a:spcBef>
                <a:spcPct val="0"/>
              </a:spcBef>
            </a:pPr>
            <a:endParaRPr lang="en-US" sz="3552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3665" y="193894"/>
            <a:ext cx="5935961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c) Xác định dạng chuẩn của Q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4587" y="1126853"/>
            <a:ext cx="14074855" cy="952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1 : Q có hai khoá là KC, KE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2: Kiểm tra dạng chuẩn BC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Ta có: C →D mà vế trái (C)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E→Cmà vế trái (E)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E →G mà vế trái (E)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Q không đạt chuẩn dạng BC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3: Kiểm tra dạng chuẩn 3NF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Ta có: C →D mà (C) không là siêu khoá, (D) không phải thuộc tính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E →G mà (E) không là siêu khoá, (G) không phải thuộc tính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Q không đạt chuẩn dạng 3NF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 4: Kiểm Tra dạng chuẩn 2NF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Ta có: C ⊆ KC mà C →D trong đó D là thuộc tính không khóa (nghĩa là thuộc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tính D không phụ thuộc đầy đủ vào khóa). Do vậy Q không đạt chuẩn dạng 2NF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Vậy Q đạt chuẩn dạng 1NF.</a:t>
            </a:r>
          </a:p>
          <a:p>
            <a:pPr algn="ctr">
              <a:lnSpc>
                <a:spcPts val="50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670" y="203191"/>
            <a:ext cx="4959697" cy="259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6/ Cho lược đồ quan hệ Q(S,I,D,M)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 = {f₁:SI → DM; f₂:SD→ M; f₃:D→ M}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a) Tính bao đóng D⁺, SD⁺, SI⁺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b) Tìm tất cả các khóa của Q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c) Tìm phủ tối thiểu của F 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d) Xác định dạng chuẩn cao nhất của Q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2282" y="3083351"/>
            <a:ext cx="6443662" cy="186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a) </a:t>
            </a: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D⁺</a:t>
            </a: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: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Ban đầu : D⁺ = D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Theo f₃ : D→ M , ta thêm được M vào bao đóng.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=&gt; D⁺ = D,M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2282" y="5265435"/>
            <a:ext cx="6449318" cy="1868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SD⁺</a:t>
            </a: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: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Ban đầu : SD⁺ = S,D.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-Theo f₂ : SD→ M, ta thêm được M vào bao đóng.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=&gt; SD⁺ = S,D,M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2282" y="7447518"/>
            <a:ext cx="6765843" cy="2344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SI⁺ </a:t>
            </a: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Ban đầu : SI⁺ = S,I.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-Theof₁ : SI → DM ta thêm được D,M vào bao đóng.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=&gt; SI⁺ = S,I,D,M.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→ SI⁺ = toàn bộ thuộc tính của Q ⇒ SI là một khóa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2954982"/>
            <a:ext cx="7032724" cy="4725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</a:t>
            </a: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Tìm tất cả các khóa của Q</a:t>
            </a: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Từ bao đóng SI⁺ = {S, I, D, M}, ta thấy SI là một khóa. 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S⁺ = {S} 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I⁺ = {I} 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D⁺ = {D, M}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ID⁺ = {I, D, M} → thiếu S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SD⁺ = {S, D, M} → thiếu I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IS⁺ = {I, S} → chính là SI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Không có tập nào nhỏ hơn SI sinh toàn bộ thuộc tính </a:t>
            </a:r>
          </a:p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</a:t>
            </a: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SI là khóa duy nhất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640" y="92211"/>
            <a:ext cx="3122861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c) Tìm phủ tối thiểu của 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9194" y="933450"/>
            <a:ext cx="4565600" cy="171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1: Chuẩn hóa vế phải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Tách f₁ :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f₁: SI → D, SI → M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 = { SI → D, SI → M, SD → M, D → M 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38733" y="3090555"/>
            <a:ext cx="8334821" cy="259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Bước 2: Loại bỏ phụ thuộc dư thừa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SI → D: Tính S⁺, I⁺ trong F'= {S,I}. S⁺, I⁺không chứa D, nên S,I không thừa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Tính S⁺ trong F': S⁺,I⁺ = {S,I} . S⁺,I⁺ không chứa M, nên S,I không thừa.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SD → M: D ∈ SD ⇒ SD → M suy ra từ D → M ⇒ dư thừa ⇒ loại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 → M: Vế trái chỉ có một thuộc tính, không có thuộc tính thừa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{ SI → D,SI → M, D → M}.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3640" y="5928166"/>
            <a:ext cx="9806749" cy="303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Loại bỏ các phụ thuộc hàm thừa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SI → D: Tính bao đóng của {SI → M, D → M} đối với SI. (SI)⁺ trong {SI → M, D → M} là {S, I, M}. Không chứa D. Vậy SI → D không thừa.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→ M: Tính bao đóng của {SI → D, D → M} đối với SI. (SI)⁺ trong {SI → D, D → M} là {S, I, D, M}. Chứa M. Vậy SI → M là thừa.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 → M: Tính bao đóng của {SI → D, SI → M} đối với D. (D)⁺ trong {SI → D, SI → M} là {D}. Không chứa M. Vậy D → M không thừa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9042" y="9295239"/>
            <a:ext cx="5769322" cy="439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0"/>
              </a:lnSpc>
              <a:spcBef>
                <a:spcPct val="0"/>
              </a:spcBef>
            </a:pPr>
            <a:r>
              <a:rPr lang="en-US" sz="222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p</a:t>
            </a:r>
            <a:r>
              <a:rPr lang="en-US" sz="22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hủ tối thiểu của F là {SI → D, D → M}.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45533" y="246838"/>
            <a:ext cx="4887516" cy="40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d) Xác định dạng chuẩn cao nhất của Q</a:t>
            </a:r>
          </a:p>
        </p:txBody>
      </p:sp>
      <p:sp>
        <p:nvSpPr>
          <p:cNvPr id="8" name="AutoShape 8"/>
          <p:cNvSpPr/>
          <p:nvPr/>
        </p:nvSpPr>
        <p:spPr>
          <a:xfrm>
            <a:off x="10692245" y="342088"/>
            <a:ext cx="0" cy="9758868"/>
          </a:xfrm>
          <a:prstGeom prst="line">
            <a:avLst/>
          </a:prstGeom>
          <a:ln w="9525" cap="rnd">
            <a:solidFill>
              <a:srgbClr val="13538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862370" y="1199510"/>
            <a:ext cx="7425630" cy="780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 1NF: các thuộc tính là nguyên tố ⇒ Đạt</a:t>
            </a:r>
          </a:p>
          <a:p>
            <a:pPr marL="0" lvl="0" indent="0" algn="l">
              <a:lnSpc>
                <a:spcPts val="3450"/>
              </a:lnSpc>
              <a:spcBef>
                <a:spcPct val="0"/>
              </a:spcBef>
            </a:pPr>
            <a:r>
              <a:rPr lang="en-US" sz="20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 2NF: Không có phụ thuộc hàm không tầm thường từ một phần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của khóa chính đến thuộc tính không khóa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Khóa chính: SI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f₁: SI → D ⇒ không vi phạm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f₃: D → M ⇒ D không phải là phần của khóa SI ⇒ không vi phạm 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=&gt; Đạt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3. 3NF: Với mỗi phụ thuộc X → A, ít nhất một điều kiện đúng: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 ∈ X (tầm thường)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X là siêu khóa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 là thuộc tính khóa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Kiểm tra từng phụ thuộc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SI → D =&gt; SI là một siêu khoá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 → M =&gt; D,M đều không phải là siêu khoá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=&gt; Vi phạm 3NF &gt; không đạt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marL="0" lvl="0" indent="0" algn="l">
              <a:lnSpc>
                <a:spcPts val="3280"/>
              </a:lnSpc>
              <a:spcBef>
                <a:spcPct val="0"/>
              </a:spcBef>
            </a:pPr>
            <a:r>
              <a:rPr lang="en-US" sz="1929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1929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Dạng chuẩn cao nhất: 2NF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878" y="5567962"/>
            <a:ext cx="10217842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BCNF: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 → D: không vi phạm BCNF do có vế trái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→ B: vi phạm BCNF do có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3NF: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 → D: không vi phạm 3NF do có vế trái là siêu khoá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→ B: vi phạm 3NF do vế trái không là siêu khoá và vế phải là thuộc tính không khoá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599367" y="1104900"/>
          <a:ext cx="12182192" cy="4276725"/>
        </p:xfrm>
        <a:graphic>
          <a:graphicData uri="http://schemas.openxmlformats.org/drawingml/2006/table">
            <a:tbl>
              <a:tblPr/>
              <a:tblGrid>
                <a:gridCol w="243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ABCD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878" y="215815"/>
            <a:ext cx="15832392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7/ Kiểm Tra Dạng Chuẩn  a) Q(A,B,C,D) F={CA→D; A→B} 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TN: AC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TG: BD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37720" y="5567962"/>
            <a:ext cx="7284692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2NF: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Lược đồ chỉ có 1 khoá là AC, ngoài ra còn có A ⊂ AC mà A à B, trong đó B là thuộc tính không khoá =&gt; không đạt 2NF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Lược đồ Q đạt 1NF</a:t>
            </a:r>
          </a:p>
          <a:p>
            <a:pPr marL="0" lvl="0" indent="0" algn="l">
              <a:lnSpc>
                <a:spcPts val="5099"/>
              </a:lnSpc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878" y="5567962"/>
            <a:ext cx="10217842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BCNF: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→ D: không vi phạm BCNF do có vế trái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SD → M: vi phạm BCNF do có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3NF: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→ D: không vi phạm 3NF do có vế trái là siêu khoá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SD → M: vi phạm 3NF do vế trái không là siêu khoá và vế phải là thuộc tính không khoá 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599367" y="1104900"/>
          <a:ext cx="12182190" cy="4276725"/>
        </p:xfrm>
        <a:graphic>
          <a:graphicData uri="http://schemas.openxmlformats.org/drawingml/2006/table">
            <a:tbl>
              <a:tblPr/>
              <a:tblGrid>
                <a:gridCol w="243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SIDM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878" y="215815"/>
            <a:ext cx="15832392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7/ Kiểm Tra Dạng Chuẩn   b) Q(S,D,I,M) F={SI→D;SD→M}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TN: SI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TG: DM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37720" y="5567962"/>
            <a:ext cx="7284692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2NF: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Lược đồ chỉ có 1 khoá là SI, SD → M trong đó SD không là tập con của SI =&gt; không tồn tại phụ thuộc hàm bộ phận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Lược đồ Q đạt 2NF</a:t>
            </a:r>
          </a:p>
          <a:p>
            <a:pPr marL="0" lvl="0" indent="0" algn="l">
              <a:lnSpc>
                <a:spcPts val="5099"/>
              </a:lnSpc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50704" y="1028700"/>
            <a:ext cx="11182187" cy="8590937"/>
          </a:xfrm>
          <a:custGeom>
            <a:avLst/>
            <a:gdLst/>
            <a:ahLst/>
            <a:cxnLst/>
            <a:rect l="l" t="t" r="r" b="b"/>
            <a:pathLst>
              <a:path w="11182187" h="8590937">
                <a:moveTo>
                  <a:pt x="0" y="0"/>
                </a:moveTo>
                <a:lnTo>
                  <a:pt x="11182187" y="0"/>
                </a:lnTo>
                <a:lnTo>
                  <a:pt x="11182187" y="8590937"/>
                </a:lnTo>
                <a:lnTo>
                  <a:pt x="0" y="859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51718" y="405764"/>
            <a:ext cx="6938067" cy="622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ERD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878" y="5567962"/>
            <a:ext cx="10217842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BCNF: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NGP → M: không vi phạm BCNF do có vế trái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 → GV: vi phạm BCNF do có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3NF: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NGP → M: không vi phạm 3NF do có vế trái là siêu khoá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 → GV: vi phạm 3NF do vế trái không là siêu khoá và vế phải là thuộc tính không khoá 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2599367" y="1104900"/>
          <a:ext cx="12182190" cy="4276725"/>
        </p:xfrm>
        <a:graphic>
          <a:graphicData uri="http://schemas.openxmlformats.org/drawingml/2006/table">
            <a:tbl>
              <a:tblPr/>
              <a:tblGrid>
                <a:gridCol w="243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6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Xi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(TN U Xi)+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Siêu 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Khoá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Rỗng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SIDM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DMSI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878" y="215815"/>
            <a:ext cx="15832392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7/ Kiểm Tra Dạng Chuẩn    c) Q(N,G,P,M,GV) F={N,G,P→M;M→GV}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TN: NGP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TG: MV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737720" y="5567962"/>
            <a:ext cx="7284692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2NF: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Lược đồ chỉ có 1 khoá là NGP, M → GV trong đó M không là tập con của NGP =&gt; không tồn tại phụ thuộc hàm bộ phận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Lược đồ Q đạt 2NF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34134" y="2843357"/>
            <a:ext cx="10217842" cy="569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BCNF: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 à N: vi phạm BCNF do có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3NF: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 à N: vi phạm 3NF do có vế trái không là siêu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Xét 2NF: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Lược đồ chỉ có một khoá là S nên mọi thuộc tính đều phụ thuộc đầy đủ vào khoá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=&gt; Lược đồ Q đạt 2NF</a:t>
            </a:r>
          </a:p>
          <a:p>
            <a:pPr marL="0" lvl="0" indent="0" algn="l">
              <a:lnSpc>
                <a:spcPts val="5099"/>
              </a:lnSpc>
            </a:pPr>
            <a:endParaRPr lang="en-US" sz="2999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926980" y="141520"/>
            <a:ext cx="5095432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34134" y="36745"/>
            <a:ext cx="8443413" cy="2505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7/ Kiểm Tra Dạng Chuẩn     </a:t>
            </a:r>
          </a:p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d) Q(S,N,D,T,X) F={S→N; S→D; S→T; S→X}</a:t>
            </a:r>
          </a:p>
          <a:p>
            <a:pPr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TN: S</a:t>
            </a:r>
          </a:p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TG: NDTX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558253"/>
              </p:ext>
            </p:extLst>
          </p:nvPr>
        </p:nvGraphicFramePr>
        <p:xfrm>
          <a:off x="43542" y="-29037"/>
          <a:ext cx="7043055" cy="10316042"/>
        </p:xfrm>
        <a:graphic>
          <a:graphicData uri="http://schemas.openxmlformats.org/drawingml/2006/table">
            <a:tbl>
              <a:tblPr/>
              <a:tblGrid>
                <a:gridCol w="1408611">
                  <a:extLst>
                    <a:ext uri="{9D8B030D-6E8A-4147-A177-3AD203B41FA5}">
                      <a16:colId xmlns:a16="http://schemas.microsoft.com/office/drawing/2014/main" val="2047467117"/>
                    </a:ext>
                  </a:extLst>
                </a:gridCol>
                <a:gridCol w="1408611">
                  <a:extLst>
                    <a:ext uri="{9D8B030D-6E8A-4147-A177-3AD203B41FA5}">
                      <a16:colId xmlns:a16="http://schemas.microsoft.com/office/drawing/2014/main" val="4197516981"/>
                    </a:ext>
                  </a:extLst>
                </a:gridCol>
                <a:gridCol w="1408611">
                  <a:extLst>
                    <a:ext uri="{9D8B030D-6E8A-4147-A177-3AD203B41FA5}">
                      <a16:colId xmlns:a16="http://schemas.microsoft.com/office/drawing/2014/main" val="2224670200"/>
                    </a:ext>
                  </a:extLst>
                </a:gridCol>
                <a:gridCol w="1408611">
                  <a:extLst>
                    <a:ext uri="{9D8B030D-6E8A-4147-A177-3AD203B41FA5}">
                      <a16:colId xmlns:a16="http://schemas.microsoft.com/office/drawing/2014/main" val="1796364547"/>
                    </a:ext>
                  </a:extLst>
                </a:gridCol>
                <a:gridCol w="1408611">
                  <a:extLst>
                    <a:ext uri="{9D8B030D-6E8A-4147-A177-3AD203B41FA5}">
                      <a16:colId xmlns:a16="http://schemas.microsoft.com/office/drawing/2014/main" val="877550698"/>
                    </a:ext>
                  </a:extLst>
                </a:gridCol>
              </a:tblGrid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Xi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(TN U Xi)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(TN U Xi)+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Siêu khoá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Khoá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51933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effectLst/>
                        </a:rPr>
                        <a:t>Rỗng</a:t>
                      </a:r>
                      <a:endParaRPr lang="en-US" sz="2400" dirty="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3670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NSDTX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83702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DSNTX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036274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TSNDX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109307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XSNDT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91775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NDSTX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112902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NTSDX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82293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NXSDT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68209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DTSNX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83200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DXSNT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66468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TXSND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863104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NDTSX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92074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NDXST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06475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NTXSD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10344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DTXSN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782843"/>
                  </a:ext>
                </a:extLst>
              </a:tr>
              <a:tr h="60682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NDTX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NDTXS</a:t>
                      </a: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effectLst/>
                      </a:endParaRPr>
                    </a:p>
                  </a:txBody>
                  <a:tcPr marL="50289" marR="50289" marT="25144" marB="25144" anchor="ctr">
                    <a:lnL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3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712097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08225" y="1600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B : CHUẨN HOÁ DỮ LIỆU CÁ NHÂN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71536" y="3673475"/>
            <a:ext cx="10587764" cy="2787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Bài tập</a:t>
            </a:r>
          </a:p>
          <a:p>
            <a:pPr marL="0" lvl="0" indent="0" algn="ctr">
              <a:lnSpc>
                <a:spcPts val="11200"/>
              </a:lnSpc>
              <a:spcBef>
                <a:spcPct val="0"/>
              </a:spcBef>
            </a:pPr>
            <a:r>
              <a:rPr lang="en-US" sz="8000" i="1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QSL cá nhân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-188879"/>
            <a:ext cx="2901779" cy="10475879"/>
            <a:chOff x="0" y="0"/>
            <a:chExt cx="764255" cy="27590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59079"/>
            </a:xfrm>
            <a:custGeom>
              <a:avLst/>
              <a:gdLst/>
              <a:ahLst/>
              <a:cxnLst/>
              <a:rect l="l" t="t" r="r" b="b"/>
              <a:pathLst>
                <a:path w="764255" h="2759079">
                  <a:moveTo>
                    <a:pt x="0" y="0"/>
                  </a:moveTo>
                  <a:lnTo>
                    <a:pt x="764255" y="0"/>
                  </a:lnTo>
                  <a:lnTo>
                    <a:pt x="764255" y="2759079"/>
                  </a:lnTo>
                  <a:lnTo>
                    <a:pt x="0" y="275907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921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LỤC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VĂN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CHƯƠNG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23720391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2559" y="895350"/>
            <a:ext cx="14484268" cy="286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88"/>
              </a:lnSpc>
            </a:pPr>
            <a:r>
              <a:rPr lang="en-US" sz="26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--1. Cập nhật tình trạng của một cuốn sách có số thứ tự thứ 2 và được xuất bản lần 2 vừa bị mất trang.</a:t>
            </a:r>
          </a:p>
          <a:p>
            <a:pPr algn="l">
              <a:lnSpc>
                <a:spcPts val="4588"/>
              </a:lnSpc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UPDATE CUONSACH</a:t>
            </a:r>
          </a:p>
          <a:p>
            <a:pPr algn="l">
              <a:lnSpc>
                <a:spcPts val="4588"/>
              </a:lnSpc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 TINHTRANG = N'Mất trang'</a:t>
            </a:r>
          </a:p>
          <a:p>
            <a:pPr algn="l">
              <a:lnSpc>
                <a:spcPts val="4588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MATL = 'TL05' AND LANXB = 2 AND SOTHUTU =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2559" y="4673601"/>
            <a:ext cx="14338911" cy="4584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--2. Xóa tất cả các bản ghi mượn sách của những độc giả thuộc nghề nghiệp sinh viên và đã trả sách.</a:t>
            </a:r>
          </a:p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DELETE MUON_SACH</a:t>
            </a:r>
          </a:p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MUON_SACH M</a:t>
            </a:r>
          </a:p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DOCGIA D ON M.SOTHE = D.SOTHE</a:t>
            </a:r>
          </a:p>
          <a:p>
            <a:pPr algn="l">
              <a:lnSpc>
                <a:spcPts val="5100"/>
              </a:lnSpc>
            </a:pPr>
            <a:r>
              <a:rPr lang="en-US" sz="3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D.NGHENGHIEP = 'Sinh Viên' AND M.NGAYTRA IS NOT NULL</a:t>
            </a:r>
          </a:p>
          <a:p>
            <a:pPr algn="l">
              <a:lnSpc>
                <a:spcPts val="595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-188879"/>
            <a:ext cx="2901779" cy="10475879"/>
            <a:chOff x="0" y="0"/>
            <a:chExt cx="764255" cy="27590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59079"/>
            </a:xfrm>
            <a:custGeom>
              <a:avLst/>
              <a:gdLst/>
              <a:ahLst/>
              <a:cxnLst/>
              <a:rect l="l" t="t" r="r" b="b"/>
              <a:pathLst>
                <a:path w="764255" h="2759079">
                  <a:moveTo>
                    <a:pt x="0" y="0"/>
                  </a:moveTo>
                  <a:lnTo>
                    <a:pt x="764255" y="0"/>
                  </a:lnTo>
                  <a:lnTo>
                    <a:pt x="764255" y="2759079"/>
                  </a:lnTo>
                  <a:lnTo>
                    <a:pt x="0" y="275907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921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LỤC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VĂN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CHƯƠNG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23720391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84246" y="228935"/>
            <a:ext cx="14427153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63"/>
              </a:lnSpc>
            </a:pP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--3.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loại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chưa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từng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bởi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bất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kỳ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độc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8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nào</a:t>
            </a:r>
            <a:r>
              <a:rPr lang="en-US" sz="2978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ctr">
              <a:lnSpc>
                <a:spcPts val="5063"/>
              </a:lnSpc>
              <a:spcBef>
                <a:spcPct val="0"/>
              </a:spcBef>
            </a:pPr>
            <a:endParaRPr lang="en-US" sz="2978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8027" y="762000"/>
            <a:ext cx="8261023" cy="437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TENTL, LOAITL</a:t>
            </a:r>
          </a:p>
          <a:p>
            <a:pPr algn="l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TAILIEU</a:t>
            </a:r>
          </a:p>
          <a:p>
            <a:pPr algn="l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MATL NOT IN (</a:t>
            </a:r>
          </a:p>
          <a:p>
            <a:pPr algn="just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SELECT DISTINCT MATL</a:t>
            </a:r>
          </a:p>
          <a:p>
            <a:pPr algn="just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FROM MUON_SACH</a:t>
            </a:r>
          </a:p>
          <a:p>
            <a:pPr algn="just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UNION</a:t>
            </a:r>
          </a:p>
          <a:p>
            <a:pPr algn="just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SELECT DISTINCT MATL</a:t>
            </a:r>
          </a:p>
          <a:p>
            <a:pPr algn="just">
              <a:lnSpc>
                <a:spcPts val="4341"/>
              </a:lnSpc>
            </a:pPr>
            <a:r>
              <a:rPr lang="en-US" sz="2553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  FROM MUON_BAO_TAPCHI)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9672" y="6286500"/>
            <a:ext cx="8517731" cy="4379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D.SOTHE, D.TENDG, COUNT(*) AS </a:t>
            </a:r>
            <a:r>
              <a:rPr lang="en-US" sz="2586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SoLuongMuon</a:t>
            </a:r>
            <a:endParaRPr lang="en-US" sz="2586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MUON_SACH M</a:t>
            </a:r>
          </a:p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DOCGIA D ON M.SOTHE = D.SOTHE</a:t>
            </a:r>
          </a:p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YEAR(M.NGAYMUON) = 2025</a:t>
            </a:r>
          </a:p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BY D.SOTHE, D.TENDG</a:t>
            </a:r>
          </a:p>
          <a:p>
            <a:pPr algn="l">
              <a:lnSpc>
                <a:spcPts val="4397"/>
              </a:lnSpc>
            </a:pPr>
            <a:r>
              <a:rPr lang="en-US" sz="258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HAVING COUNT(*) &gt;= 2</a:t>
            </a:r>
          </a:p>
          <a:p>
            <a:pPr algn="ctr">
              <a:lnSpc>
                <a:spcPts val="4397"/>
              </a:lnSpc>
            </a:pPr>
            <a:endParaRPr lang="en-US" sz="2586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4397"/>
              </a:lnSpc>
              <a:spcBef>
                <a:spcPct val="0"/>
              </a:spcBef>
            </a:pPr>
            <a:endParaRPr lang="en-US" sz="2586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6103" y="5049060"/>
            <a:ext cx="13840166" cy="186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5"/>
              </a:lnSpc>
            </a:pP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--4.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số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lượng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cuốn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sách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đã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bởi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độc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nào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cho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vào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năm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2025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số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lượng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trên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hai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979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lần</a:t>
            </a:r>
            <a:r>
              <a:rPr lang="en-US" sz="297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algn="ctr">
              <a:lnSpc>
                <a:spcPts val="5065"/>
              </a:lnSpc>
              <a:spcBef>
                <a:spcPct val="0"/>
              </a:spcBef>
            </a:pPr>
            <a:endParaRPr lang="en-US" sz="2979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-188879"/>
            <a:ext cx="2901779" cy="10475879"/>
            <a:chOff x="0" y="0"/>
            <a:chExt cx="764255" cy="27590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59079"/>
            </a:xfrm>
            <a:custGeom>
              <a:avLst/>
              <a:gdLst/>
              <a:ahLst/>
              <a:cxnLst/>
              <a:rect l="l" t="t" r="r" b="b"/>
              <a:pathLst>
                <a:path w="764255" h="2759079">
                  <a:moveTo>
                    <a:pt x="0" y="0"/>
                  </a:moveTo>
                  <a:lnTo>
                    <a:pt x="764255" y="0"/>
                  </a:lnTo>
                  <a:lnTo>
                    <a:pt x="764255" y="2759079"/>
                  </a:lnTo>
                  <a:lnTo>
                    <a:pt x="0" y="275907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921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LỤC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VĂN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CHƯƠNG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23720391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7757" y="205715"/>
            <a:ext cx="14251796" cy="2131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8"/>
              </a:lnSpc>
            </a:pPr>
            <a:r>
              <a:rPr lang="en-US" sz="3398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--5. Liệt kê tên cuốn sách,tình trạng và nhà xuất bản cho các cuốn sách có hơn 3 lần mượn.</a:t>
            </a:r>
          </a:p>
          <a:p>
            <a:pPr algn="ctr">
              <a:lnSpc>
                <a:spcPts val="5778"/>
              </a:lnSpc>
              <a:spcBef>
                <a:spcPct val="0"/>
              </a:spcBef>
            </a:pPr>
            <a:endParaRPr lang="en-US" sz="3398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1606" y="2175220"/>
            <a:ext cx="10626685" cy="728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TL.TENTL, CS.TINHTRANG, L.NHAXB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CUONSACH CS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LANXUATBAN_SACH L ON CS.LANXB = L.LANXB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L.MATL=TL.MATL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CS.MATL IN (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SELECT M.MATL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FROM MUON_SACH M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GROUP BY M.MATL</a:t>
            </a:r>
          </a:p>
          <a:p>
            <a:pPr algn="l">
              <a:lnSpc>
                <a:spcPts val="5780"/>
              </a:lnSpc>
            </a:pPr>
            <a:r>
              <a:rPr lang="en-US" sz="3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         HAVING COUNT(M.MATL) &gt; 3)</a:t>
            </a:r>
          </a:p>
          <a:p>
            <a:pPr algn="l">
              <a:lnSpc>
                <a:spcPts val="5780"/>
              </a:lnSpc>
              <a:spcBef>
                <a:spcPct val="0"/>
              </a:spcBef>
            </a:pPr>
            <a:endParaRPr lang="en-US" sz="3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Phạm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Trần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Kim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Ngân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23662221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08229"/>
            <a:ext cx="10225921" cy="62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98"/>
              </a:lnSpc>
            </a:pPr>
            <a:r>
              <a:rPr lang="en-US" sz="42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20699"/>
            <a:ext cx="13669179" cy="9015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--1.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Truy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Liệt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kê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báo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tạp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chí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kỳ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năm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của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báo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tạp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chí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trong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tháng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3.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DISTINCT TL.TENTL, KXB.KYXB, KXB.NAMXB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MUON_BAO_TAPCHI MBT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KYXUATBAN_BAO_TAPCHI KXB 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ON MBT.MATL = </a:t>
            </a:r>
            <a:r>
              <a:rPr lang="en-US" sz="2899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KXB.MATL</a:t>
            </a:r>
            <a:endParaRPr lang="en-US" sz="28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AND MBT.NAMXB = </a:t>
            </a:r>
            <a:r>
              <a:rPr lang="en-US" sz="2899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KXB.NAMXB</a:t>
            </a:r>
            <a:endParaRPr lang="en-US" sz="28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AND MBT.KYXB = KXB.KYXB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MBT.MATL=TL.MATL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MONTH(MBT.NGAYMUON) = 3;</a:t>
            </a:r>
          </a:p>
          <a:p>
            <a:pPr algn="l">
              <a:lnSpc>
                <a:spcPts val="3653"/>
              </a:lnSpc>
            </a:pPr>
            <a:endParaRPr lang="en-US" sz="28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-- 2.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Khi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độc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trả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báo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/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tạp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chí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ngày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hôm</a:t>
            </a:r>
            <a:r>
              <a:rPr lang="en-US" sz="28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nay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MUON_BAO_TAPCHI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NGAYTRA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= GETDATE()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SOTHE = 'DG01' AND MATL = 'TL06'</a:t>
            </a:r>
          </a:p>
          <a:p>
            <a:pPr algn="l">
              <a:lnSpc>
                <a:spcPts val="3653"/>
              </a:lnSpc>
            </a:pPr>
            <a:r>
              <a:rPr lang="en-US" sz="28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NAMXB = 2022 AND KYXB = 2 AND NGAYTRA IS NULL;</a:t>
            </a:r>
          </a:p>
          <a:p>
            <a:pPr marL="0" lvl="0" indent="0" algn="l">
              <a:lnSpc>
                <a:spcPts val="3653"/>
              </a:lnSpc>
            </a:pPr>
            <a:endParaRPr lang="en-US" sz="28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endParaRPr lang="en-US" sz="28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Phạm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Trần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Kim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Ngân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23662221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08229"/>
            <a:ext cx="10225921" cy="62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98"/>
              </a:lnSpc>
            </a:pPr>
            <a:r>
              <a:rPr lang="en-US" sz="42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20699"/>
            <a:ext cx="13669179" cy="868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-- 3. Delete: Xoá kỳ xuất bản của những tài liệu thuộc nhà xuất bản Thiếu Nhi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DELETE FROM KYXUATBAN_BAO_TAPCHI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IN (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MATL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BAO_TAPCHI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NHAXB = N'NXB Thiếu Nhi'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-- 4. Group by: Danh sách tổng giá trị sách của từng độc giả có giới tính nam đã mượn.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DG.TENDG, SUM(LS.GIA) AS TongGiaTriSach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DOCGIA DG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MUON_SACH MS ON DG.SOTHE = MS.SOTHE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LANXUATBAN_SACH LS ON MS.MATL = LS.MATL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MS.LANXB = LS.LANXB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DG.PHAI = N'Nam'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BY DG.TENDG</a:t>
            </a:r>
          </a:p>
          <a:p>
            <a:pPr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Phạm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Trần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Kim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Ngân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23662221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08229"/>
            <a:ext cx="10225921" cy="624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98"/>
              </a:lnSpc>
            </a:pPr>
            <a:r>
              <a:rPr lang="en-US" sz="4200">
                <a:solidFill>
                  <a:srgbClr val="0F4662"/>
                </a:solidFill>
                <a:latin typeface="Montserrat"/>
                <a:ea typeface="Montserrat"/>
                <a:cs typeface="Montserrat"/>
                <a:sym typeface="Montserrat"/>
              </a:rPr>
              <a:t>Phạm Trần Kim Ngân - 23662221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20699"/>
            <a:ext cx="13669179" cy="5026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3"/>
              </a:lnSpc>
            </a:pPr>
            <a:r>
              <a:rPr lang="en-US" sz="28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-- 5. Subquery: Liệt kê độc giả đã mượn sách giá trên 50000.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DISTINCT TENDG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DOCGIA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SOTHE IN (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MS.SOTHE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MUON_SACH MS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LANXUATBAN_SACH LXB ON MS.MATL = LXB.MATL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MS.LANXB = LXB.LANXB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LXB.GIA &gt; 50000</a:t>
            </a:r>
          </a:p>
          <a:p>
            <a:pPr algn="l">
              <a:lnSpc>
                <a:spcPts val="3653"/>
              </a:lnSpc>
            </a:pPr>
            <a:r>
              <a:rPr lang="en-US" sz="28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marL="0" lvl="0" indent="0" algn="l">
              <a:lnSpc>
                <a:spcPts val="3653"/>
              </a:lnSpc>
            </a:pPr>
            <a:endParaRPr lang="en-US" sz="28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Đào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Hoàng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Phi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23671121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2344" y="1935099"/>
            <a:ext cx="14833699" cy="639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-1.Update: Cập nhật tình trạng cuốn sách bị rách thành "Hỏng nặng" nếu mã tài liệu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là 'TL03' và lần xuất bản là 3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CUONSACH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TINHTRANG = N'Hỏng nặng'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= 'TL03' AND LANXB = 3 AND TINHTRANG = N'Rách';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-2.Update: Tăng giá 10% cho tất cả sách do tác giả sinh trước năm 1980 viết.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UPDATE LANXUATBAN_SACH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SET GIA = GIA * 1.10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MATL IN (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SELECT DISTINCT tgs.MATL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FROM TACGIA_SACH tgs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JOIN TACGIA tg ON tgs.MATG = tg.MATG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WHERE tg.NAMSINH &lt; 1980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5849"/>
            <a:ext cx="6340008" cy="10271151"/>
            <a:chOff x="0" y="0"/>
            <a:chExt cx="1669796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9796" cy="2705159"/>
            </a:xfrm>
            <a:custGeom>
              <a:avLst/>
              <a:gdLst/>
              <a:ahLst/>
              <a:cxnLst/>
              <a:rect l="l" t="t" r="r" b="b"/>
              <a:pathLst>
                <a:path w="1669796" h="2705159">
                  <a:moveTo>
                    <a:pt x="0" y="0"/>
                  </a:moveTo>
                  <a:lnTo>
                    <a:pt x="1669796" y="0"/>
                  </a:lnTo>
                  <a:lnTo>
                    <a:pt x="1669796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9796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6704" y="1324691"/>
            <a:ext cx="4766601" cy="7045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199"/>
              </a:lnSpc>
              <a:spcBef>
                <a:spcPct val="0"/>
              </a:spcBef>
            </a:pPr>
            <a:r>
              <a:rPr lang="en-US" sz="79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PHẦN A : XÂY DỰNG LƯỢC ĐỒ ERD VÀ TẠO CSDL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56476" y="3673473"/>
            <a:ext cx="9943311" cy="2787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>
                <a:solidFill>
                  <a:srgbClr val="0F466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2. Chuyển sang lược đồ quan hệ 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Đào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Hoàng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Phi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23671121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4211" y="1611048"/>
            <a:ext cx="14919573" cy="639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-3.Delete: Xóa các đơn mượn tạp chí đã trả: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DELETE FROM MUON_BAO_TAPCHI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NGAYTRA IS NOT NULL;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-4.Delete: Xoá toàn bộ các bản ghi mượn báo/tạp chí chưa trả của độc giả đã mượn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quá 5 lần chưa trả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DELETE FROM MUON_BAO_TAPCHI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WHERE SOTHE IN (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SELECT SOTHE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FROM MUON_BAO_TAPCHI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WHERE NGAYTRA IS NULL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GROUP BY SOTHE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HAVING COUNT(*) &gt; 5)</a:t>
            </a:r>
          </a:p>
          <a:p>
            <a:pPr marL="0" lvl="0" indent="0" algn="l">
              <a:lnSpc>
                <a:spcPts val="3653"/>
              </a:lnSpc>
              <a:spcBef>
                <a:spcPct val="0"/>
              </a:spcBef>
            </a:pPr>
            <a:r>
              <a:rPr lang="en-US" sz="289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NGAYTRA IS NULL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Đào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Hoàng 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Phi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23671121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9653" y="370298"/>
            <a:ext cx="10563076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 Group by: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Liệt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kê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hơn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2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sao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cuốn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sách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TL.MATL, TL.TENTL, COUNT(*) AS </a:t>
            </a:r>
            <a:r>
              <a:rPr lang="en-US" sz="2600" u="none" strike="noStrike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SoBanSao</a:t>
            </a:r>
            <a:endParaRPr lang="en-US" sz="2600" u="none" strike="noStrike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CUONSACH CS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CS.MATL = TL.MATL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BY TL.MATL, TL.TENTL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HAVING COUNT(*) &gt; 2</a:t>
            </a:r>
            <a:r>
              <a:rPr lang="en-US" sz="2600" u="none" strike="noStrike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;</a:t>
            </a:r>
            <a:endParaRPr lang="en-US" sz="2600" b="1" u="none" strike="noStrike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--7.Liệt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kê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tác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họ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đã</a:t>
            </a:r>
            <a:r>
              <a:rPr lang="en-US" sz="2600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600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viết</a:t>
            </a:r>
            <a:endParaRPr lang="en-US" sz="2600" b="1" u="none" strike="noStrike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 TG.TENTG, TL.TENTL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TACGIA TG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TACGIA_SACH TGS ON TG.MATG = TGS.MATG</a:t>
            </a:r>
          </a:p>
          <a:p>
            <a:pPr marL="0" lvl="0" indent="0" algn="l">
              <a:lnSpc>
                <a:spcPts val="3276"/>
              </a:lnSpc>
              <a:spcBef>
                <a:spcPct val="0"/>
              </a:spcBef>
            </a:pPr>
            <a:r>
              <a:rPr lang="en-US" sz="2600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TGS.MATL = TL.MATL;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9653" y="5710770"/>
            <a:ext cx="9052322" cy="428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8.Hãy </a:t>
            </a:r>
            <a:r>
              <a:rPr lang="en-US" sz="2443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tạo</a:t>
            </a:r>
            <a:r>
              <a:rPr lang="en-US" sz="2443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43" b="1" u="none" strike="noStrike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</a:t>
            </a:r>
            <a:r>
              <a:rPr lang="en-US" sz="2443" b="1" u="none" strike="noStrike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DANH_GIA_TAILIEU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TABLE DANH_GIA_TAILIEU (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ID INT PRIMARY KEY IDENTITY(1,1),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SOTHE VARCHAR(10),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MATL VARCHAR(10),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DIEMDANHGIA INT CHECK (DIEMDANHGIA BETWEEN 1 AND 5),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NHANXET NVARCHAR(255),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NGAYDANHGIA DATE,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FOREIGN KEY (SOTHE) REFERENCES DOCGIA(SOTHE),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FOREIGN KEY (MATL) REFERENCES TAILIEU(MATL)</a:t>
            </a:r>
          </a:p>
          <a:p>
            <a:pPr marL="0" lvl="0" indent="0" algn="l">
              <a:lnSpc>
                <a:spcPts val="3078"/>
              </a:lnSpc>
              <a:spcBef>
                <a:spcPct val="0"/>
              </a:spcBef>
            </a:pPr>
            <a:r>
              <a:rPr lang="en-US" sz="2443" u="none" strike="noStrike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Lê Anh Thư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23664951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8225" y="324152"/>
            <a:ext cx="10484644" cy="1014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--1.Subquery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--Tìm tên tài liệu có giá cao nhất trong tất cả các lần xuất bản.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TENTL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TAILIEU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MATL IN (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SELECT MATL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FROM LANXUATBAN_SACH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WHERE GIA = (SELECT MAX(GIA) FROM LANXUATBAN_SACH)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</a:t>
            </a: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-2.Truy vấn kết nối nhiều bảng (JOIN)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--Liệt kê tên độc giả và tên tài liệu mà họ đã mượn (sách).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DG.TENDG, TL.TENTL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MUON_SACH MS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DOCGIA DG ON MS.SOTHE = DG.SOTHE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MS.MATL = TL.MATL;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Lê Anh Thư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23664951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38466"/>
            <a:ext cx="13207603" cy="1014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-- 3. Update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--Cập nhật tình trạng "chua_muon" cho những cuốn sách chưa từng được mượn.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UPDATE CUONSACH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SET TINHTRANG = 'chua_muon'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(MATL, LANXB, SOTHUTU) NOT IN (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SELECT MATL, LANXB, SOTHUTU FROM MUON_SACH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--4.Delete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--Xóa các bản ghi mượn sách ứng với các cuốn sách bị "mat_trang"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DELETE FROM MUON_SACH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WHERE (MATL, LANXB, SOTHUTU) IN (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SELECT MATL, LANXB, SOTHUTU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FROM CUONSACH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  WHERE TINHTRANG = 'mat_trang'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);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Lê Anh Thư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23664951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2291" y="904875"/>
            <a:ext cx="8448377" cy="4146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--5.Group by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--Thống kê số lượt mượn của mỗi loại tài liệu (sách)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SELECT TL.TENTL, COUNT(*) AS SOLUOTMUON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FROM MUON_SACH MS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JOIN TAILIEU TL ON MS.MATL = TL.MATL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GROUP BY TL.TENTL;</a:t>
            </a:r>
          </a:p>
          <a:p>
            <a:pPr algn="l">
              <a:lnSpc>
                <a:spcPts val="476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Hoàng Nam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23649391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6419" y="159548"/>
            <a:ext cx="15200688" cy="5114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1.Truy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nối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kê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tin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(MATL, TENTL),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tác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(TENTG),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lần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giá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của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tác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là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"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Nguyễn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Hoàng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Nam".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endParaRPr lang="en-US" sz="24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SELECT T.TENTL, T.MATL, TG.TENTG, LXB.LANXB, LXB.GIA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FROM TAILIEU T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 TACGIA_SACH TGS ON T.MATL = TGS.MATL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 TACGIA TG ON TGS.MATG = TG.MATG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 LANXUATBAN_SACH LXB ON T.MATL = LXB.MATL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WHERE TG.TENTG =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N'Nguyễn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Hoàng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Nam';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3676" y="5676900"/>
            <a:ext cx="15200688" cy="3057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2.Câu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lệnh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UPDATE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Cập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nhật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tình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trạng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cuốn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sách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mã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TL01,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lần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1,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số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thứ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tự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2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thành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"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"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endParaRPr lang="en-US" sz="24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UPDATE CUONSACH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SET TINHTRANG = </a:t>
            </a:r>
            <a:r>
              <a:rPr lang="en-US" sz="24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N'Tốt</a:t>
            </a: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'  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WHERE MATL = 'TL01' AND LANXB = 1 AND SOTHUTU = 2;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Hoàng Nam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23649391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82262" y="207964"/>
            <a:ext cx="11538338" cy="9964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3.Câu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lệnh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DELETE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Xóa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đã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năm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2024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thuộc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loại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"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Báo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/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Tạp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chí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".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endParaRPr lang="en-US" sz="22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DELETE FROM BAO_TAPCHI 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WHERE MATL IN (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SELECT MATL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FROM TAILIEU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WHERE LOAITL =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N'Báo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/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Tạp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chí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'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AND MATL IN (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SELECT MATL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FROM KYXUATBAN_BAO_TAPCHI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WHERE NAMXB = 2024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);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4.Câu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lệnh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GROUP BY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Đếm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số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lượng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tài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liệu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mượn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theo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từng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nghề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nghiệp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của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độc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</a:t>
            </a:r>
            <a:endParaRPr lang="en-US" sz="22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740"/>
              </a:lnSpc>
              <a:spcBef>
                <a:spcPct val="0"/>
              </a:spcBef>
            </a:pPr>
            <a:endParaRPr lang="en-US" sz="22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SELECT DG.NGHENGHIEP, COUNT(MS.SOTHE) AS </a:t>
            </a:r>
            <a:r>
              <a:rPr lang="en-US" sz="2200" b="1" dirty="0" err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SoLuongMuon</a:t>
            </a: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FROM DOCGIA DG 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 MUON_SACH MS ON DG.SOTHE = MS.SOTHE  </a:t>
            </a:r>
          </a:p>
          <a:p>
            <a:pPr algn="l">
              <a:lnSpc>
                <a:spcPts val="3740"/>
              </a:lnSpc>
              <a:spcBef>
                <a:spcPct val="0"/>
              </a:spcBef>
            </a:pPr>
            <a:r>
              <a:rPr lang="en-US" sz="2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GROUP BY DG.NGHENGHIEP;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86221" y="0"/>
            <a:ext cx="2901779" cy="10287000"/>
            <a:chOff x="0" y="0"/>
            <a:chExt cx="76425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4255" cy="2709333"/>
            </a:xfrm>
            <a:custGeom>
              <a:avLst/>
              <a:gdLst/>
              <a:ahLst/>
              <a:cxnLst/>
              <a:rect l="l" t="t" r="r" b="b"/>
              <a:pathLst>
                <a:path w="764255" h="2709333">
                  <a:moveTo>
                    <a:pt x="0" y="0"/>
                  </a:moveTo>
                  <a:lnTo>
                    <a:pt x="764255" y="0"/>
                  </a:lnTo>
                  <a:lnTo>
                    <a:pt x="7642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61925"/>
              <a:ext cx="764255" cy="287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120"/>
                </a:lnSpc>
              </a:pPr>
              <a:r>
                <a:rPr lang="en-US" sz="3600" b="1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Nguyễn Hoàng Nam</a:t>
              </a:r>
            </a:p>
            <a:p>
              <a:pPr algn="ctr">
                <a:lnSpc>
                  <a:spcPts val="6120"/>
                </a:lnSpc>
              </a:pPr>
              <a:r>
                <a:rPr lang="en-US" sz="3600">
                  <a:solidFill>
                    <a:srgbClr val="FFFFFF"/>
                  </a:solidFill>
                  <a:latin typeface="Quicksand"/>
                  <a:ea typeface="Quicksand"/>
                  <a:cs typeface="Quicksand"/>
                  <a:sym typeface="Quicksand"/>
                </a:rPr>
                <a:t>23649391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3226"/>
            <a:ext cx="12584311" cy="885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5.Câu lệnh SUBQUERY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Liệt kê thông tin độc giả đã mượn tài liệu có giá cao nhất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SELECT DG.SOTHE, DG.TENDG, DG.NGHENGHIEP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FROM DOCGIA DG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WHERE DG.SOTHE IN (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SELECT MS.SOTHE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FROM MUON_SACH MS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WHERE MS.MATL IN (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SELECT MATL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FROM LANXUATBAN_SACH  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    WHERE GIA = (SELECT MAX(GIA) FROM LANXUATBAN_SACH)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   )</a:t>
            </a:r>
          </a:p>
          <a:p>
            <a:pPr algn="l">
              <a:lnSpc>
                <a:spcPts val="54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);</a:t>
            </a: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87403" y="1721839"/>
            <a:ext cx="11513194" cy="648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 for listening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4384" y="1333500"/>
            <a:ext cx="16234916" cy="772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TAILIEU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TENTL, LOAITL</a:t>
            </a:r>
            <a:r>
              <a:rPr lang="en-US" sz="3200" dirty="0" smtClean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lang="en-US" sz="32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20"/>
              </a:lnSpc>
            </a:pP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TACGIA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MATG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TENTG, NAMSINH</a:t>
            </a:r>
            <a:r>
              <a:rPr lang="en-US" sz="3200" dirty="0" smtClean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lang="en-US" sz="32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20"/>
              </a:lnSpc>
            </a:pP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TACGIA_SACH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MATG</a:t>
            </a:r>
            <a:r>
              <a:rPr lang="en-US" sz="3200" dirty="0" smtClean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lang="en-US" sz="32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20"/>
              </a:lnSpc>
            </a:pP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LANXUATBAN_SACH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LANXB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NAMXB, KHOGIAY, SOTRANG, NHAXB, GIA, DIACD</a:t>
            </a:r>
            <a:r>
              <a:rPr lang="en-US" sz="3200" dirty="0" smtClean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lang="en-US" sz="32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20"/>
              </a:lnSpc>
            </a:pPr>
            <a:r>
              <a:rPr lang="en-US" sz="32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 CUONSACH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MATL,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LANXB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SOTHUTU</a:t>
            </a:r>
            <a:r>
              <a:rPr lang="en-US" sz="32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TINHTRANG</a:t>
            </a:r>
            <a:r>
              <a:rPr lang="en-US" sz="3200" dirty="0" smtClean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  <a:endParaRPr lang="en-US" sz="32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320"/>
              </a:lnSpc>
            </a:pPr>
            <a:r>
              <a:rPr lang="en-US" sz="3200" b="1" spc="33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 BAO_TAPCHI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NAMPHATHANH, DINHKY, NHAXB) </a:t>
            </a:r>
          </a:p>
          <a:p>
            <a:pPr algn="l">
              <a:lnSpc>
                <a:spcPts val="4320"/>
              </a:lnSpc>
            </a:pPr>
            <a:r>
              <a:rPr lang="en-US" sz="3200" b="1" spc="33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7. KYXUATBAN_BAO_TAPCHI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NAMXB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KYXB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SLNHAP, SLMUON, SLCONLAI) </a:t>
            </a:r>
          </a:p>
          <a:p>
            <a:pPr algn="l">
              <a:lnSpc>
                <a:spcPts val="4320"/>
              </a:lnSpc>
            </a:pPr>
            <a:r>
              <a:rPr lang="en-US" sz="3200" b="1" spc="33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8. DOCGIA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SOTHE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NGAYCAP, TENDG, NGHENGHIEP, PHAI) </a:t>
            </a:r>
          </a:p>
          <a:p>
            <a:pPr algn="l">
              <a:lnSpc>
                <a:spcPts val="4320"/>
              </a:lnSpc>
            </a:pPr>
            <a:r>
              <a:rPr lang="en-US" sz="3200" b="1" spc="33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9. MUON_SACH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SOTHE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LANXB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SOTHUTU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NGAYMUON, NGAYTRA) </a:t>
            </a:r>
          </a:p>
          <a:p>
            <a:pPr marL="0" lvl="0" indent="0" algn="l">
              <a:lnSpc>
                <a:spcPts val="4320"/>
              </a:lnSpc>
            </a:pPr>
            <a:r>
              <a:rPr lang="en-US" sz="3200" b="1" spc="336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10. MUON_BAO_TAPCHI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(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SOTHE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MATL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NAMXB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200" u="sng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KYXB</a:t>
            </a:r>
            <a:r>
              <a:rPr lang="en-US" sz="3200" spc="336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NGAYMUON, NGAYTRA)</a:t>
            </a:r>
          </a:p>
        </p:txBody>
      </p:sp>
      <p:sp>
        <p:nvSpPr>
          <p:cNvPr id="3" name="Freeform 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12715</Words>
  <Application>Microsoft Office PowerPoint</Application>
  <PresentationFormat>Custom</PresentationFormat>
  <Paragraphs>1784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Calibri</vt:lpstr>
      <vt:lpstr>Cormorant Garamond</vt:lpstr>
      <vt:lpstr>Cormorant Garamond Bold Italics</vt:lpstr>
      <vt:lpstr>Montserrat</vt:lpstr>
      <vt:lpstr>Quicksand Bold</vt:lpstr>
      <vt:lpstr>Quicksand Medium</vt:lpstr>
      <vt:lpstr>Cormorant Garamond Italics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11: QUẢN LÝ THƯ VIỆN</dc:title>
  <cp:lastModifiedBy>Admin</cp:lastModifiedBy>
  <cp:revision>3</cp:revision>
  <dcterms:created xsi:type="dcterms:W3CDTF">2006-08-16T00:00:00Z</dcterms:created>
  <dcterms:modified xsi:type="dcterms:W3CDTF">2025-05-09T08:50:17Z</dcterms:modified>
  <dc:identifier>DAGm36PvRHU</dc:identifier>
</cp:coreProperties>
</file>