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0"/>
  </p:notes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0" r:id="rId31"/>
    <p:sldId id="289" r:id="rId32"/>
    <p:sldId id="287" r:id="rId33"/>
    <p:sldId id="288" r:id="rId34"/>
    <p:sldId id="272" r:id="rId35"/>
    <p:sldId id="273" r:id="rId36"/>
    <p:sldId id="291" r:id="rId37"/>
    <p:sldId id="292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55" autoAdjust="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26902-B6B8-4698-B3DE-5F29F53B9238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29E02-25DD-445A-9B6D-23C4EE66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8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to browse the history of the project,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doesn’t need to go out to the server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 the history and display it for you—it simply reads it directly from your local database.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to see the changes introduced between the current version of a file and the file a month ago,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look up the file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month ago and do a local difference calculation, instead of having to either ask a remote server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do it or pull an older version of the file from the remote server to do it locally.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9E02-25DD-445A-9B6D-23C4EE66F1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9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9E02-25DD-445A-9B6D-23C4EE66F1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4262D4C-C674-43AF-8FF1-FA391D4225F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262D4C-C674-43AF-8FF1-FA391D4225F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7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the </a:t>
            </a:r>
            <a:r>
              <a:rPr lang="en-US" dirty="0" smtClean="0"/>
              <a:t>status </a:t>
            </a:r>
            <a:r>
              <a:rPr lang="en-US" dirty="0"/>
              <a:t>of </a:t>
            </a:r>
            <a:r>
              <a:rPr lang="en-US" dirty="0" smtClean="0"/>
              <a:t>your files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r>
              <a:rPr lang="en-US" dirty="0" smtClean="0"/>
              <a:t>Tracking new file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&lt;file&gt;</a:t>
            </a:r>
          </a:p>
          <a:p>
            <a:r>
              <a:rPr lang="en-US" dirty="0" smtClean="0"/>
              <a:t>Staging modified file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&lt;file&gt;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what you have changed</a:t>
            </a:r>
          </a:p>
          <a:p>
            <a:pPr lvl="1"/>
            <a:r>
              <a:rPr lang="en-US" dirty="0" smtClean="0"/>
              <a:t>Staged files: 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diff –-cached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Unstaged</a:t>
            </a:r>
            <a:r>
              <a:rPr lang="en-US" dirty="0" smtClean="0"/>
              <a:t> files: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diff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Commit your changes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–m “your commit message here”</a:t>
            </a:r>
          </a:p>
          <a:p>
            <a:endParaRPr lang="en-US" dirty="0" smtClean="0"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files from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438400"/>
            <a:ext cx="2741212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067300"/>
            <a:ext cx="2610463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88" y="4953000"/>
            <a:ext cx="2741212" cy="16002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1"/>
            <a:endCxn id="5" idx="0"/>
          </p:cNvCxnSpPr>
          <p:nvPr/>
        </p:nvCxnSpPr>
        <p:spPr>
          <a:xfrm flipH="1">
            <a:off x="1838632" y="3238500"/>
            <a:ext cx="1133168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>
            <a:off x="5713012" y="3238500"/>
            <a:ext cx="1374582" cy="171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4738" y="28956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Ugly.java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289560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–-cached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Ugly.java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00303" y="1524000"/>
            <a:ext cx="2286497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RECOMMENDED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2"/>
            <a:endCxn id="12" idx="0"/>
          </p:cNvCxnSpPr>
          <p:nvPr/>
        </p:nvCxnSpPr>
        <p:spPr>
          <a:xfrm flipH="1">
            <a:off x="7390299" y="2514600"/>
            <a:ext cx="153253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5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the commit history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r>
              <a:rPr lang="en-US" dirty="0" smtClean="0"/>
              <a:t> (UI tool)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your last commit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you commit too early and possibly forget to </a:t>
            </a:r>
            <a:r>
              <a:rPr lang="en-US" dirty="0" smtClean="0"/>
              <a:t>add some </a:t>
            </a:r>
            <a:r>
              <a:rPr lang="en-US" dirty="0"/>
              <a:t>files, or you mess up your commit </a:t>
            </a:r>
            <a:r>
              <a:rPr lang="en-US" dirty="0" smtClean="0"/>
              <a:t>message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–-amend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Unstaging</a:t>
            </a:r>
            <a:r>
              <a:rPr lang="en-US" dirty="0" smtClean="0"/>
              <a:t> a staged file</a:t>
            </a:r>
          </a:p>
          <a:p>
            <a:pPr lvl="1"/>
            <a:r>
              <a:rPr lang="en-US" dirty="0" smtClean="0"/>
              <a:t>You’ve </a:t>
            </a:r>
            <a:r>
              <a:rPr lang="en-US" dirty="0"/>
              <a:t>changed </a:t>
            </a:r>
            <a:r>
              <a:rPr lang="en-US" dirty="0" smtClean="0"/>
              <a:t>two files </a:t>
            </a:r>
            <a:r>
              <a:rPr lang="en-US" dirty="0"/>
              <a:t>and want to commit them as two separate changes, but you accidentally type </a:t>
            </a:r>
            <a:r>
              <a:rPr lang="en-US" dirty="0" err="1" smtClean="0"/>
              <a:t>git</a:t>
            </a:r>
            <a:r>
              <a:rPr lang="en-US" dirty="0" smtClean="0"/>
              <a:t> add *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stage them </a:t>
            </a:r>
            <a:r>
              <a:rPr lang="en-US" dirty="0" smtClean="0"/>
              <a:t>both.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reset HEAD &lt;file&gt;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Unmodifying</a:t>
            </a:r>
            <a:r>
              <a:rPr lang="en-US" dirty="0" smtClean="0"/>
              <a:t> a modified file</a:t>
            </a:r>
          </a:p>
          <a:p>
            <a:pPr lvl="1"/>
            <a:r>
              <a:rPr lang="en-US" dirty="0"/>
              <a:t>What if you realize that you don’t want to keep your changes to </a:t>
            </a:r>
            <a:r>
              <a:rPr lang="en-US" dirty="0" smtClean="0"/>
              <a:t>the file?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-- &lt;file&gt;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1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0660" y="5117068"/>
            <a:ext cx="480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pointing into the commit data’s history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381250" y="2590800"/>
            <a:ext cx="4400550" cy="2209800"/>
            <a:chOff x="2381250" y="2590800"/>
            <a:chExt cx="4400550" cy="22098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250" y="2667000"/>
              <a:ext cx="424815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5410200" y="2590800"/>
              <a:ext cx="1371600" cy="6400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5808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branch testing from branch master: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master</a:t>
            </a:r>
          </a:p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–b testing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52688" y="3581400"/>
            <a:ext cx="4329112" cy="2286000"/>
            <a:chOff x="2452688" y="3581400"/>
            <a:chExt cx="4329112" cy="2286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688" y="3667125"/>
              <a:ext cx="4238625" cy="2124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562600" y="3581400"/>
              <a:ext cx="1219200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62600" y="5181600"/>
              <a:ext cx="1219200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Git</a:t>
            </a:r>
            <a:r>
              <a:rPr lang="en-US" dirty="0"/>
              <a:t> know what branch you’re currently on?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HEAD pointer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52688" y="3124200"/>
            <a:ext cx="4238625" cy="3048000"/>
            <a:chOff x="2452688" y="3124200"/>
            <a:chExt cx="4238625" cy="30480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688" y="3219450"/>
              <a:ext cx="4238625" cy="295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638800" y="3124200"/>
              <a:ext cx="1052513" cy="1447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past: CVS and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Version Control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Key concepts:</a:t>
            </a:r>
          </a:p>
          <a:p>
            <a:pPr lvl="1"/>
            <a:r>
              <a:rPr lang="en-US" dirty="0" smtClean="0"/>
              <a:t>Users check code into central server</a:t>
            </a:r>
          </a:p>
          <a:p>
            <a:pPr lvl="1"/>
            <a:r>
              <a:rPr lang="en-US" dirty="0" smtClean="0"/>
              <a:t>Require connection to the server to perform commits, create branch, merge, view history,…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to branch testing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testing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05100" y="3048000"/>
            <a:ext cx="3848100" cy="3048000"/>
            <a:chOff x="2705100" y="3048000"/>
            <a:chExt cx="3848100" cy="30480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100" y="3048000"/>
              <a:ext cx="3733800" cy="295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410200" y="4524375"/>
              <a:ext cx="1143000" cy="15716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some changes on branch testing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3352800"/>
            <a:ext cx="51530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0" y="4114800"/>
            <a:ext cx="11430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back to branch master, make some changes, and commit them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2790825"/>
            <a:ext cx="512445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0" y="4343400"/>
            <a:ext cx="11430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happened when switching to a branch?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changes the current branch to the branch you check out (remember HEAD pointer)</a:t>
            </a:r>
          </a:p>
          <a:p>
            <a:pPr lvl="1"/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b="1" u="sng" dirty="0"/>
              <a:t>resets</a:t>
            </a:r>
            <a:r>
              <a:rPr lang="en-US" sz="2800" u="sng" dirty="0"/>
              <a:t> your working directory to look like the </a:t>
            </a:r>
            <a:r>
              <a:rPr lang="en-US" sz="2800" b="1" u="sng" dirty="0"/>
              <a:t>snapshot of the commit</a:t>
            </a:r>
            <a:r>
              <a:rPr lang="en-US" sz="2800" dirty="0"/>
              <a:t> that </a:t>
            </a:r>
            <a:r>
              <a:rPr lang="en-US" sz="2800" dirty="0" smtClean="0"/>
              <a:t>the branch </a:t>
            </a:r>
            <a:r>
              <a:rPr lang="en-US" sz="2800" dirty="0"/>
              <a:t>you check out points to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343400" y="4114800"/>
            <a:ext cx="3581400" cy="2133600"/>
            <a:chOff x="4343400" y="4114800"/>
            <a:chExt cx="3581400" cy="2133600"/>
          </a:xfrm>
        </p:grpSpPr>
        <p:sp>
          <p:nvSpPr>
            <p:cNvPr id="4" name="Rounded Rectangle 3"/>
            <p:cNvSpPr/>
            <p:nvPr/>
          </p:nvSpPr>
          <p:spPr>
            <a:xfrm>
              <a:off x="4343400" y="4876800"/>
              <a:ext cx="3581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LEARN BY HEART!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4800600" y="4114800"/>
              <a:ext cx="13335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efore switching to other branch</a:t>
            </a:r>
          </a:p>
          <a:p>
            <a:pPr lvl="1"/>
            <a:r>
              <a:rPr lang="en-US" dirty="0" smtClean="0"/>
              <a:t>Note </a:t>
            </a:r>
            <a:r>
              <a:rPr lang="en-US" dirty="0"/>
              <a:t>that if your working directory or staging area </a:t>
            </a:r>
            <a:r>
              <a:rPr lang="en-US" u="sng" dirty="0" smtClean="0"/>
              <a:t>has uncommitted </a:t>
            </a:r>
            <a:r>
              <a:rPr lang="en-US" u="sng" dirty="0"/>
              <a:t>changes that conflict with the branch you’re checking out</a:t>
            </a:r>
            <a:r>
              <a:rPr lang="en-US" dirty="0"/>
              <a:t>, </a:t>
            </a:r>
            <a:r>
              <a:rPr lang="en-US" dirty="0" err="1"/>
              <a:t>Git</a:t>
            </a:r>
            <a:r>
              <a:rPr lang="en-US" dirty="0"/>
              <a:t> won’t let </a:t>
            </a:r>
            <a:r>
              <a:rPr lang="en-US" dirty="0" smtClean="0"/>
              <a:t>you switch </a:t>
            </a:r>
            <a:r>
              <a:rPr lang="en-US" dirty="0"/>
              <a:t>branches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It’s best to have a clean working state when you switch branches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branch from branch master to work on new issue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master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pull origin master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–b iss53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4419600"/>
            <a:ext cx="21812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some changes and do commit on branch iss53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vim index.html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index.html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–m “iss53# added a new footer”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4191000"/>
            <a:ext cx="29432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back to branch master, make some changes and do commit</a:t>
            </a:r>
          </a:p>
          <a:p>
            <a:r>
              <a:rPr lang="en-US" dirty="0" smtClean="0"/>
              <a:t>Switch back to branch iss53, make some changes and do commit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905250"/>
            <a:ext cx="36957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you’ve decided that your issue #53 work is complete and ready to be merged </a:t>
            </a:r>
            <a:r>
              <a:rPr lang="en-US" dirty="0" smtClean="0"/>
              <a:t>into your master branch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master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merge iss53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4267200"/>
            <a:ext cx="42005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43600" y="4800600"/>
            <a:ext cx="728663" cy="581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</a:t>
            </a:r>
            <a:r>
              <a:rPr lang="en-US" dirty="0"/>
              <a:t>changed the same part of the </a:t>
            </a:r>
            <a:r>
              <a:rPr lang="en-US" dirty="0" smtClean="0"/>
              <a:t>same file </a:t>
            </a:r>
            <a:r>
              <a:rPr lang="en-US" dirty="0"/>
              <a:t>differently in the two branches you’re merging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View which files are unmerged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r>
              <a:rPr lang="en-US" dirty="0" smtClean="0"/>
              <a:t>Developers must resolve conflict using merge tools or text editor. Then use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&lt;file&gt;</a:t>
            </a:r>
            <a:r>
              <a:rPr lang="en-US" dirty="0" smtClean="0"/>
              <a:t> to add these merged files to staging state.</a:t>
            </a:r>
          </a:p>
          <a:p>
            <a:pPr lvl="1"/>
            <a:r>
              <a:rPr lang="en-US" dirty="0" smtClean="0"/>
              <a:t>If you use merge tool, </a:t>
            </a:r>
            <a:r>
              <a:rPr lang="en-US" dirty="0" err="1" smtClean="0"/>
              <a:t>Git</a:t>
            </a:r>
            <a:r>
              <a:rPr lang="en-US" dirty="0" smtClean="0"/>
              <a:t> may run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</a:t>
            </a:r>
            <a:r>
              <a:rPr lang="en-US" dirty="0" smtClean="0"/>
              <a:t> automatically for you.</a:t>
            </a:r>
          </a:p>
          <a:p>
            <a:r>
              <a:rPr lang="en-US" dirty="0" smtClean="0"/>
              <a:t>When all conflicts are resolved, you can run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  <a:r>
              <a:rPr lang="en-US" dirty="0" smtClean="0"/>
              <a:t> to finalize the merge commit.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Distributed</a:t>
            </a:r>
            <a:r>
              <a:rPr lang="en-US" dirty="0"/>
              <a:t> Version Control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 smtClean="0"/>
              <a:t>Directory content management system</a:t>
            </a:r>
          </a:p>
          <a:p>
            <a:r>
              <a:rPr lang="en-US" dirty="0" smtClean="0"/>
              <a:t>Tree history storage system</a:t>
            </a:r>
          </a:p>
          <a:p>
            <a:r>
              <a:rPr lang="en-US" dirty="0" smtClean="0"/>
              <a:t>Created by Linus </a:t>
            </a:r>
            <a:r>
              <a:rPr lang="en-US" dirty="0" err="1" smtClean="0"/>
              <a:t>Torvald</a:t>
            </a:r>
            <a:r>
              <a:rPr lang="en-US" dirty="0" smtClean="0"/>
              <a:t> in 2005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8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4617B"/>
                </a:solidFill>
              </a:rPr>
              <a:t>Merge Using </a:t>
            </a:r>
            <a:r>
              <a:rPr lang="en-US" sz="4400" dirty="0" err="1">
                <a:solidFill>
                  <a:srgbClr val="04617B"/>
                </a:solidFill>
              </a:rPr>
              <a:t>BitBucket</a:t>
            </a:r>
            <a:r>
              <a:rPr lang="en-US" sz="4400" dirty="0">
                <a:solidFill>
                  <a:srgbClr val="04617B"/>
                </a:solidFill>
              </a:rPr>
              <a:t> Pull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BitBucket</a:t>
            </a:r>
            <a:r>
              <a:rPr lang="en-US" dirty="0" smtClean="0"/>
              <a:t> Pull Request to merge branch iss53 into branch master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371850"/>
            <a:ext cx="36957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4617B"/>
                </a:solidFill>
              </a:rPr>
              <a:t>Merge Using </a:t>
            </a:r>
            <a:r>
              <a:rPr lang="en-US" sz="4400" dirty="0" err="1">
                <a:solidFill>
                  <a:srgbClr val="04617B"/>
                </a:solidFill>
              </a:rPr>
              <a:t>BitBucket</a:t>
            </a:r>
            <a:r>
              <a:rPr lang="en-US" sz="4400" dirty="0">
                <a:solidFill>
                  <a:srgbClr val="04617B"/>
                </a:solidFill>
              </a:rPr>
              <a:t> Pull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our local branch iss53 to </a:t>
            </a:r>
            <a:r>
              <a:rPr lang="en-US" dirty="0" err="1" smtClean="0"/>
              <a:t>BitBucket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origin iss53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/>
              <a:t>=</a:t>
            </a:r>
            <a:r>
              <a:rPr lang="en-US" dirty="0" smtClean="0"/>
              <a:t>&gt; </a:t>
            </a:r>
            <a:r>
              <a:rPr lang="en-US" u="sng" dirty="0" smtClean="0"/>
              <a:t>Local branch iss53 set up to track remote branch iss53 from origin</a:t>
            </a:r>
          </a:p>
          <a:p>
            <a:r>
              <a:rPr lang="en-US" dirty="0" smtClean="0"/>
              <a:t>Tip: 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remote –v</a:t>
            </a:r>
            <a:r>
              <a:rPr lang="en-US" dirty="0" smtClean="0"/>
              <a:t> to view your remotes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133600" y="2819400"/>
            <a:ext cx="4876800" cy="1219200"/>
            <a:chOff x="2133600" y="2819400"/>
            <a:chExt cx="4876800" cy="1219200"/>
          </a:xfrm>
        </p:grpSpPr>
        <p:sp>
          <p:nvSpPr>
            <p:cNvPr id="4" name="Rectangle 3"/>
            <p:cNvSpPr/>
            <p:nvPr/>
          </p:nvSpPr>
          <p:spPr>
            <a:xfrm>
              <a:off x="2133600" y="3505200"/>
              <a:ext cx="4876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git@bitbucket.org:thetran</a:t>
              </a:r>
              <a:r>
                <a:rPr lang="en-US" sz="2400" dirty="0" smtClean="0"/>
                <a:t>/</a:t>
              </a:r>
              <a:r>
                <a:rPr lang="en-US" sz="2400" dirty="0" err="1" smtClean="0"/>
                <a:t>test.git</a:t>
              </a:r>
              <a:endParaRPr lang="en-US" sz="2400" dirty="0"/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4114800" y="2819400"/>
              <a:ext cx="4572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6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Merge Using </a:t>
            </a:r>
            <a:r>
              <a:rPr lang="en-US" sz="4400" dirty="0" err="1" smtClean="0"/>
              <a:t>BitBucket</a:t>
            </a:r>
            <a:r>
              <a:rPr lang="en-US" sz="4400" dirty="0" smtClean="0"/>
              <a:t> Pull Request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4" y="1935163"/>
            <a:ext cx="8174591" cy="4389437"/>
          </a:xfrm>
        </p:spPr>
      </p:pic>
      <p:sp>
        <p:nvSpPr>
          <p:cNvPr id="5" name="Rectangle 4"/>
          <p:cNvSpPr/>
          <p:nvPr/>
        </p:nvSpPr>
        <p:spPr>
          <a:xfrm>
            <a:off x="1066800" y="2895600"/>
            <a:ext cx="3276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7800" y="2895600"/>
            <a:ext cx="3276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Merge Using </a:t>
            </a:r>
            <a:r>
              <a:rPr lang="en-US" sz="4400" dirty="0" err="1"/>
              <a:t>BitBucket</a:t>
            </a:r>
            <a:r>
              <a:rPr lang="en-US" sz="4400" dirty="0"/>
              <a:t> Pull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5020"/>
            <a:ext cx="8229600" cy="4009723"/>
          </a:xfrm>
        </p:spPr>
      </p:pic>
      <p:sp>
        <p:nvSpPr>
          <p:cNvPr id="5" name="Rectangle 4"/>
          <p:cNvSpPr/>
          <p:nvPr/>
        </p:nvSpPr>
        <p:spPr>
          <a:xfrm>
            <a:off x="5791200" y="2057400"/>
            <a:ext cx="76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Remotes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your remotes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remote –v</a:t>
            </a:r>
          </a:p>
          <a:p>
            <a:r>
              <a:rPr lang="en-US" dirty="0" smtClean="0"/>
              <a:t>Add remote repository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remote add 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repo_alias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remote_repo_url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Remove remote repository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remote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repo_alias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u="sng" dirty="0"/>
              <a:t>If you cloned a repository, the command automatically adds that remote repository </a:t>
            </a:r>
            <a:r>
              <a:rPr lang="en-US" u="sng" dirty="0" smtClean="0"/>
              <a:t>under the </a:t>
            </a:r>
            <a:r>
              <a:rPr lang="en-US" u="sng" dirty="0"/>
              <a:t>name </a:t>
            </a:r>
            <a:r>
              <a:rPr lang="en-US" u="sng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en-US" u="sng" dirty="0" smtClean="0"/>
              <a:t>.</a:t>
            </a: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Remotes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from your remote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fetch origin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/>
              <a:t>fetches any new work that has been pushed to </a:t>
            </a:r>
            <a:r>
              <a:rPr lang="en-US" dirty="0" smtClean="0"/>
              <a:t>that server </a:t>
            </a:r>
            <a:r>
              <a:rPr lang="en-US" dirty="0"/>
              <a:t>since you cloned (or last fetched from) </a:t>
            </a:r>
            <a:r>
              <a:rPr lang="en-US" dirty="0" smtClean="0"/>
              <a:t>it</a:t>
            </a:r>
          </a:p>
          <a:p>
            <a:pPr lvl="1"/>
            <a:r>
              <a:rPr lang="en-US" dirty="0"/>
              <a:t>If you have a branch set up to track a remote </a:t>
            </a:r>
            <a:r>
              <a:rPr lang="en-US" dirty="0" smtClean="0"/>
              <a:t>branch, </a:t>
            </a:r>
            <a:r>
              <a:rPr lang="en-US" dirty="0"/>
              <a:t>you can use the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r>
              <a:rPr lang="en-US" dirty="0" smtClean="0"/>
              <a:t> command </a:t>
            </a:r>
            <a:r>
              <a:rPr lang="en-US" dirty="0"/>
              <a:t>to </a:t>
            </a:r>
            <a:r>
              <a:rPr lang="en-US" b="1" u="sng" dirty="0"/>
              <a:t>automatically fetch and </a:t>
            </a:r>
            <a:r>
              <a:rPr lang="en-US" b="1" u="sng" dirty="0" smtClean="0"/>
              <a:t>then merge</a:t>
            </a:r>
            <a:r>
              <a:rPr lang="en-US" dirty="0" smtClean="0"/>
              <a:t> </a:t>
            </a:r>
            <a:r>
              <a:rPr lang="en-US" dirty="0"/>
              <a:t>a remote branch into your current branch.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Remotes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Push your local branch to the remote repository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push –u origin iss53</a:t>
            </a:r>
          </a:p>
          <a:p>
            <a:pPr lvl="2"/>
            <a:r>
              <a:rPr lang="en-US" dirty="0" smtClean="0"/>
              <a:t>Your local branch </a:t>
            </a:r>
            <a:r>
              <a:rPr lang="en-US" b="1" dirty="0" smtClean="0">
                <a:solidFill>
                  <a:srgbClr val="FF0000"/>
                </a:solidFill>
              </a:rPr>
              <a:t>iss53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now </a:t>
            </a:r>
            <a:r>
              <a:rPr lang="en-US" b="1" dirty="0" smtClean="0"/>
              <a:t>track</a:t>
            </a:r>
            <a:r>
              <a:rPr lang="en-US" dirty="0" smtClean="0"/>
              <a:t> remote branch </a:t>
            </a:r>
            <a:r>
              <a:rPr lang="en-US" b="1" dirty="0" smtClean="0">
                <a:solidFill>
                  <a:srgbClr val="FF0000"/>
                </a:solidFill>
              </a:rPr>
              <a:t>origin/iss53</a:t>
            </a:r>
          </a:p>
          <a:p>
            <a:r>
              <a:rPr lang="en-US" dirty="0" smtClean="0"/>
              <a:t>Create local branch to track existing remote branch iss54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fetch origin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–b iss54 origin/iss54</a:t>
            </a:r>
          </a:p>
          <a:p>
            <a:r>
              <a:rPr lang="en-US" dirty="0" smtClean="0"/>
              <a:t>Push your work to remote repository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iss53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pull origin iss53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push origin iss53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to GBST 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clone &lt;repository-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Update your repository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fetch origin</a:t>
            </a:r>
          </a:p>
          <a:p>
            <a:r>
              <a:rPr lang="en-US" dirty="0" smtClean="0"/>
              <a:t>Get latest code from branch master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master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pull origin master</a:t>
            </a:r>
          </a:p>
          <a:p>
            <a:r>
              <a:rPr lang="en-US" dirty="0" smtClean="0"/>
              <a:t>Create your own local branch from master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–b iss55 </a:t>
            </a:r>
          </a:p>
          <a:p>
            <a:r>
              <a:rPr lang="en-US" dirty="0" smtClean="0"/>
              <a:t>Push your local branch to remote repository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push –u origin iss55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Coding your feature, commit your work to your local repository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$ </a:t>
            </a:r>
            <a:r>
              <a:rPr lang="en-US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Push your work from local repository to remote repository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 iss55</a:t>
            </a:r>
            <a:endParaRPr lang="en-US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origin iss55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3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" y="1371600"/>
            <a:ext cx="7851648" cy="18288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Calibri"/>
              </a:rPr>
              <a:t>Q &amp; A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0BD0D9">
                  <a:tint val="90000"/>
                  <a:satMod val="120000"/>
                </a:srgb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SVN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05" y="1935163"/>
            <a:ext cx="3896395" cy="4389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158" y="2275888"/>
            <a:ext cx="4779642" cy="3743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336268"/>
            <a:ext cx="295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: </a:t>
            </a:r>
            <a:r>
              <a:rPr lang="en-US" b="1" dirty="0" smtClean="0"/>
              <a:t>Distributed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6336268"/>
            <a:ext cx="308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SVN: </a:t>
            </a:r>
            <a:r>
              <a:rPr lang="en-US" b="1" dirty="0" smtClean="0"/>
              <a:t>Centralized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9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repository</a:t>
            </a:r>
          </a:p>
          <a:p>
            <a:r>
              <a:rPr lang="en-US" dirty="0" smtClean="0"/>
              <a:t>Full history of commits</a:t>
            </a:r>
          </a:p>
          <a:p>
            <a:r>
              <a:rPr lang="en-US" dirty="0" smtClean="0"/>
              <a:t>You can commit, create branch, merge locally (nearly every </a:t>
            </a:r>
            <a:r>
              <a:rPr lang="en-US" dirty="0"/>
              <a:t>o</a:t>
            </a:r>
            <a:r>
              <a:rPr lang="en-US" dirty="0" smtClean="0"/>
              <a:t>peration is local)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Basic: 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thinks of its data more like a </a:t>
            </a:r>
            <a:r>
              <a:rPr lang="en-US" dirty="0" smtClean="0"/>
              <a:t>set of </a:t>
            </a:r>
            <a:r>
              <a:rPr lang="en-US" b="1" dirty="0">
                <a:solidFill>
                  <a:srgbClr val="FF0000"/>
                </a:solidFill>
              </a:rPr>
              <a:t>snapshots</a:t>
            </a:r>
            <a:r>
              <a:rPr lang="en-US" dirty="0"/>
              <a:t> of a mini </a:t>
            </a:r>
            <a:r>
              <a:rPr lang="en-US" dirty="0" err="1" smtClean="0"/>
              <a:t>filesytem</a:t>
            </a:r>
            <a:endParaRPr lang="en-US" dirty="0" smtClean="0"/>
          </a:p>
          <a:p>
            <a:r>
              <a:rPr lang="en-US" dirty="0"/>
              <a:t>Every time you </a:t>
            </a:r>
            <a:r>
              <a:rPr lang="en-US" i="1" dirty="0" smtClean="0"/>
              <a:t>commit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 create a snapshot for changes in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69" y="3923965"/>
            <a:ext cx="5449061" cy="240063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3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Basic: 3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Modified, staged and committed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91" y="2571183"/>
            <a:ext cx="4420217" cy="405821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U</a:t>
            </a:r>
            <a:r>
              <a:rPr lang="en-US" dirty="0" smtClean="0"/>
              <a:t>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code from remote repository (</a:t>
            </a: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r>
              <a:rPr lang="en-US" dirty="0" smtClean="0"/>
              <a:t>…)</a:t>
            </a:r>
            <a:endParaRPr lang="en-US" dirty="0"/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clone &lt;repository-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90600" y="23622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</a:t>
            </a:r>
            <a:r>
              <a:rPr lang="en-US" dirty="0" err="1" smtClean="0"/>
              <a:t>nstaged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0600" y="486451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771900" y="486451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ocal repo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53200" y="486451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repo</a:t>
            </a:r>
          </a:p>
        </p:txBody>
      </p: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2514600" y="5283610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5295900" y="5283610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3847789"/>
            <a:ext cx="159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 &lt;files&gt;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4600" y="5714689"/>
            <a:ext cx="127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0200" y="5714689"/>
            <a:ext cx="98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>
            <a:off x="1752600" y="3200400"/>
            <a:ext cx="0" cy="1664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647</TotalTime>
  <Words>1372</Words>
  <Application>Microsoft Office PowerPoint</Application>
  <PresentationFormat>On-screen Show (4:3)</PresentationFormat>
  <Paragraphs>255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Flow</vt:lpstr>
      <vt:lpstr>Git Basic</vt:lpstr>
      <vt:lpstr>The past: CVS and SVN</vt:lpstr>
      <vt:lpstr>What is Git?</vt:lpstr>
      <vt:lpstr>Git vs SVN</vt:lpstr>
      <vt:lpstr>Git Basic</vt:lpstr>
      <vt:lpstr>Git Basic: Snapshot</vt:lpstr>
      <vt:lpstr>Git Basic: 3 States</vt:lpstr>
      <vt:lpstr>Basic Usage</vt:lpstr>
      <vt:lpstr>Basic Workflow</vt:lpstr>
      <vt:lpstr>Basic Usage</vt:lpstr>
      <vt:lpstr>Basic Usage</vt:lpstr>
      <vt:lpstr>Basic Usage</vt:lpstr>
      <vt:lpstr>Basic Usage</vt:lpstr>
      <vt:lpstr>Undo Things</vt:lpstr>
      <vt:lpstr>Undo Things</vt:lpstr>
      <vt:lpstr>Undo Things</vt:lpstr>
      <vt:lpstr>Working with Branches</vt:lpstr>
      <vt:lpstr>Working with Branches</vt:lpstr>
      <vt:lpstr>Working with Branches</vt:lpstr>
      <vt:lpstr>Working with Branches</vt:lpstr>
      <vt:lpstr>Working with Branches</vt:lpstr>
      <vt:lpstr>Working with Branches</vt:lpstr>
      <vt:lpstr>Working with Branches</vt:lpstr>
      <vt:lpstr>Working with Branches</vt:lpstr>
      <vt:lpstr>Branch Merging</vt:lpstr>
      <vt:lpstr>Branch Merging</vt:lpstr>
      <vt:lpstr>Branch Merging</vt:lpstr>
      <vt:lpstr>Branch Merging</vt:lpstr>
      <vt:lpstr>Dealing with Merge Conflicts</vt:lpstr>
      <vt:lpstr>Merge Using BitBucket Pull Request</vt:lpstr>
      <vt:lpstr>Merge Using BitBucket Pull Request</vt:lpstr>
      <vt:lpstr>Merge Using BitBucket Pull Request</vt:lpstr>
      <vt:lpstr>Merge Using BitBucket Pull Request</vt:lpstr>
      <vt:lpstr>Working with Remotes</vt:lpstr>
      <vt:lpstr>Working with Remotes</vt:lpstr>
      <vt:lpstr>Working with Remotes</vt:lpstr>
      <vt:lpstr>Apply to GBST FO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</dc:title>
  <dc:creator>Henry</dc:creator>
  <cp:lastModifiedBy>Henry</cp:lastModifiedBy>
  <cp:revision>504</cp:revision>
  <dcterms:created xsi:type="dcterms:W3CDTF">2013-10-12T06:18:51Z</dcterms:created>
  <dcterms:modified xsi:type="dcterms:W3CDTF">2013-10-14T08:47:35Z</dcterms:modified>
</cp:coreProperties>
</file>