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7" r:id="rId2"/>
  </p:sldMasterIdLst>
  <p:notesMasterIdLst>
    <p:notesMasterId r:id="rId13"/>
  </p:notesMasterIdLst>
  <p:sldIdLst>
    <p:sldId id="256" r:id="rId3"/>
    <p:sldId id="443" r:id="rId4"/>
    <p:sldId id="415" r:id="rId5"/>
    <p:sldId id="414" r:id="rId6"/>
    <p:sldId id="434" r:id="rId7"/>
    <p:sldId id="435" r:id="rId8"/>
    <p:sldId id="263" r:id="rId9"/>
    <p:sldId id="436" r:id="rId10"/>
    <p:sldId id="438" r:id="rId11"/>
    <p:sldId id="4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Pham" initials="DP" lastIdx="2" clrIdx="0">
    <p:extLst>
      <p:ext uri="{19B8F6BF-5375-455C-9EA6-DF929625EA0E}">
        <p15:presenceInfo xmlns:p15="http://schemas.microsoft.com/office/powerpoint/2012/main" userId="Dai P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017AC3"/>
    <a:srgbClr val="712CA1"/>
    <a:srgbClr val="00BCD4"/>
    <a:srgbClr val="000000"/>
    <a:srgbClr val="FF871C"/>
    <a:srgbClr val="9E9FA4"/>
    <a:srgbClr val="E84C3D"/>
    <a:srgbClr val="7F7F7F"/>
    <a:srgbClr val="B2A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BB96-ACC2-425F-BD7C-D7C709A2816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CFDE-CE50-4322-8AD6-A29DEEAC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8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0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6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4121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07013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332509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282959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58555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541827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5541827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9975282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541827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9975282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7758555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9975282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30"/>
          <p:cNvSpPr>
            <a:spLocks noGrp="1"/>
          </p:cNvSpPr>
          <p:nvPr>
            <p:ph type="pic" sz="quarter" idx="25"/>
          </p:nvPr>
        </p:nvSpPr>
        <p:spPr>
          <a:xfrm>
            <a:off x="7758555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10958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541827" y="0"/>
            <a:ext cx="4433455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/>
          <p:cNvSpPr/>
          <p:nvPr userDrawn="1"/>
        </p:nvSpPr>
        <p:spPr>
          <a:xfrm>
            <a:off x="9975282" y="4572000"/>
            <a:ext cx="2216727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5541827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5541827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9975282" y="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7758555" y="4572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9975282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30"/>
          <p:cNvSpPr>
            <a:spLocks noGrp="1"/>
          </p:cNvSpPr>
          <p:nvPr>
            <p:ph type="pic" sz="quarter" idx="25"/>
          </p:nvPr>
        </p:nvSpPr>
        <p:spPr>
          <a:xfrm>
            <a:off x="7758555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4791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096000" y="1143014"/>
            <a:ext cx="2466109" cy="3400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617528" y="2314581"/>
            <a:ext cx="2466109" cy="3400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096000" y="4594873"/>
            <a:ext cx="2466109" cy="226314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8617528" y="0"/>
            <a:ext cx="2466109" cy="22631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36701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" y="0"/>
            <a:ext cx="2382983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452262" y="0"/>
            <a:ext cx="2382983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904516" y="0"/>
            <a:ext cx="2382983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356771" y="0"/>
            <a:ext cx="2382983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809026" y="0"/>
            <a:ext cx="2382983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9686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08373" y="1142999"/>
            <a:ext cx="2759825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899436" y="1143000"/>
            <a:ext cx="2759825" cy="22745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899436" y="3440430"/>
            <a:ext cx="2759825" cy="22745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05291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67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444539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112627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2776451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9448803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7780715" y="1143000"/>
            <a:ext cx="1634836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298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1"/>
            <a:ext cx="2438400" cy="33978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8039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0"/>
            <a:ext cx="2438400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5093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445329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890657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35985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781309" y="1143000"/>
            <a:ext cx="2410691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088210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73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770918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433465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96009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758556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108373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3"/>
          <p:cNvSpPr>
            <a:spLocks noGrp="1"/>
          </p:cNvSpPr>
          <p:nvPr>
            <p:ph type="pic" sz="quarter" idx="19"/>
          </p:nvPr>
        </p:nvSpPr>
        <p:spPr>
          <a:xfrm>
            <a:off x="2770918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4433465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25"/>
          <p:cNvSpPr>
            <a:spLocks noGrp="1"/>
          </p:cNvSpPr>
          <p:nvPr>
            <p:ph type="pic" sz="quarter" idx="21"/>
          </p:nvPr>
        </p:nvSpPr>
        <p:spPr>
          <a:xfrm>
            <a:off x="6096009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7758556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27"/>
          <p:cNvSpPr>
            <a:spLocks noGrp="1"/>
          </p:cNvSpPr>
          <p:nvPr>
            <p:ph type="pic" sz="quarter" idx="23"/>
          </p:nvPr>
        </p:nvSpPr>
        <p:spPr>
          <a:xfrm>
            <a:off x="9421101" y="34290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9421101" y="5143500"/>
            <a:ext cx="1662545" cy="1714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1958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116833" y="1503729"/>
            <a:ext cx="6154481" cy="3850544"/>
          </a:xfrm>
          <a:custGeom>
            <a:avLst/>
            <a:gdLst>
              <a:gd name="connsiteX0" fmla="*/ 7231911 w 10154893"/>
              <a:gd name="connsiteY0" fmla="*/ 2458125 h 6160871"/>
              <a:gd name="connsiteX1" fmla="*/ 8175341 w 10154893"/>
              <a:gd name="connsiteY1" fmla="*/ 2838961 h 6160871"/>
              <a:gd name="connsiteX2" fmla="*/ 7032831 w 10154893"/>
              <a:gd name="connsiteY2" fmla="*/ 5669247 h 6160871"/>
              <a:gd name="connsiteX3" fmla="*/ 6089402 w 10154893"/>
              <a:gd name="connsiteY3" fmla="*/ 5288411 h 6160871"/>
              <a:gd name="connsiteX4" fmla="*/ 4796150 w 10154893"/>
              <a:gd name="connsiteY4" fmla="*/ 1474875 h 6160871"/>
              <a:gd name="connsiteX5" fmla="*/ 5739579 w 10154893"/>
              <a:gd name="connsiteY5" fmla="*/ 1855712 h 6160871"/>
              <a:gd name="connsiteX6" fmla="*/ 4977907 w 10154893"/>
              <a:gd name="connsiteY6" fmla="*/ 3742569 h 6160871"/>
              <a:gd name="connsiteX7" fmla="*/ 4034478 w 10154893"/>
              <a:gd name="connsiteY7" fmla="*/ 3361733 h 6160871"/>
              <a:gd name="connsiteX8" fmla="*/ 9211464 w 10154893"/>
              <a:gd name="connsiteY8" fmla="*/ 1062891 h 6160871"/>
              <a:gd name="connsiteX9" fmla="*/ 10154893 w 10154893"/>
              <a:gd name="connsiteY9" fmla="*/ 1443728 h 6160871"/>
              <a:gd name="connsiteX10" fmla="*/ 8250712 w 10154893"/>
              <a:gd name="connsiteY10" fmla="*/ 6160871 h 6160871"/>
              <a:gd name="connsiteX11" fmla="*/ 7307284 w 10154893"/>
              <a:gd name="connsiteY11" fmla="*/ 5780036 h 6160871"/>
              <a:gd name="connsiteX12" fmla="*/ 6401792 w 10154893"/>
              <a:gd name="connsiteY12" fmla="*/ 1005915 h 6160871"/>
              <a:gd name="connsiteX13" fmla="*/ 7345221 w 10154893"/>
              <a:gd name="connsiteY13" fmla="*/ 1386750 h 6160871"/>
              <a:gd name="connsiteX14" fmla="*/ 6202713 w 10154893"/>
              <a:gd name="connsiteY14" fmla="*/ 4217037 h 6160871"/>
              <a:gd name="connsiteX15" fmla="*/ 5259283 w 10154893"/>
              <a:gd name="connsiteY15" fmla="*/ 3836201 h 6160871"/>
              <a:gd name="connsiteX16" fmla="*/ 2360389 w 10154893"/>
              <a:gd name="connsiteY16" fmla="*/ 491626 h 6160871"/>
              <a:gd name="connsiteX17" fmla="*/ 3303818 w 10154893"/>
              <a:gd name="connsiteY17" fmla="*/ 872461 h 6160871"/>
              <a:gd name="connsiteX18" fmla="*/ 1399637 w 10154893"/>
              <a:gd name="connsiteY18" fmla="*/ 5589607 h 6160871"/>
              <a:gd name="connsiteX19" fmla="*/ 456209 w 10154893"/>
              <a:gd name="connsiteY19" fmla="*/ 5208769 h 6160871"/>
              <a:gd name="connsiteX20" fmla="*/ 3966031 w 10154893"/>
              <a:gd name="connsiteY20" fmla="*/ 22666 h 6160871"/>
              <a:gd name="connsiteX21" fmla="*/ 4909460 w 10154893"/>
              <a:gd name="connsiteY21" fmla="*/ 403502 h 6160871"/>
              <a:gd name="connsiteX22" fmla="*/ 3766952 w 10154893"/>
              <a:gd name="connsiteY22" fmla="*/ 3233788 h 6160871"/>
              <a:gd name="connsiteX23" fmla="*/ 2823523 w 10154893"/>
              <a:gd name="connsiteY23" fmla="*/ 2852952 h 6160871"/>
              <a:gd name="connsiteX24" fmla="*/ 1142509 w 10154893"/>
              <a:gd name="connsiteY24" fmla="*/ 0 h 6160871"/>
              <a:gd name="connsiteX25" fmla="*/ 2085939 w 10154893"/>
              <a:gd name="connsiteY25" fmla="*/ 380837 h 6160871"/>
              <a:gd name="connsiteX26" fmla="*/ 943430 w 10154893"/>
              <a:gd name="connsiteY26" fmla="*/ 3211123 h 6160871"/>
              <a:gd name="connsiteX27" fmla="*/ 0 w 10154893"/>
              <a:gd name="connsiteY27" fmla="*/ 2830287 h 616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154893" h="6160871">
                <a:moveTo>
                  <a:pt x="7231911" y="2458125"/>
                </a:moveTo>
                <a:lnTo>
                  <a:pt x="8175341" y="2838961"/>
                </a:lnTo>
                <a:lnTo>
                  <a:pt x="7032831" y="5669247"/>
                </a:lnTo>
                <a:lnTo>
                  <a:pt x="6089402" y="5288411"/>
                </a:lnTo>
                <a:close/>
                <a:moveTo>
                  <a:pt x="4796150" y="1474875"/>
                </a:moveTo>
                <a:lnTo>
                  <a:pt x="5739579" y="1855712"/>
                </a:lnTo>
                <a:lnTo>
                  <a:pt x="4977907" y="3742569"/>
                </a:lnTo>
                <a:lnTo>
                  <a:pt x="4034478" y="3361733"/>
                </a:lnTo>
                <a:close/>
                <a:moveTo>
                  <a:pt x="9211464" y="1062891"/>
                </a:moveTo>
                <a:lnTo>
                  <a:pt x="10154893" y="1443728"/>
                </a:lnTo>
                <a:lnTo>
                  <a:pt x="8250712" y="6160871"/>
                </a:lnTo>
                <a:lnTo>
                  <a:pt x="7307284" y="5780036"/>
                </a:lnTo>
                <a:close/>
                <a:moveTo>
                  <a:pt x="6401792" y="1005915"/>
                </a:moveTo>
                <a:lnTo>
                  <a:pt x="7345221" y="1386750"/>
                </a:lnTo>
                <a:lnTo>
                  <a:pt x="6202713" y="4217037"/>
                </a:lnTo>
                <a:lnTo>
                  <a:pt x="5259283" y="3836201"/>
                </a:lnTo>
                <a:close/>
                <a:moveTo>
                  <a:pt x="2360389" y="491626"/>
                </a:moveTo>
                <a:lnTo>
                  <a:pt x="3303818" y="872461"/>
                </a:lnTo>
                <a:lnTo>
                  <a:pt x="1399637" y="5589607"/>
                </a:lnTo>
                <a:lnTo>
                  <a:pt x="456209" y="5208769"/>
                </a:lnTo>
                <a:close/>
                <a:moveTo>
                  <a:pt x="3966031" y="22666"/>
                </a:moveTo>
                <a:lnTo>
                  <a:pt x="4909460" y="403502"/>
                </a:lnTo>
                <a:lnTo>
                  <a:pt x="3766952" y="3233788"/>
                </a:lnTo>
                <a:lnTo>
                  <a:pt x="2823523" y="2852952"/>
                </a:lnTo>
                <a:close/>
                <a:moveTo>
                  <a:pt x="1142509" y="0"/>
                </a:moveTo>
                <a:lnTo>
                  <a:pt x="2085939" y="380837"/>
                </a:lnTo>
                <a:lnTo>
                  <a:pt x="943430" y="3211123"/>
                </a:lnTo>
                <a:lnTo>
                  <a:pt x="0" y="28302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14"/>
            <a:ext cx="5541819" cy="4563601"/>
          </a:xfrm>
          <a:custGeom>
            <a:avLst/>
            <a:gdLst>
              <a:gd name="connsiteX0" fmla="*/ 1 w 9144000"/>
              <a:gd name="connsiteY0" fmla="*/ 6661682 h 7301762"/>
              <a:gd name="connsiteX1" fmla="*/ 914400 w 9144000"/>
              <a:gd name="connsiteY1" fmla="*/ 6661682 h 7301762"/>
              <a:gd name="connsiteX2" fmla="*/ 914400 w 9144000"/>
              <a:gd name="connsiteY2" fmla="*/ 7301762 h 7301762"/>
              <a:gd name="connsiteX3" fmla="*/ 1 w 9144000"/>
              <a:gd name="connsiteY3" fmla="*/ 7301762 h 7301762"/>
              <a:gd name="connsiteX4" fmla="*/ 0 w 9144000"/>
              <a:gd name="connsiteY4" fmla="*/ 5921496 h 7301762"/>
              <a:gd name="connsiteX5" fmla="*/ 1828800 w 9144000"/>
              <a:gd name="connsiteY5" fmla="*/ 5921496 h 7301762"/>
              <a:gd name="connsiteX6" fmla="*/ 1828800 w 9144000"/>
              <a:gd name="connsiteY6" fmla="*/ 6561576 h 7301762"/>
              <a:gd name="connsiteX7" fmla="*/ 0 w 9144000"/>
              <a:gd name="connsiteY7" fmla="*/ 6561576 h 7301762"/>
              <a:gd name="connsiteX8" fmla="*/ 0 w 9144000"/>
              <a:gd name="connsiteY8" fmla="*/ 5181309 h 7301762"/>
              <a:gd name="connsiteX9" fmla="*/ 2743200 w 9144000"/>
              <a:gd name="connsiteY9" fmla="*/ 5181309 h 7301762"/>
              <a:gd name="connsiteX10" fmla="*/ 2743200 w 9144000"/>
              <a:gd name="connsiteY10" fmla="*/ 5821389 h 7301762"/>
              <a:gd name="connsiteX11" fmla="*/ 0 w 9144000"/>
              <a:gd name="connsiteY11" fmla="*/ 5821389 h 7301762"/>
              <a:gd name="connsiteX12" fmla="*/ 0 w 9144000"/>
              <a:gd name="connsiteY12" fmla="*/ 4441122 h 7301762"/>
              <a:gd name="connsiteX13" fmla="*/ 3657600 w 9144000"/>
              <a:gd name="connsiteY13" fmla="*/ 4441122 h 7301762"/>
              <a:gd name="connsiteX14" fmla="*/ 3657600 w 9144000"/>
              <a:gd name="connsiteY14" fmla="*/ 5081202 h 7301762"/>
              <a:gd name="connsiteX15" fmla="*/ 0 w 9144000"/>
              <a:gd name="connsiteY15" fmla="*/ 5081202 h 7301762"/>
              <a:gd name="connsiteX16" fmla="*/ 1 w 9144000"/>
              <a:gd name="connsiteY16" fmla="*/ 3700935 h 7301762"/>
              <a:gd name="connsiteX17" fmla="*/ 4572000 w 9144000"/>
              <a:gd name="connsiteY17" fmla="*/ 3700935 h 7301762"/>
              <a:gd name="connsiteX18" fmla="*/ 4572000 w 9144000"/>
              <a:gd name="connsiteY18" fmla="*/ 4341015 h 7301762"/>
              <a:gd name="connsiteX19" fmla="*/ 1 w 9144000"/>
              <a:gd name="connsiteY19" fmla="*/ 4341015 h 7301762"/>
              <a:gd name="connsiteX20" fmla="*/ 1 w 9144000"/>
              <a:gd name="connsiteY20" fmla="*/ 2960748 h 7301762"/>
              <a:gd name="connsiteX21" fmla="*/ 5486400 w 9144000"/>
              <a:gd name="connsiteY21" fmla="*/ 2960748 h 7301762"/>
              <a:gd name="connsiteX22" fmla="*/ 5486400 w 9144000"/>
              <a:gd name="connsiteY22" fmla="*/ 3600828 h 7301762"/>
              <a:gd name="connsiteX23" fmla="*/ 1 w 9144000"/>
              <a:gd name="connsiteY23" fmla="*/ 3600828 h 7301762"/>
              <a:gd name="connsiteX24" fmla="*/ 1 w 9144000"/>
              <a:gd name="connsiteY24" fmla="*/ 2220561 h 7301762"/>
              <a:gd name="connsiteX25" fmla="*/ 6400800 w 9144000"/>
              <a:gd name="connsiteY25" fmla="*/ 2220561 h 7301762"/>
              <a:gd name="connsiteX26" fmla="*/ 6400800 w 9144000"/>
              <a:gd name="connsiteY26" fmla="*/ 2860641 h 7301762"/>
              <a:gd name="connsiteX27" fmla="*/ 1 w 9144000"/>
              <a:gd name="connsiteY27" fmla="*/ 2860641 h 7301762"/>
              <a:gd name="connsiteX28" fmla="*/ 1 w 9144000"/>
              <a:gd name="connsiteY28" fmla="*/ 1480374 h 7301762"/>
              <a:gd name="connsiteX29" fmla="*/ 7315200 w 9144000"/>
              <a:gd name="connsiteY29" fmla="*/ 1480374 h 7301762"/>
              <a:gd name="connsiteX30" fmla="*/ 7315200 w 9144000"/>
              <a:gd name="connsiteY30" fmla="*/ 2120454 h 7301762"/>
              <a:gd name="connsiteX31" fmla="*/ 1 w 9144000"/>
              <a:gd name="connsiteY31" fmla="*/ 2120454 h 7301762"/>
              <a:gd name="connsiteX32" fmla="*/ 1 w 9144000"/>
              <a:gd name="connsiteY32" fmla="*/ 740187 h 7301762"/>
              <a:gd name="connsiteX33" fmla="*/ 8229600 w 9144000"/>
              <a:gd name="connsiteY33" fmla="*/ 740187 h 7301762"/>
              <a:gd name="connsiteX34" fmla="*/ 8229600 w 9144000"/>
              <a:gd name="connsiteY34" fmla="*/ 1380267 h 7301762"/>
              <a:gd name="connsiteX35" fmla="*/ 1 w 9144000"/>
              <a:gd name="connsiteY35" fmla="*/ 1380267 h 7301762"/>
              <a:gd name="connsiteX36" fmla="*/ 1 w 9144000"/>
              <a:gd name="connsiteY36" fmla="*/ 0 h 7301762"/>
              <a:gd name="connsiteX37" fmla="*/ 9144000 w 9144000"/>
              <a:gd name="connsiteY37" fmla="*/ 0 h 7301762"/>
              <a:gd name="connsiteX38" fmla="*/ 9144000 w 9144000"/>
              <a:gd name="connsiteY38" fmla="*/ 640080 h 7301762"/>
              <a:gd name="connsiteX39" fmla="*/ 1 w 9144000"/>
              <a:gd name="connsiteY39" fmla="*/ 640080 h 730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144000" h="7301762">
                <a:moveTo>
                  <a:pt x="1" y="6661682"/>
                </a:moveTo>
                <a:lnTo>
                  <a:pt x="914400" y="6661682"/>
                </a:lnTo>
                <a:lnTo>
                  <a:pt x="914400" y="7301762"/>
                </a:lnTo>
                <a:lnTo>
                  <a:pt x="1" y="7301762"/>
                </a:lnTo>
                <a:close/>
                <a:moveTo>
                  <a:pt x="0" y="5921496"/>
                </a:moveTo>
                <a:lnTo>
                  <a:pt x="1828800" y="5921496"/>
                </a:lnTo>
                <a:lnTo>
                  <a:pt x="1828800" y="6561576"/>
                </a:lnTo>
                <a:lnTo>
                  <a:pt x="0" y="6561576"/>
                </a:lnTo>
                <a:close/>
                <a:moveTo>
                  <a:pt x="0" y="5181309"/>
                </a:moveTo>
                <a:lnTo>
                  <a:pt x="2743200" y="5181309"/>
                </a:lnTo>
                <a:lnTo>
                  <a:pt x="2743200" y="5821389"/>
                </a:lnTo>
                <a:lnTo>
                  <a:pt x="0" y="5821389"/>
                </a:lnTo>
                <a:close/>
                <a:moveTo>
                  <a:pt x="0" y="4441122"/>
                </a:moveTo>
                <a:lnTo>
                  <a:pt x="3657600" y="4441122"/>
                </a:lnTo>
                <a:lnTo>
                  <a:pt x="3657600" y="5081202"/>
                </a:lnTo>
                <a:lnTo>
                  <a:pt x="0" y="5081202"/>
                </a:lnTo>
                <a:close/>
                <a:moveTo>
                  <a:pt x="1" y="3700935"/>
                </a:moveTo>
                <a:lnTo>
                  <a:pt x="4572000" y="3700935"/>
                </a:lnTo>
                <a:lnTo>
                  <a:pt x="4572000" y="4341015"/>
                </a:lnTo>
                <a:lnTo>
                  <a:pt x="1" y="4341015"/>
                </a:lnTo>
                <a:close/>
                <a:moveTo>
                  <a:pt x="1" y="2960748"/>
                </a:moveTo>
                <a:lnTo>
                  <a:pt x="5486400" y="2960748"/>
                </a:lnTo>
                <a:lnTo>
                  <a:pt x="5486400" y="3600828"/>
                </a:lnTo>
                <a:lnTo>
                  <a:pt x="1" y="3600828"/>
                </a:lnTo>
                <a:close/>
                <a:moveTo>
                  <a:pt x="1" y="2220561"/>
                </a:moveTo>
                <a:lnTo>
                  <a:pt x="6400800" y="2220561"/>
                </a:lnTo>
                <a:lnTo>
                  <a:pt x="6400800" y="2860641"/>
                </a:lnTo>
                <a:lnTo>
                  <a:pt x="1" y="2860641"/>
                </a:lnTo>
                <a:close/>
                <a:moveTo>
                  <a:pt x="1" y="1480374"/>
                </a:moveTo>
                <a:lnTo>
                  <a:pt x="7315200" y="1480374"/>
                </a:lnTo>
                <a:lnTo>
                  <a:pt x="7315200" y="2120454"/>
                </a:lnTo>
                <a:lnTo>
                  <a:pt x="1" y="2120454"/>
                </a:lnTo>
                <a:close/>
                <a:moveTo>
                  <a:pt x="1" y="740187"/>
                </a:moveTo>
                <a:lnTo>
                  <a:pt x="8229600" y="740187"/>
                </a:lnTo>
                <a:lnTo>
                  <a:pt x="8229600" y="1380267"/>
                </a:lnTo>
                <a:lnTo>
                  <a:pt x="1" y="1380267"/>
                </a:lnTo>
                <a:close/>
                <a:moveTo>
                  <a:pt x="1" y="0"/>
                </a:moveTo>
                <a:lnTo>
                  <a:pt x="9144000" y="0"/>
                </a:lnTo>
                <a:lnTo>
                  <a:pt x="9144000" y="640080"/>
                </a:lnTo>
                <a:lnTo>
                  <a:pt x="1" y="6400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effectLst/>
        </p:spPr>
      </p:sp>
    </p:spTree>
    <p:extLst>
      <p:ext uri="{BB962C8B-B14F-4D97-AF65-F5344CB8AC3E}">
        <p14:creationId xmlns:p14="http://schemas.microsoft.com/office/powerpoint/2010/main" val="1003676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096003" y="1153405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7772403" y="1153405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9448803" y="1153405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096003" y="3447198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7772403" y="3447198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9448803" y="3447198"/>
            <a:ext cx="1634836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590458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108364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20655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32945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645236" y="1143000"/>
            <a:ext cx="2438400" cy="25146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800565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2046" y="2297857"/>
            <a:ext cx="387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108367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444539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7780715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2776451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112627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4"/>
          <p:cNvSpPr>
            <a:spLocks noGrp="1"/>
          </p:cNvSpPr>
          <p:nvPr>
            <p:ph type="pic" sz="quarter" idx="20"/>
          </p:nvPr>
        </p:nvSpPr>
        <p:spPr>
          <a:xfrm>
            <a:off x="9448803" y="2587339"/>
            <a:ext cx="1634836" cy="16859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275965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</p:spPr>
      </p:sp>
      <p:sp>
        <p:nvSpPr>
          <p:cNvPr id="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08374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94555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280736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8866918" y="2286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76934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879273" y="3457589"/>
            <a:ext cx="2189019" cy="2257425"/>
          </a:xfrm>
          <a:prstGeom prst="roundRect">
            <a:avLst>
              <a:gd name="adj" fmla="val 1937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79273" y="1143014"/>
            <a:ext cx="2189019" cy="2257425"/>
          </a:xfrm>
          <a:prstGeom prst="roundRect">
            <a:avLst>
              <a:gd name="adj" fmla="val 3318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26229" y="1143014"/>
            <a:ext cx="2189019" cy="2257425"/>
          </a:xfrm>
          <a:prstGeom prst="roundRect">
            <a:avLst>
              <a:gd name="adj" fmla="val 4239"/>
            </a:avLst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6126229" y="3457589"/>
            <a:ext cx="2189019" cy="2257425"/>
          </a:xfrm>
          <a:prstGeom prst="roundRect">
            <a:avLst>
              <a:gd name="adj" fmla="val 3318"/>
            </a:avLst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8850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8953" y="1143018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79901" y="1143017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30853" y="1143017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8953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579901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030853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481801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481801" y="1143016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128953" y="3135186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579901" y="3135185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030853" y="3135185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1128953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579901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4030853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5481801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5481801" y="3135184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932749" y="1143017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932749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8383701" y="2139101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8383701" y="1143016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6932749" y="3135185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932749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383701" y="4131269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8383701" y="3135184"/>
            <a:ext cx="747011" cy="7703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8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3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6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" y="0"/>
            <a:ext cx="387927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879282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93329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108367" y="1133075"/>
            <a:ext cx="4987636" cy="45819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28144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5"/>
          <p:cNvSpPr>
            <a:spLocks noGrp="1"/>
          </p:cNvSpPr>
          <p:nvPr>
            <p:ph type="pic" sz="quarter" idx="13"/>
          </p:nvPr>
        </p:nvSpPr>
        <p:spPr>
          <a:xfrm>
            <a:off x="1466072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1"/>
            </a:solidFill>
          </a:ln>
        </p:spPr>
      </p:sp>
      <p:sp>
        <p:nvSpPr>
          <p:cNvPr id="6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3998514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2"/>
            </a:solidFill>
          </a:ln>
        </p:spPr>
      </p:sp>
      <p:sp>
        <p:nvSpPr>
          <p:cNvPr id="7" name="Picture Placeholder 47"/>
          <p:cNvSpPr>
            <a:spLocks noGrp="1"/>
          </p:cNvSpPr>
          <p:nvPr>
            <p:ph type="pic" sz="quarter" idx="15"/>
          </p:nvPr>
        </p:nvSpPr>
        <p:spPr>
          <a:xfrm>
            <a:off x="6530951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3"/>
            </a:solidFill>
          </a:ln>
        </p:spPr>
      </p:sp>
      <p:sp>
        <p:nvSpPr>
          <p:cNvPr id="8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9063401" y="2244456"/>
            <a:ext cx="1662545" cy="17145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76200">
            <a:solidFill>
              <a:schemeClr val="accent4"/>
            </a:solidFill>
          </a:ln>
        </p:spPr>
      </p:sp>
    </p:spTree>
    <p:extLst>
      <p:ext uri="{BB962C8B-B14F-4D97-AF65-F5344CB8AC3E}">
        <p14:creationId xmlns:p14="http://schemas.microsoft.com/office/powerpoint/2010/main" val="2462926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81948" y="1392382"/>
            <a:ext cx="5138777" cy="3969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44017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75285" y="1496310"/>
            <a:ext cx="2870431" cy="39329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123581" y="1496307"/>
            <a:ext cx="2841441" cy="38861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101955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242196" y="1953491"/>
            <a:ext cx="2770909" cy="168289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927179" y="1667749"/>
            <a:ext cx="3697904" cy="23639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21475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658742" y="1351228"/>
            <a:ext cx="5939156" cy="387853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48327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37880" y="1237959"/>
            <a:ext cx="3223128" cy="2148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561506" y="2520764"/>
            <a:ext cx="4294369" cy="279347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82216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04373" y="1143001"/>
            <a:ext cx="3879273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926559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960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108365" y="1143000"/>
            <a:ext cx="4932219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51417" y="1143000"/>
            <a:ext cx="4932219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108364" y="3486150"/>
            <a:ext cx="2410691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629893" y="3486150"/>
            <a:ext cx="2410691" cy="2228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20174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894659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230700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64400" y="4234600"/>
            <a:ext cx="4707600" cy="1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941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64400" y="1806333"/>
            <a:ext cx="4696400" cy="3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966600" y="4354267"/>
            <a:ext cx="2541600" cy="1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365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1901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2899" y="-12899"/>
            <a:ext cx="7035833" cy="6889433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17745" y="2410533"/>
            <a:ext cx="41976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41976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7067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1066193" y="93023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6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117667" y="2209800"/>
            <a:ext cx="70988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042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17800" y="1191333"/>
            <a:ext cx="70988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117667" y="2006600"/>
            <a:ext cx="70988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921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121335" y="2104033"/>
            <a:ext cx="3562400" cy="3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4898456" y="2104033"/>
            <a:ext cx="3562400" cy="3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2972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121333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057708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994083" y="2134633"/>
            <a:ext cx="2793200" cy="3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1374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9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650181" y="1143000"/>
            <a:ext cx="5541819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433465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216736" y="1143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0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433465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216736" y="3429000"/>
            <a:ext cx="2216727" cy="2286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819880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30480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1" y="-13915"/>
            <a:ext cx="10972420" cy="6885849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21333" y="5367067"/>
            <a:ext cx="104612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5381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926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Place Holder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1357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6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057236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114473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9171709" y="3429000"/>
            <a:ext cx="3020291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722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8374" y="1143014"/>
            <a:ext cx="4959927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120687" y="1143014"/>
            <a:ext cx="2144684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108373" y="3457589"/>
            <a:ext cx="2759825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6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930670" y="3457589"/>
            <a:ext cx="4333703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7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8324828" y="1143000"/>
            <a:ext cx="2759825" cy="4572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91729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08373" y="3457589"/>
            <a:ext cx="2759825" cy="22574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1" name="Rectangle 10"/>
          <p:cNvSpPr/>
          <p:nvPr userDrawn="1"/>
        </p:nvSpPr>
        <p:spPr>
          <a:xfrm>
            <a:off x="8324828" y="1143000"/>
            <a:ext cx="2759825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8374" y="1143014"/>
            <a:ext cx="4959927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120687" y="1143014"/>
            <a:ext cx="2144684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5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930670" y="3457589"/>
            <a:ext cx="4333703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89809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 Holder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08364" y="3439405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1108364" y="1143013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8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611420" y="1143013"/>
            <a:ext cx="2466109" cy="455485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9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6114473" y="1143013"/>
            <a:ext cx="4971011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8617528" y="3439404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  <p:sp>
        <p:nvSpPr>
          <p:cNvPr id="11" name="Picture Placeholder 28"/>
          <p:cNvSpPr>
            <a:spLocks noGrp="1"/>
          </p:cNvSpPr>
          <p:nvPr>
            <p:ph type="pic" sz="quarter" idx="17"/>
          </p:nvPr>
        </p:nvSpPr>
        <p:spPr>
          <a:xfrm>
            <a:off x="6114472" y="3439404"/>
            <a:ext cx="2466109" cy="22574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662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9291" y="3402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>
                <a:solidFill>
                  <a:schemeClr val="tx2">
                    <a:lumMod val="75000"/>
                    <a:lumOff val="2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www.websitename.com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647901" y="417023"/>
            <a:ext cx="554183" cy="21159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7901" y="340259"/>
            <a:ext cx="554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 b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72C24A95-05C1-4CD5-A1C1-BD3EB71AA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hf hdr="0" dt="0"/>
  <p:txStyles>
    <p:titleStyle>
      <a:lvl1pPr algn="l" defTabSz="88666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665" indent="-221665" algn="l" defTabSz="886660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5" kern="1200">
          <a:solidFill>
            <a:schemeClr val="tx1"/>
          </a:solidFill>
          <a:latin typeface="+mn-lt"/>
          <a:ea typeface="+mn-ea"/>
          <a:cs typeface="+mn-cs"/>
        </a:defRPr>
      </a:lvl1pPr>
      <a:lvl2pPr marL="664997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7" kern="1200">
          <a:solidFill>
            <a:schemeClr val="tx1"/>
          </a:solidFill>
          <a:latin typeface="+mn-lt"/>
          <a:ea typeface="+mn-ea"/>
          <a:cs typeface="+mn-cs"/>
        </a:defRPr>
      </a:lvl2pPr>
      <a:lvl3pPr marL="1108324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1656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994985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438318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881645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324976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768304" indent="-221665" algn="l" defTabSz="88666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332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6660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29989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3321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6647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59980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3310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46642" algn="l" defTabSz="886660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988133"/>
            <a:ext cx="6913600" cy="6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03400"/>
            <a:ext cx="69136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733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6119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9" r:id="rId10"/>
    <p:sldLayoutId id="214748379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31585" y="5179844"/>
            <a:ext cx="6402615" cy="157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2800" b="0" dirty="0"/>
              <a:t/>
            </a:r>
            <a:br>
              <a:rPr lang="en-GB" sz="2800" b="0" dirty="0"/>
            </a:b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THE POTENTIAL LOCATION FOR AN ASIAN SUPERMARKET IN </a:t>
            </a:r>
            <a:r>
              <a:rPr lang="en-US" sz="7200" dirty="0" smtClean="0">
                <a:solidFill>
                  <a:srgbClr val="712CA1"/>
                </a:solidFill>
                <a:latin typeface="Lucida Sans" panose="020B0602030504020204" pitchFamily="34" charset="0"/>
              </a:rPr>
              <a:t>STUTTGART</a:t>
            </a:r>
            <a:endParaRPr sz="7200" dirty="0">
              <a:solidFill>
                <a:srgbClr val="712CA1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52" y="425305"/>
            <a:ext cx="5001203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10</a:t>
            </a:fld>
            <a:endParaRPr lang="en-US"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83" y="3642330"/>
            <a:ext cx="4438436" cy="295320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12" y="318499"/>
            <a:ext cx="4438436" cy="280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0" y="318499"/>
            <a:ext cx="4489807" cy="280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36;p31">
            <a:extLst>
              <a:ext uri="{FF2B5EF4-FFF2-40B4-BE49-F238E27FC236}">
                <a16:creationId xmlns:a16="http://schemas.microsoft.com/office/drawing/2014/main" id="{BE34D967-F4C8-4A2E-B36B-F35B858A8761}"/>
              </a:ext>
            </a:extLst>
          </p:cNvPr>
          <p:cNvSpPr txBox="1">
            <a:spLocks/>
          </p:cNvSpPr>
          <p:nvPr/>
        </p:nvSpPr>
        <p:spPr>
          <a:xfrm>
            <a:off x="1817515" y="3022891"/>
            <a:ext cx="2926686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24" name="Google Shape;336;p31">
            <a:extLst>
              <a:ext uri="{FF2B5EF4-FFF2-40B4-BE49-F238E27FC236}">
                <a16:creationId xmlns:a16="http://schemas.microsoft.com/office/drawing/2014/main" id="{ABB70EAF-05F6-48D7-92E6-9829BC2262B7}"/>
              </a:ext>
            </a:extLst>
          </p:cNvPr>
          <p:cNvSpPr txBox="1">
            <a:spLocks/>
          </p:cNvSpPr>
          <p:nvPr/>
        </p:nvSpPr>
        <p:spPr>
          <a:xfrm>
            <a:off x="7376844" y="3170455"/>
            <a:ext cx="3567273" cy="5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Non-favorite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sp>
        <p:nvSpPr>
          <p:cNvPr id="29" name="Google Shape;336;p31">
            <a:extLst>
              <a:ext uri="{FF2B5EF4-FFF2-40B4-BE49-F238E27FC236}">
                <a16:creationId xmlns:a16="http://schemas.microsoft.com/office/drawing/2014/main" id="{ABB70EAF-05F6-48D7-92E6-9829BC2262B7}"/>
              </a:ext>
            </a:extLst>
          </p:cNvPr>
          <p:cNvSpPr txBox="1">
            <a:spLocks/>
          </p:cNvSpPr>
          <p:nvPr/>
        </p:nvSpPr>
        <p:spPr>
          <a:xfrm>
            <a:off x="400916" y="4648926"/>
            <a:ext cx="2195986" cy="96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Potential</a:t>
            </a:r>
          </a:p>
          <a:p>
            <a:r>
              <a:rPr lang="en-US" kern="0" dirty="0" smtClean="0">
                <a:latin typeface="Lucida Sans" panose="020B0602030504020204" pitchFamily="34" charset="0"/>
              </a:rPr>
              <a:t> Locations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44" y="4218819"/>
            <a:ext cx="3467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5000"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1;p30"/>
          <p:cNvSpPr txBox="1">
            <a:spLocks/>
          </p:cNvSpPr>
          <p:nvPr/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50"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Lucida Sans" panose="020B0602030504020204" pitchFamily="34" charset="0"/>
              </a:rPr>
              <a:pPr defTabSz="1219050">
                <a:buClr>
                  <a:srgbClr val="000000"/>
                </a:buClr>
              </a:pPr>
              <a:t>3</a:t>
            </a:fld>
            <a:endParaRPr lang="en" kern="0">
              <a:latin typeface="Lucida Sans" panose="020B0602030504020204" pitchFamily="34" charset="0"/>
            </a:endParaRPr>
          </a:p>
        </p:txBody>
      </p:sp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C533A29F-C21D-4127-B5A0-56C28E33E554}"/>
              </a:ext>
            </a:extLst>
          </p:cNvPr>
          <p:cNvSpPr txBox="1">
            <a:spLocks/>
          </p:cNvSpPr>
          <p:nvPr/>
        </p:nvSpPr>
        <p:spPr>
          <a:xfrm>
            <a:off x="2148114" y="290974"/>
            <a:ext cx="10363200" cy="1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207.36</a:t>
            </a:r>
            <a:r>
              <a:rPr lang="en-US" sz="3200" kern="0" dirty="0" smtClean="0">
                <a:latin typeface="Lucida Sans" panose="020B0602030504020204" pitchFamily="34" charset="0"/>
              </a:rPr>
              <a:t> </a:t>
            </a:r>
            <a:r>
              <a:rPr lang="en-US" sz="3200" kern="0" dirty="0">
                <a:solidFill>
                  <a:srgbClr val="7CB342"/>
                </a:solidFill>
                <a:latin typeface="Lucida Sans" panose="020B0602030504020204" pitchFamily="34" charset="0"/>
              </a:rPr>
              <a:t>km</a:t>
            </a:r>
            <a:r>
              <a:rPr lang="en-US" sz="3200" kern="0" baseline="30000" dirty="0">
                <a:solidFill>
                  <a:srgbClr val="7CB342"/>
                </a:solidFill>
                <a:latin typeface="Lucida Sans" panose="020B0602030504020204" pitchFamily="34" charset="0"/>
              </a:rPr>
              <a:t>2</a:t>
            </a:r>
            <a:endParaRPr lang="en-US" sz="3200" kern="0" baseline="30000" dirty="0">
              <a:solidFill>
                <a:srgbClr val="7CB342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Google Shape;326;p30">
            <a:extLst>
              <a:ext uri="{FF2B5EF4-FFF2-40B4-BE49-F238E27FC236}">
                <a16:creationId xmlns:a16="http://schemas.microsoft.com/office/drawing/2014/main" id="{A8E5D269-BE8B-4B93-B4EA-470048B2CDA2}"/>
              </a:ext>
            </a:extLst>
          </p:cNvPr>
          <p:cNvSpPr txBox="1">
            <a:spLocks/>
          </p:cNvSpPr>
          <p:nvPr/>
        </p:nvSpPr>
        <p:spPr>
          <a:xfrm>
            <a:off x="2148114" y="1216951"/>
            <a:ext cx="10363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Stuttgart’s area</a:t>
            </a:r>
            <a:endParaRPr lang="en-US" sz="1800" kern="0" dirty="0">
              <a:solidFill>
                <a:srgbClr val="7CB342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Google Shape;330;p30">
            <a:extLst>
              <a:ext uri="{FF2B5EF4-FFF2-40B4-BE49-F238E27FC236}">
                <a16:creationId xmlns:a16="http://schemas.microsoft.com/office/drawing/2014/main" id="{BBE39D78-DD91-40CA-8494-86C2D19DC3CA}"/>
              </a:ext>
            </a:extLst>
          </p:cNvPr>
          <p:cNvSpPr txBox="1">
            <a:spLocks/>
          </p:cNvSpPr>
          <p:nvPr/>
        </p:nvSpPr>
        <p:spPr>
          <a:xfrm>
            <a:off x="2148114" y="3741567"/>
            <a:ext cx="10363200" cy="89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Population in urban </a:t>
            </a: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area, in </a:t>
            </a:r>
          </a:p>
          <a:p>
            <a:pPr marL="0" indent="0">
              <a:buNone/>
            </a:pP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administrative region</a:t>
            </a:r>
            <a:r>
              <a:rPr lang="en-US" sz="1800" kern="0" dirty="0">
                <a:solidFill>
                  <a:srgbClr val="7CB342"/>
                </a:solidFill>
                <a:latin typeface="Lucida Sans" panose="020B0602030504020204" pitchFamily="34" charset="0"/>
              </a:rPr>
              <a:t>, </a:t>
            </a: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and in</a:t>
            </a:r>
          </a:p>
          <a:p>
            <a:pPr marL="0" indent="0">
              <a:buNone/>
            </a:pPr>
            <a:r>
              <a:rPr lang="en-US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metropolitan area respectively</a:t>
            </a:r>
            <a:endParaRPr lang="en-US" sz="1800" kern="0" dirty="0">
              <a:solidFill>
                <a:srgbClr val="7CB342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1800" kern="0" dirty="0" smtClean="0">
                <a:latin typeface="Lucida Sans" panose="020B0602030504020204" pitchFamily="34" charset="0"/>
              </a:rPr>
              <a:t>   </a:t>
            </a:r>
            <a:endParaRPr lang="en-US" sz="1800" kern="0" dirty="0">
              <a:latin typeface="Lucida Sans" panose="020B0602030504020204" pitchFamily="34" charset="0"/>
            </a:endParaRPr>
          </a:p>
        </p:txBody>
      </p:sp>
      <p:sp>
        <p:nvSpPr>
          <p:cNvPr id="9" name="Google Shape;327;p30">
            <a:extLst>
              <a:ext uri="{FF2B5EF4-FFF2-40B4-BE49-F238E27FC236}">
                <a16:creationId xmlns:a16="http://schemas.microsoft.com/office/drawing/2014/main" id="{84BFC389-FF46-4ACB-8506-59F1A8A6179A}"/>
              </a:ext>
            </a:extLst>
          </p:cNvPr>
          <p:cNvSpPr txBox="1">
            <a:spLocks/>
          </p:cNvSpPr>
          <p:nvPr/>
        </p:nvSpPr>
        <p:spPr>
          <a:xfrm>
            <a:off x="2148114" y="4882699"/>
            <a:ext cx="10363200" cy="1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106.4</a:t>
            </a:r>
            <a:endParaRPr lang="en" sz="32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Google Shape;328;p30">
            <a:extLst>
              <a:ext uri="{FF2B5EF4-FFF2-40B4-BE49-F238E27FC236}">
                <a16:creationId xmlns:a16="http://schemas.microsoft.com/office/drawing/2014/main" id="{0E25A429-4844-47C2-911F-B2306A537680}"/>
              </a:ext>
            </a:extLst>
          </p:cNvPr>
          <p:cNvSpPr txBox="1">
            <a:spLocks/>
          </p:cNvSpPr>
          <p:nvPr/>
        </p:nvSpPr>
        <p:spPr>
          <a:xfrm>
            <a:off x="2148114" y="5715534"/>
            <a:ext cx="10363200" cy="94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GB" sz="1800" kern="0" dirty="0">
                <a:solidFill>
                  <a:srgbClr val="7CB342"/>
                </a:solidFill>
                <a:latin typeface="Lucida Sans" panose="020B0602030504020204" pitchFamily="34" charset="0"/>
              </a:rPr>
              <a:t>Retail-relevant purchasing power index </a:t>
            </a:r>
            <a:endParaRPr lang="en-GB" sz="1800" kern="0" dirty="0" smtClean="0">
              <a:solidFill>
                <a:srgbClr val="7CB342"/>
              </a:solidFill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GB" sz="18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2017 per </a:t>
            </a:r>
            <a:r>
              <a:rPr lang="en-GB" sz="1800" kern="0" dirty="0">
                <a:solidFill>
                  <a:srgbClr val="7CB342"/>
                </a:solidFill>
                <a:latin typeface="Lucida Sans" panose="020B0602030504020204" pitchFamily="34" charset="0"/>
              </a:rPr>
              <a:t>inhabitant</a:t>
            </a:r>
            <a:endParaRPr lang="en-US" sz="1800" kern="0" dirty="0">
              <a:solidFill>
                <a:srgbClr val="7CB342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13A82-4FC2-41D9-BA15-9797A1EB9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7" y="4974448"/>
            <a:ext cx="990651" cy="1009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432" y="669551"/>
            <a:ext cx="1142445" cy="1000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22657" y="2877257"/>
            <a:ext cx="1351989" cy="1028632"/>
          </a:xfrm>
          <a:prstGeom prst="rect">
            <a:avLst/>
          </a:prstGeom>
        </p:spPr>
      </p:pic>
      <p:sp>
        <p:nvSpPr>
          <p:cNvPr id="14" name="Google Shape;325;p30">
            <a:extLst>
              <a:ext uri="{FF2B5EF4-FFF2-40B4-BE49-F238E27FC236}">
                <a16:creationId xmlns:a16="http://schemas.microsoft.com/office/drawing/2014/main" id="{C533A29F-C21D-4127-B5A0-56C28E33E554}"/>
              </a:ext>
            </a:extLst>
          </p:cNvPr>
          <p:cNvSpPr txBox="1">
            <a:spLocks/>
          </p:cNvSpPr>
          <p:nvPr/>
        </p:nvSpPr>
        <p:spPr>
          <a:xfrm>
            <a:off x="2148114" y="2756501"/>
            <a:ext cx="10363200" cy="127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634,830 </a:t>
            </a:r>
            <a:r>
              <a:rPr lang="en-US" sz="3200" kern="0" dirty="0" smtClean="0">
                <a:solidFill>
                  <a:srgbClr val="7CB342"/>
                </a:solidFill>
                <a:latin typeface="Lucida Sans" panose="020B0602030504020204" pitchFamily="34" charset="0"/>
              </a:rPr>
              <a:t>thousand</a:t>
            </a:r>
            <a:r>
              <a:rPr lang="en-GB" sz="32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</a:p>
          <a:p>
            <a:r>
              <a:rPr lang="en-GB" sz="32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2.8, </a:t>
            </a:r>
            <a:r>
              <a:rPr lang="en-GB" sz="3200" kern="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5.3 </a:t>
            </a:r>
            <a:r>
              <a:rPr lang="en-GB" sz="3200" kern="0" dirty="0">
                <a:solidFill>
                  <a:srgbClr val="7CB342"/>
                </a:solidFill>
                <a:latin typeface="Lucida Sans" panose="020B0602030504020204" pitchFamily="34" charset="0"/>
              </a:rPr>
              <a:t>million</a:t>
            </a:r>
            <a:r>
              <a:rPr lang="en-GB" sz="3200" kern="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endParaRPr lang="en-US" sz="3200" kern="0" baseline="30000" dirty="0">
              <a:solidFill>
                <a:srgbClr val="7CB34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662" y="667298"/>
            <a:ext cx="3776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Project </a:t>
            </a:r>
            <a:r>
              <a:rPr lang="en-US" sz="3273" b="1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Goals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3</a:t>
            </a:fld>
            <a:endParaRPr lang="en-US">
              <a:latin typeface="Lucida Sans" panose="020B0602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5CA2A-DD55-498E-878C-6E33D5015648}"/>
              </a:ext>
            </a:extLst>
          </p:cNvPr>
          <p:cNvSpPr/>
          <p:nvPr/>
        </p:nvSpPr>
        <p:spPr>
          <a:xfrm>
            <a:off x="4262461" y="1637584"/>
            <a:ext cx="374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DB4BC"/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Objective</a:t>
            </a:r>
            <a:endParaRPr lang="en-US" sz="2400" b="1" dirty="0">
              <a:solidFill>
                <a:srgbClr val="0DB4BC"/>
              </a:solidFill>
              <a:latin typeface="Lucida Sans" panose="020B0602030504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6174CB-C3DC-436B-8DDA-CDF27E63F0C3}"/>
              </a:ext>
            </a:extLst>
          </p:cNvPr>
          <p:cNvSpPr/>
          <p:nvPr/>
        </p:nvSpPr>
        <p:spPr>
          <a:xfrm>
            <a:off x="4262461" y="3497026"/>
            <a:ext cx="359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CB342"/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Constraints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25" name="Google Shape;336;p31">
            <a:extLst>
              <a:ext uri="{FF2B5EF4-FFF2-40B4-BE49-F238E27FC236}">
                <a16:creationId xmlns:a16="http://schemas.microsoft.com/office/drawing/2014/main" id="{058F9A81-4120-4809-86DE-CA34F6EFD894}"/>
              </a:ext>
            </a:extLst>
          </p:cNvPr>
          <p:cNvSpPr txBox="1">
            <a:spLocks/>
          </p:cNvSpPr>
          <p:nvPr/>
        </p:nvSpPr>
        <p:spPr>
          <a:xfrm>
            <a:off x="6197970" y="2536521"/>
            <a:ext cx="6100738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Find the potential areas for an Asian Supermarket in Stuttgart</a:t>
            </a:r>
            <a:endParaRPr lang="en-US" sz="18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D0C5AA-FE07-4C0E-810C-34660BDBF5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26" y="2226631"/>
            <a:ext cx="1055736" cy="1024549"/>
          </a:xfrm>
          <a:prstGeom prst="rect">
            <a:avLst/>
          </a:prstGeom>
        </p:spPr>
      </p:pic>
      <p:sp>
        <p:nvSpPr>
          <p:cNvPr id="31" name="Google Shape;336;p31">
            <a:extLst>
              <a:ext uri="{FF2B5EF4-FFF2-40B4-BE49-F238E27FC236}">
                <a16:creationId xmlns:a16="http://schemas.microsoft.com/office/drawing/2014/main" id="{367B4DAF-BC2A-4BEE-AD20-3DD2C5B58B19}"/>
              </a:ext>
            </a:extLst>
          </p:cNvPr>
          <p:cNvSpPr txBox="1">
            <a:spLocks/>
          </p:cNvSpPr>
          <p:nvPr/>
        </p:nvSpPr>
        <p:spPr>
          <a:xfrm>
            <a:off x="607211" y="4846908"/>
            <a:ext cx="3018497" cy="48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Asian Supermarket</a:t>
            </a:r>
            <a:endParaRPr lang="en-US" sz="20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38" name="Google Shape;336;p31">
            <a:extLst>
              <a:ext uri="{FF2B5EF4-FFF2-40B4-BE49-F238E27FC236}">
                <a16:creationId xmlns:a16="http://schemas.microsoft.com/office/drawing/2014/main" id="{76DFC4A7-5292-4432-AADD-4DC5DCB906D8}"/>
              </a:ext>
            </a:extLst>
          </p:cNvPr>
          <p:cNvSpPr txBox="1">
            <a:spLocks/>
          </p:cNvSpPr>
          <p:nvPr/>
        </p:nvSpPr>
        <p:spPr>
          <a:xfrm>
            <a:off x="6101346" y="4174985"/>
            <a:ext cx="6100738" cy="74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The location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is within 500m range from </a:t>
            </a:r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potential customer</a:t>
            </a:r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and public transportation</a:t>
            </a:r>
            <a:endParaRPr lang="en-US" sz="18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40" name="Google Shape;336;p31">
            <a:extLst>
              <a:ext uri="{FF2B5EF4-FFF2-40B4-BE49-F238E27FC236}">
                <a16:creationId xmlns:a16="http://schemas.microsoft.com/office/drawing/2014/main" id="{7F0F8C32-50F5-491E-ADFF-DA78133AA11F}"/>
              </a:ext>
            </a:extLst>
          </p:cNvPr>
          <p:cNvSpPr txBox="1">
            <a:spLocks/>
          </p:cNvSpPr>
          <p:nvPr/>
        </p:nvSpPr>
        <p:spPr>
          <a:xfrm>
            <a:off x="6134905" y="5439135"/>
            <a:ext cx="5899540" cy="51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Have no competitors in the radius of 2km </a:t>
            </a:r>
            <a:endParaRPr lang="en-US" sz="18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1" y="1868416"/>
            <a:ext cx="2974470" cy="296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724" y="4004149"/>
            <a:ext cx="1027417" cy="91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26" y="5125148"/>
            <a:ext cx="1393613" cy="11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712" y="364047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Data</a:t>
            </a:r>
            <a:r>
              <a:rPr lang="en-US" sz="3273" b="1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Preparation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4</a:t>
            </a:fld>
            <a:endParaRPr lang="en-US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946CB-A956-4E8E-AC5B-E605023A43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24" y="1847476"/>
            <a:ext cx="2895750" cy="167714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F580B-63AB-47C7-B9FC-8C333D18A08B}"/>
              </a:ext>
            </a:extLst>
          </p:cNvPr>
          <p:cNvGrpSpPr/>
          <p:nvPr/>
        </p:nvGrpSpPr>
        <p:grpSpPr>
          <a:xfrm>
            <a:off x="3378200" y="2686050"/>
            <a:ext cx="4660900" cy="425243"/>
            <a:chOff x="3378200" y="2686050"/>
            <a:chExt cx="4660900" cy="42524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C7028-1D9C-4A14-8194-E8E1ECF578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2686050"/>
              <a:ext cx="4660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74AAE-C795-4E72-9CED-0B24A776BD73}"/>
                </a:ext>
              </a:extLst>
            </p:cNvPr>
            <p:cNvSpPr txBox="1"/>
            <p:nvPr/>
          </p:nvSpPr>
          <p:spPr>
            <a:xfrm>
              <a:off x="4304873" y="2772739"/>
              <a:ext cx="2629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Coordinate requesting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sp>
        <p:nvSpPr>
          <p:cNvPr id="11" name="Google Shape;76;p14"/>
          <p:cNvSpPr txBox="1">
            <a:spLocks/>
          </p:cNvSpPr>
          <p:nvPr/>
        </p:nvSpPr>
        <p:spPr>
          <a:xfrm>
            <a:off x="592892" y="1990529"/>
            <a:ext cx="2705006" cy="192185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8866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712C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STUTTGART</a:t>
            </a:r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4000" dirty="0">
              <a:solidFill>
                <a:srgbClr val="712CA1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69" y="1613608"/>
            <a:ext cx="905890" cy="985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26" y="4116665"/>
            <a:ext cx="8646575" cy="8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712" y="364047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Data</a:t>
            </a:r>
            <a:r>
              <a:rPr lang="en-US" sz="3273" b="1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Preparation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5</a:t>
            </a:fld>
            <a:endParaRPr lang="en-US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946CB-A956-4E8E-AC5B-E605023A43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24" y="1847476"/>
            <a:ext cx="2895750" cy="167714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F580B-63AB-47C7-B9FC-8C333D18A08B}"/>
              </a:ext>
            </a:extLst>
          </p:cNvPr>
          <p:cNvGrpSpPr/>
          <p:nvPr/>
        </p:nvGrpSpPr>
        <p:grpSpPr>
          <a:xfrm>
            <a:off x="3688422" y="2686050"/>
            <a:ext cx="4350678" cy="425243"/>
            <a:chOff x="3378200" y="2686050"/>
            <a:chExt cx="4660900" cy="42524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C7028-1D9C-4A14-8194-E8E1ECF578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2686050"/>
              <a:ext cx="4660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74AAE-C795-4E72-9CED-0B24A776BD73}"/>
                </a:ext>
              </a:extLst>
            </p:cNvPr>
            <p:cNvSpPr txBox="1"/>
            <p:nvPr/>
          </p:nvSpPr>
          <p:spPr>
            <a:xfrm>
              <a:off x="4181694" y="2772739"/>
              <a:ext cx="2752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Coordinate requesting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45" y="1627435"/>
            <a:ext cx="905890" cy="98575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" y="1416198"/>
            <a:ext cx="2616666" cy="219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36;p31">
            <a:extLst>
              <a:ext uri="{FF2B5EF4-FFF2-40B4-BE49-F238E27FC236}">
                <a16:creationId xmlns:a16="http://schemas.microsoft.com/office/drawing/2014/main" id="{367B4DAF-BC2A-4BEE-AD20-3DD2C5B58B19}"/>
              </a:ext>
            </a:extLst>
          </p:cNvPr>
          <p:cNvSpPr txBox="1">
            <a:spLocks/>
          </p:cNvSpPr>
          <p:nvPr/>
        </p:nvSpPr>
        <p:spPr>
          <a:xfrm>
            <a:off x="226031" y="3827972"/>
            <a:ext cx="3667875" cy="70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0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Dividing the bounding box to 840 neighbors </a:t>
            </a:r>
            <a:endParaRPr lang="en-US" sz="20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430" y="3363042"/>
            <a:ext cx="4448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712" y="364047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Data</a:t>
            </a:r>
            <a:r>
              <a:rPr lang="en-US" sz="3273" b="1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Preparation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6</a:t>
            </a:fld>
            <a:endParaRPr lang="en-US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946CB-A956-4E8E-AC5B-E605023A43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24" y="1847476"/>
            <a:ext cx="2895750" cy="167714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F580B-63AB-47C7-B9FC-8C333D18A08B}"/>
              </a:ext>
            </a:extLst>
          </p:cNvPr>
          <p:cNvGrpSpPr/>
          <p:nvPr/>
        </p:nvGrpSpPr>
        <p:grpSpPr>
          <a:xfrm>
            <a:off x="3688422" y="2686050"/>
            <a:ext cx="4350678" cy="469067"/>
            <a:chOff x="3378200" y="2686050"/>
            <a:chExt cx="4660900" cy="46906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C7028-1D9C-4A14-8194-E8E1ECF578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2686050"/>
              <a:ext cx="4660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74AAE-C795-4E72-9CED-0B24A776BD73}"/>
                </a:ext>
              </a:extLst>
            </p:cNvPr>
            <p:cNvSpPr txBox="1"/>
            <p:nvPr/>
          </p:nvSpPr>
          <p:spPr>
            <a:xfrm>
              <a:off x="4352695" y="2816563"/>
              <a:ext cx="2752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Venue requesting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8" y="1416198"/>
            <a:ext cx="2616666" cy="219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12" y="1063918"/>
            <a:ext cx="1496031" cy="145707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78" y="3771878"/>
            <a:ext cx="9102903" cy="282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9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121332" y="1292933"/>
            <a:ext cx="8771967" cy="54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dirty="0" smtClean="0">
                <a:latin typeface="Lucida Sans" panose="020B0602030504020204" pitchFamily="34" charset="0"/>
              </a:rPr>
              <a:t>Divide the dataset into </a:t>
            </a:r>
            <a:r>
              <a:rPr lang="en-US" dirty="0" smtClean="0">
                <a:solidFill>
                  <a:srgbClr val="E91E63"/>
                </a:solidFill>
                <a:latin typeface="Lucida Sans" panose="020B0602030504020204" pitchFamily="34" charset="0"/>
              </a:rPr>
              <a:t>TWO SUB-DATASETS</a:t>
            </a:r>
            <a:endParaRPr dirty="0">
              <a:latin typeface="Lucida Sans" panose="020B0602030504020204" pitchFamily="34" charset="0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latin typeface="Lucida Sans" panose="020B0602030504020204" pitchFamily="34" charset="0"/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latin typeface="Lucida Sans" panose="020B0602030504020204" pitchFamily="34" charset="0"/>
            </a:endParaRPr>
          </a:p>
        </p:txBody>
      </p:sp>
      <p:sp>
        <p:nvSpPr>
          <p:cNvPr id="11" name="Google Shape;336;p31">
            <a:extLst>
              <a:ext uri="{FF2B5EF4-FFF2-40B4-BE49-F238E27FC236}">
                <a16:creationId xmlns:a16="http://schemas.microsoft.com/office/drawing/2014/main" id="{BE34D967-F4C8-4A2E-B36B-F35B858A8761}"/>
              </a:ext>
            </a:extLst>
          </p:cNvPr>
          <p:cNvSpPr txBox="1">
            <a:spLocks/>
          </p:cNvSpPr>
          <p:nvPr/>
        </p:nvSpPr>
        <p:spPr>
          <a:xfrm>
            <a:off x="1121332" y="2975780"/>
            <a:ext cx="4252052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1D03C-138A-4419-8F0E-5021D775B90A}"/>
              </a:ext>
            </a:extLst>
          </p:cNvPr>
          <p:cNvCxnSpPr/>
          <p:nvPr/>
        </p:nvCxnSpPr>
        <p:spPr>
          <a:xfrm>
            <a:off x="1089582" y="2379384"/>
            <a:ext cx="0" cy="3665816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6;p31">
            <a:extLst>
              <a:ext uri="{FF2B5EF4-FFF2-40B4-BE49-F238E27FC236}">
                <a16:creationId xmlns:a16="http://schemas.microsoft.com/office/drawing/2014/main" id="{ABB70EAF-05F6-48D7-92E6-9829BC2262B7}"/>
              </a:ext>
            </a:extLst>
          </p:cNvPr>
          <p:cNvSpPr txBox="1">
            <a:spLocks/>
          </p:cNvSpPr>
          <p:nvPr/>
        </p:nvSpPr>
        <p:spPr>
          <a:xfrm>
            <a:off x="6424032" y="2975780"/>
            <a:ext cx="4129668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NON-FAVORITE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0AFC-08C2-40A2-AFDC-F98ED49B6718}"/>
              </a:ext>
            </a:extLst>
          </p:cNvPr>
          <p:cNvCxnSpPr/>
          <p:nvPr/>
        </p:nvCxnSpPr>
        <p:spPr>
          <a:xfrm>
            <a:off x="6424032" y="2315884"/>
            <a:ext cx="0" cy="3665816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336;p31">
            <a:extLst>
              <a:ext uri="{FF2B5EF4-FFF2-40B4-BE49-F238E27FC236}">
                <a16:creationId xmlns:a16="http://schemas.microsoft.com/office/drawing/2014/main" id="{8437983D-31A9-4DB2-B045-8E0821B6B8D1}"/>
              </a:ext>
            </a:extLst>
          </p:cNvPr>
          <p:cNvSpPr txBox="1">
            <a:spLocks/>
          </p:cNvSpPr>
          <p:nvPr/>
        </p:nvSpPr>
        <p:spPr>
          <a:xfrm>
            <a:off x="2191715" y="4013652"/>
            <a:ext cx="4032786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Asian restaurants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23" name="Google Shape;336;p31">
            <a:extLst>
              <a:ext uri="{FF2B5EF4-FFF2-40B4-BE49-F238E27FC236}">
                <a16:creationId xmlns:a16="http://schemas.microsoft.com/office/drawing/2014/main" id="{4B76780A-217A-464F-ACA4-E516C788E7C3}"/>
              </a:ext>
            </a:extLst>
          </p:cNvPr>
          <p:cNvSpPr txBox="1">
            <a:spLocks/>
          </p:cNvSpPr>
          <p:nvPr/>
        </p:nvSpPr>
        <p:spPr>
          <a:xfrm>
            <a:off x="2130780" y="5321291"/>
            <a:ext cx="4032786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Public transportation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27" name="Google Shape;336;p31">
            <a:extLst>
              <a:ext uri="{FF2B5EF4-FFF2-40B4-BE49-F238E27FC236}">
                <a16:creationId xmlns:a16="http://schemas.microsoft.com/office/drawing/2014/main" id="{F0E3E532-4A8A-44C4-ABBF-09B31EBD57C8}"/>
              </a:ext>
            </a:extLst>
          </p:cNvPr>
          <p:cNvSpPr txBox="1">
            <a:spLocks/>
          </p:cNvSpPr>
          <p:nvPr/>
        </p:nvSpPr>
        <p:spPr>
          <a:xfrm>
            <a:off x="8380947" y="3709547"/>
            <a:ext cx="217275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Supermarkets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29" name="Google Shape;336;p31">
            <a:extLst>
              <a:ext uri="{FF2B5EF4-FFF2-40B4-BE49-F238E27FC236}">
                <a16:creationId xmlns:a16="http://schemas.microsoft.com/office/drawing/2014/main" id="{EDAB77C6-55E1-4B3E-9FCB-94F075D1B849}"/>
              </a:ext>
            </a:extLst>
          </p:cNvPr>
          <p:cNvSpPr txBox="1">
            <a:spLocks/>
          </p:cNvSpPr>
          <p:nvPr/>
        </p:nvSpPr>
        <p:spPr>
          <a:xfrm>
            <a:off x="8380947" y="4521823"/>
            <a:ext cx="2260315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Shopping malls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33" name="Google Shape;336;p31">
            <a:extLst>
              <a:ext uri="{FF2B5EF4-FFF2-40B4-BE49-F238E27FC236}">
                <a16:creationId xmlns:a16="http://schemas.microsoft.com/office/drawing/2014/main" id="{7DEB56F3-AB22-442D-8E3E-F43EC231D86B}"/>
              </a:ext>
            </a:extLst>
          </p:cNvPr>
          <p:cNvSpPr txBox="1">
            <a:spLocks/>
          </p:cNvSpPr>
          <p:nvPr/>
        </p:nvSpPr>
        <p:spPr>
          <a:xfrm>
            <a:off x="8361917" y="5390999"/>
            <a:ext cx="3317176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Food and Drink shops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712" y="364047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17AC3">
                    <a:lumMod val="75000"/>
                  </a:srgb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Data</a:t>
            </a:r>
            <a:r>
              <a:rPr lang="en-US" sz="3273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</a:t>
            </a:r>
            <a:r>
              <a:rPr lang="en-US" sz="3273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Cleaning</a:t>
            </a:r>
            <a:endParaRPr lang="en-US" sz="3273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  <a:ea typeface="Kozuka Gothic Pro B" panose="020B0800000000000000" pitchFamily="34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48" y="2145641"/>
            <a:ext cx="1027417" cy="9112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89" y="2031539"/>
            <a:ext cx="1264483" cy="1073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17" y="5178164"/>
            <a:ext cx="712485" cy="768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439" y="3672294"/>
            <a:ext cx="1418262" cy="631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209" y="4434831"/>
            <a:ext cx="1061678" cy="717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678" y="5282999"/>
            <a:ext cx="1045784" cy="863600"/>
          </a:xfrm>
          <a:prstGeom prst="rect">
            <a:avLst/>
          </a:prstGeom>
        </p:spPr>
      </p:pic>
      <p:sp>
        <p:nvSpPr>
          <p:cNvPr id="36" name="Freeform 92">
            <a:extLst>
              <a:ext uri="{FF2B5EF4-FFF2-40B4-BE49-F238E27FC236}">
                <a16:creationId xmlns:a16="http://schemas.microsoft.com/office/drawing/2014/main" id="{DA173288-CAC5-41AC-AFC0-A1B43443A209}"/>
              </a:ext>
            </a:extLst>
          </p:cNvPr>
          <p:cNvSpPr>
            <a:spLocks/>
          </p:cNvSpPr>
          <p:nvPr/>
        </p:nvSpPr>
        <p:spPr bwMode="auto">
          <a:xfrm>
            <a:off x="1419348" y="4137756"/>
            <a:ext cx="617073" cy="57741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b="1">
              <a:latin typeface="Lucida Sans" panose="020B0602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712" y="364047"/>
            <a:ext cx="547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Distance</a:t>
            </a:r>
            <a:r>
              <a:rPr lang="en-US" sz="3273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Calculation</a:t>
            </a:r>
            <a:endParaRPr lang="en-US" sz="3273" b="1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0"/>
              <a:ea typeface="Kozuka Gothic Pro B" panose="020B0800000000000000" pitchFamily="34" charset="-12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4A95-05C1-4CD5-A1C1-BD3EB71AABA9}" type="slidenum">
              <a:rPr lang="en-US" smtClean="0">
                <a:latin typeface="Lucida Sans" panose="020B0602030504020204" pitchFamily="34" charset="0"/>
              </a:rPr>
              <a:t>8</a:t>
            </a:fld>
            <a:endParaRPr lang="en-US">
              <a:latin typeface="Lucida Sans" panose="020B0602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EF580B-63AB-47C7-B9FC-8C333D18A08B}"/>
              </a:ext>
            </a:extLst>
          </p:cNvPr>
          <p:cNvGrpSpPr/>
          <p:nvPr/>
        </p:nvGrpSpPr>
        <p:grpSpPr>
          <a:xfrm>
            <a:off x="3421838" y="1768282"/>
            <a:ext cx="4350678" cy="714501"/>
            <a:chOff x="3378200" y="1971549"/>
            <a:chExt cx="4660900" cy="7145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C7028-1D9C-4A14-8194-E8E1ECF578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2686050"/>
              <a:ext cx="4660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74AAE-C795-4E72-9CED-0B24A776BD73}"/>
                </a:ext>
              </a:extLst>
            </p:cNvPr>
            <p:cNvSpPr txBox="1"/>
            <p:nvPr/>
          </p:nvSpPr>
          <p:spPr>
            <a:xfrm>
              <a:off x="4580005" y="1971549"/>
              <a:ext cx="2752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H</a:t>
              </a:r>
              <a:r>
                <a:rPr lang="en-US" sz="1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aversine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8" y="1195044"/>
            <a:ext cx="2345844" cy="2338013"/>
          </a:xfrm>
          <a:prstGeom prst="rect">
            <a:avLst/>
          </a:prstGeom>
        </p:spPr>
      </p:pic>
      <p:sp>
        <p:nvSpPr>
          <p:cNvPr id="16" name="Google Shape;336;p31">
            <a:extLst>
              <a:ext uri="{FF2B5EF4-FFF2-40B4-BE49-F238E27FC236}">
                <a16:creationId xmlns:a16="http://schemas.microsoft.com/office/drawing/2014/main" id="{367B4DAF-BC2A-4BEE-AD20-3DD2C5B58B19}"/>
              </a:ext>
            </a:extLst>
          </p:cNvPr>
          <p:cNvSpPr txBox="1">
            <a:spLocks/>
          </p:cNvSpPr>
          <p:nvPr/>
        </p:nvSpPr>
        <p:spPr>
          <a:xfrm>
            <a:off x="487438" y="3770522"/>
            <a:ext cx="2455524" cy="70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Neighborhood</a:t>
            </a:r>
            <a:r>
              <a:rPr lang="en-GB" sz="16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’s </a:t>
            </a:r>
          </a:p>
          <a:p>
            <a:pPr algn="ctr"/>
            <a:r>
              <a:rPr lang="en-GB" sz="1600" kern="0" dirty="0" err="1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centers</a:t>
            </a:r>
            <a:r>
              <a:rPr lang="en-GB" sz="1600" kern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EF580B-63AB-47C7-B9FC-8C333D18A08B}"/>
              </a:ext>
            </a:extLst>
          </p:cNvPr>
          <p:cNvGrpSpPr/>
          <p:nvPr/>
        </p:nvGrpSpPr>
        <p:grpSpPr>
          <a:xfrm rot="1643886">
            <a:off x="2972389" y="3537607"/>
            <a:ext cx="4753726" cy="914416"/>
            <a:chOff x="3378200" y="2686050"/>
            <a:chExt cx="4660900" cy="91441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4C7028-1D9C-4A14-8194-E8E1ECF578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2686050"/>
              <a:ext cx="4660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D74AAE-C795-4E72-9CED-0B24A776BD73}"/>
                </a:ext>
              </a:extLst>
            </p:cNvPr>
            <p:cNvSpPr txBox="1"/>
            <p:nvPr/>
          </p:nvSpPr>
          <p:spPr>
            <a:xfrm>
              <a:off x="4289528" y="3015691"/>
              <a:ext cx="2752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Haversine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783" y="1768282"/>
            <a:ext cx="1196053" cy="12898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431" y="3845303"/>
            <a:ext cx="1880819" cy="8373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158" y="3845303"/>
            <a:ext cx="1239800" cy="837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134" y="4899944"/>
            <a:ext cx="1158071" cy="9563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306231" y="1813442"/>
            <a:ext cx="1409412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latin typeface="Lucida Sans" panose="020B0602030504020204" pitchFamily="34" charset="0"/>
              </a:rPr>
              <a:pPr defTabSz="1219170">
                <a:buClr>
                  <a:srgbClr val="000000"/>
                </a:buClr>
              </a:pPr>
              <a:t>9</a:t>
            </a:fld>
            <a:endParaRPr kern="0">
              <a:latin typeface="Lucida Sans" panose="020B0602030504020204" pitchFamily="34" charset="0"/>
            </a:endParaRPr>
          </a:p>
        </p:txBody>
      </p:sp>
      <p:sp>
        <p:nvSpPr>
          <p:cNvPr id="11" name="Google Shape;336;p31">
            <a:extLst>
              <a:ext uri="{FF2B5EF4-FFF2-40B4-BE49-F238E27FC236}">
                <a16:creationId xmlns:a16="http://schemas.microsoft.com/office/drawing/2014/main" id="{BE34D967-F4C8-4A2E-B36B-F35B858A8761}"/>
              </a:ext>
            </a:extLst>
          </p:cNvPr>
          <p:cNvSpPr txBox="1">
            <a:spLocks/>
          </p:cNvSpPr>
          <p:nvPr/>
        </p:nvSpPr>
        <p:spPr>
          <a:xfrm>
            <a:off x="1121332" y="2975780"/>
            <a:ext cx="4252052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1D03C-138A-4419-8F0E-5021D775B90A}"/>
              </a:ext>
            </a:extLst>
          </p:cNvPr>
          <p:cNvCxnSpPr/>
          <p:nvPr/>
        </p:nvCxnSpPr>
        <p:spPr>
          <a:xfrm>
            <a:off x="1089582" y="2379384"/>
            <a:ext cx="31750" cy="1891596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36;p31">
            <a:extLst>
              <a:ext uri="{FF2B5EF4-FFF2-40B4-BE49-F238E27FC236}">
                <a16:creationId xmlns:a16="http://schemas.microsoft.com/office/drawing/2014/main" id="{ABB70EAF-05F6-48D7-92E6-9829BC2262B7}"/>
              </a:ext>
            </a:extLst>
          </p:cNvPr>
          <p:cNvSpPr txBox="1">
            <a:spLocks/>
          </p:cNvSpPr>
          <p:nvPr/>
        </p:nvSpPr>
        <p:spPr>
          <a:xfrm>
            <a:off x="6310435" y="3020499"/>
            <a:ext cx="4129668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 dirty="0" smtClean="0">
                <a:solidFill>
                  <a:srgbClr val="009688"/>
                </a:solidFill>
                <a:latin typeface="Lucida Sans" panose="020B0602030504020204" pitchFamily="34" charset="0"/>
              </a:rPr>
              <a:t>NON-FAVORITE</a:t>
            </a:r>
            <a:r>
              <a:rPr lang="en-US" kern="0" dirty="0" smtClean="0">
                <a:latin typeface="Lucida Sans" panose="020B0602030504020204" pitchFamily="34" charset="0"/>
              </a:rPr>
              <a:t> PLACES</a:t>
            </a:r>
            <a:endParaRPr lang="en-US" kern="0" dirty="0">
              <a:latin typeface="Lucida Sans" panose="020B0602030504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0AFC-08C2-40A2-AFDC-F98ED49B6718}"/>
              </a:ext>
            </a:extLst>
          </p:cNvPr>
          <p:cNvCxnSpPr/>
          <p:nvPr/>
        </p:nvCxnSpPr>
        <p:spPr>
          <a:xfrm>
            <a:off x="6424032" y="2315884"/>
            <a:ext cx="0" cy="1955096"/>
          </a:xfrm>
          <a:prstGeom prst="line">
            <a:avLst/>
          </a:prstGeom>
          <a:ln w="412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336;p31">
            <a:extLst>
              <a:ext uri="{FF2B5EF4-FFF2-40B4-BE49-F238E27FC236}">
                <a16:creationId xmlns:a16="http://schemas.microsoft.com/office/drawing/2014/main" id="{8437983D-31A9-4DB2-B045-8E0821B6B8D1}"/>
              </a:ext>
            </a:extLst>
          </p:cNvPr>
          <p:cNvSpPr txBox="1">
            <a:spLocks/>
          </p:cNvSpPr>
          <p:nvPr/>
        </p:nvSpPr>
        <p:spPr>
          <a:xfrm>
            <a:off x="1266948" y="3623380"/>
            <a:ext cx="4455341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Distance constraint: 500 meters 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601" y="748123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17AC3">
                    <a:lumMod val="75000"/>
                  </a:srgb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Location</a:t>
            </a:r>
            <a:r>
              <a:rPr lang="en-US" sz="3273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 </a:t>
            </a:r>
            <a:r>
              <a:rPr lang="en-US" sz="3273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ea typeface="Kozuka Gothic Pro B" panose="020B0800000000000000" pitchFamily="34" charset="-128"/>
              </a:rPr>
              <a:t>Finding</a:t>
            </a:r>
            <a:endParaRPr lang="en-US" sz="3273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  <a:ea typeface="Kozuka Gothic Pro B" panose="020B0800000000000000" pitchFamily="34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48" y="2145641"/>
            <a:ext cx="1027417" cy="9112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89" y="2031539"/>
            <a:ext cx="1264483" cy="1073554"/>
          </a:xfrm>
          <a:prstGeom prst="rect">
            <a:avLst/>
          </a:prstGeom>
        </p:spPr>
      </p:pic>
      <p:sp>
        <p:nvSpPr>
          <p:cNvPr id="22" name="Google Shape;336;p31">
            <a:extLst>
              <a:ext uri="{FF2B5EF4-FFF2-40B4-BE49-F238E27FC236}">
                <a16:creationId xmlns:a16="http://schemas.microsoft.com/office/drawing/2014/main" id="{8437983D-31A9-4DB2-B045-8E0821B6B8D1}"/>
              </a:ext>
            </a:extLst>
          </p:cNvPr>
          <p:cNvSpPr txBox="1">
            <a:spLocks/>
          </p:cNvSpPr>
          <p:nvPr/>
        </p:nvSpPr>
        <p:spPr>
          <a:xfrm>
            <a:off x="6601397" y="3636653"/>
            <a:ext cx="4874837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kern="0" dirty="0" smtClean="0">
                <a:latin typeface="Lucida Sans" panose="020B0602030504020204" pitchFamily="34" charset="0"/>
              </a:rPr>
              <a:t>Distance constraint: 2000 meters </a:t>
            </a:r>
            <a:endParaRPr lang="en-US" sz="2000" kern="0" dirty="0">
              <a:latin typeface="Lucida Sans" panose="020B0602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948" y="4762665"/>
            <a:ext cx="10086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Raffel Colored 01">
      <a:dk1>
        <a:sysClr val="windowText" lastClr="000000"/>
      </a:dk1>
      <a:lt1>
        <a:sysClr val="window" lastClr="FFFFFF"/>
      </a:lt1>
      <a:dk2>
        <a:srgbClr val="292A2E"/>
      </a:dk2>
      <a:lt2>
        <a:srgbClr val="EBEFF2"/>
      </a:lt2>
      <a:accent1>
        <a:srgbClr val="D12057"/>
      </a:accent1>
      <a:accent2>
        <a:srgbClr val="882991"/>
      </a:accent2>
      <a:accent3>
        <a:srgbClr val="EE3B24"/>
      </a:accent3>
      <a:accent4>
        <a:srgbClr val="00AD4C"/>
      </a:accent4>
      <a:accent5>
        <a:srgbClr val="F8931D"/>
      </a:accent5>
      <a:accent6>
        <a:srgbClr val="017AC3"/>
      </a:accent6>
      <a:hlink>
        <a:srgbClr val="E33D49"/>
      </a:hlink>
      <a:folHlink>
        <a:srgbClr val="6899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151</Words>
  <Application>Microsoft Office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Karla</vt:lpstr>
      <vt:lpstr>Kozuka Gothic Pro B</vt:lpstr>
      <vt:lpstr>Lucida Sans</vt:lpstr>
      <vt:lpstr>Montserrat</vt:lpstr>
      <vt:lpstr>Roboto</vt:lpstr>
      <vt:lpstr>Roboto Condensed Light</vt:lpstr>
      <vt:lpstr>1_Office Theme</vt:lpstr>
      <vt:lpstr>1_Arviragus template</vt:lpstr>
      <vt:lpstr> PREDICTING THE POTENTIAL LOCATION FOR AN ASIAN SUPERMARKET IN 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the dataset into TWO SUB-DATASETS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Pham</dc:creator>
  <cp:lastModifiedBy>Nhung Phan Thi Kim</cp:lastModifiedBy>
  <cp:revision>278</cp:revision>
  <dcterms:created xsi:type="dcterms:W3CDTF">2018-11-14T14:09:23Z</dcterms:created>
  <dcterms:modified xsi:type="dcterms:W3CDTF">2020-03-27T19:22:56Z</dcterms:modified>
</cp:coreProperties>
</file>