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8" r:id="rId3"/>
    <p:sldId id="259" r:id="rId4"/>
    <p:sldId id="284" r:id="rId5"/>
    <p:sldId id="285" r:id="rId6"/>
    <p:sldId id="313" r:id="rId7"/>
    <p:sldId id="286" r:id="rId8"/>
    <p:sldId id="287" r:id="rId9"/>
    <p:sldId id="288" r:id="rId10"/>
    <p:sldId id="289" r:id="rId11"/>
    <p:sldId id="290" r:id="rId12"/>
    <p:sldId id="314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3" r:id="rId25"/>
    <p:sldId id="300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Hind" panose="020B0604020202020204" charset="0"/>
      <p:regular r:id="rId41"/>
      <p:bold r:id="rId42"/>
    </p:embeddedFont>
    <p:embeddedFont>
      <p:font typeface="Source Sans Pro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6AF669-F230-46CE-B0F2-BD29DDCBD4E1}">
  <a:tblStyle styleId="{666AF669-F230-46CE-B0F2-BD29DDCBD4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4638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28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48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72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34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teal">
  <p:cSld name="TITLE_1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pink">
  <p:cSld name="TITLE_1_2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05768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855150" y="1459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1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■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4990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sz="6000" b="1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ink">
  <p:cSld name="BLANK_1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_1_1">
    <p:bg>
      <p:bgPr>
        <a:solidFill>
          <a:srgbClr val="00C5B9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  <p:sldLayoutId id="2147483660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nikk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hyperlink" Target="mailto:nikkoenggaliano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“Secure Coding“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Surabaya Hacker </a:t>
            </a:r>
            <a:r>
              <a:rPr lang="en-US" sz="4400" dirty="0" smtClean="0"/>
              <a:t>Link</a:t>
            </a:r>
            <a:br>
              <a:rPr lang="en-US" sz="4400" dirty="0" smtClean="0"/>
            </a:br>
            <a:r>
              <a:rPr lang="en-US" sz="4400" dirty="0" smtClean="0"/>
              <a:t>Surabaya </a:t>
            </a:r>
            <a:r>
              <a:rPr lang="en-US" sz="4400" dirty="0" err="1" smtClean="0"/>
              <a:t>Dev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6"/>
          <p:cNvSpPr txBox="1">
            <a:spLocks/>
          </p:cNvSpPr>
          <p:nvPr/>
        </p:nvSpPr>
        <p:spPr>
          <a:xfrm>
            <a:off x="2273205" y="2077117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4000" dirty="0"/>
              <a:t>HACKING ANATOMY 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726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14" y="410547"/>
            <a:ext cx="3060441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RECONNAISSANCE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2513" y="1570653"/>
            <a:ext cx="3060441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SCANNING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513" y="2730759"/>
            <a:ext cx="3060441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GAINING </a:t>
            </a:r>
            <a:r>
              <a:rPr lang="en-US" sz="2400" dirty="0" smtClean="0"/>
              <a:t>ACCESS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22513" y="3890865"/>
            <a:ext cx="3060441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PRIVILEGE </a:t>
            </a:r>
            <a:r>
              <a:rPr lang="en-US" sz="2400" dirty="0" smtClean="0"/>
              <a:t>ESCALATION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22512" y="5050971"/>
            <a:ext cx="3060441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BACKDOORING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201883" y="5050970"/>
            <a:ext cx="3060441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CLEAR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01882" y="2730758"/>
            <a:ext cx="3060441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 O S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2732" y="3383902"/>
            <a:ext cx="0" cy="50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2732" y="4544008"/>
            <a:ext cx="0" cy="50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2732" y="2223796"/>
            <a:ext cx="0" cy="50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2732" y="1063690"/>
            <a:ext cx="0" cy="50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3582953" y="5377542"/>
            <a:ext cx="618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3582954" y="1897225"/>
            <a:ext cx="2239347" cy="1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22301" y="1909666"/>
            <a:ext cx="0" cy="84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90587"/>
            <a:ext cx="7620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RECONNAISSANCE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penyerangan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66" y="3794078"/>
            <a:ext cx="5127975" cy="28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SCANNING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target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tuju</a:t>
            </a:r>
            <a:r>
              <a:rPr lang="en-US" dirty="0" smtClean="0"/>
              <a:t>.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celah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lain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diexploitasi</a:t>
            </a:r>
            <a:r>
              <a:rPr lang="en-US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3" y="3488113"/>
            <a:ext cx="2467013" cy="30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GAINING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Proses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target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celah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scanning.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4" y="3328447"/>
            <a:ext cx="5622878" cy="32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PRIVILEGE ESCALATION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hacker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menaikan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yang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miliki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23" y="3445287"/>
            <a:ext cx="4030547" cy="31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BACKDOORING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hacker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agar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leluasa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50" y="3148425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Proses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pembersihan</a:t>
            </a:r>
            <a:r>
              <a:rPr lang="en-US" sz="2800" dirty="0" smtClean="0"/>
              <a:t> </a:t>
            </a:r>
            <a:r>
              <a:rPr lang="en-US" sz="2800" dirty="0" err="1" smtClean="0"/>
              <a:t>jejak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hacker, </a:t>
            </a:r>
            <a:r>
              <a:rPr lang="en-US" sz="2800" dirty="0" err="1" smtClean="0"/>
              <a:t>tujuanya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agar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diketahui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hackingnya</a:t>
            </a:r>
            <a:r>
              <a:rPr lang="en-US" sz="28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90" y="3611739"/>
            <a:ext cx="5992220" cy="295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/>
              <a:t>proses </a:t>
            </a:r>
            <a:r>
              <a:rPr lang="en-US" sz="2800" dirty="0" err="1"/>
              <a:t>mematikan</a:t>
            </a:r>
            <a:r>
              <a:rPr lang="en-US" sz="2800" dirty="0"/>
              <a:t> services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smtClean="0"/>
              <a:t>. </a:t>
            </a:r>
            <a:r>
              <a:rPr lang="en-US" sz="2800" dirty="0" err="1" smtClean="0"/>
              <a:t>Tujuannya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mematikan</a:t>
            </a:r>
            <a:r>
              <a:rPr lang="en-US" sz="2800" dirty="0" smtClean="0"/>
              <a:t>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service agar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total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5400" indent="0">
              <a:buNone/>
            </a:pP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98" y="3694288"/>
            <a:ext cx="3443927" cy="25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 idx="4294967295"/>
          </p:nvPr>
        </p:nvSpPr>
        <p:spPr>
          <a:xfrm>
            <a:off x="3260375" y="891925"/>
            <a:ext cx="47829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ko-KR" altLang="en-US" sz="6000" dirty="0"/>
              <a:t>안녕하세요</a:t>
            </a:r>
            <a:endParaRPr sz="6000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3260375" y="1802300"/>
            <a:ext cx="4782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05768"/>
                </a:solidFill>
              </a:rPr>
              <a:t>I am </a:t>
            </a:r>
            <a:r>
              <a:rPr lang="en" sz="3600" b="1" dirty="0" smtClean="0">
                <a:solidFill>
                  <a:srgbClr val="F05768"/>
                </a:solidFill>
              </a:rPr>
              <a:t>Nikko Enggaliano</a:t>
            </a:r>
            <a:endParaRPr sz="3600" b="1" dirty="0">
              <a:solidFill>
                <a:srgbClr val="F05768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4294967295"/>
          </p:nvPr>
        </p:nvSpPr>
        <p:spPr>
          <a:xfrm>
            <a:off x="3260375" y="2648353"/>
            <a:ext cx="4782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Staff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@ Surabaya Hacker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Founder *.Callestasia.org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Contributor @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TwicePwner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://github.com/kimnikko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/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nikkoenggaliano@gmail.com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https://www.instagram.com/nikkoenggaliano/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8" y="1064255"/>
            <a:ext cx="2855112" cy="356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6"/>
          <p:cNvSpPr txBox="1">
            <a:spLocks/>
          </p:cNvSpPr>
          <p:nvPr/>
        </p:nvSpPr>
        <p:spPr>
          <a:xfrm>
            <a:off x="2027546" y="2895982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4000" dirty="0" smtClean="0"/>
              <a:t>WARNING</a:t>
            </a:r>
          </a:p>
          <a:p>
            <a:pPr algn="ctr"/>
            <a:r>
              <a:rPr lang="en-US" sz="4000" dirty="0"/>
              <a:t>UU ITE IS EXIST!</a:t>
            </a:r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4478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6"/>
          <p:cNvSpPr txBox="1">
            <a:spLocks/>
          </p:cNvSpPr>
          <p:nvPr/>
        </p:nvSpPr>
        <p:spPr>
          <a:xfrm>
            <a:off x="2139002" y="2568055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2000" dirty="0"/>
              <a:t>UNDANG-UNDANG REPUBLIK INDONESIA</a:t>
            </a:r>
          </a:p>
          <a:p>
            <a:pPr algn="ctr"/>
            <a:r>
              <a:rPr lang="en-US" sz="2000" dirty="0"/>
              <a:t>NOMOR 11 TAHUN 2008</a:t>
            </a:r>
          </a:p>
          <a:p>
            <a:pPr algn="ctr"/>
            <a:r>
              <a:rPr lang="en-US" sz="2000" dirty="0"/>
              <a:t>TENTANG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INFORMASI DAN TRANSAKSI ELEKTRONIK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971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6"/>
          <p:cNvSpPr txBox="1">
            <a:spLocks/>
          </p:cNvSpPr>
          <p:nvPr/>
        </p:nvSpPr>
        <p:spPr>
          <a:xfrm>
            <a:off x="2070763" y="5311500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2400" dirty="0" err="1"/>
              <a:t>Pasal</a:t>
            </a:r>
            <a:r>
              <a:rPr lang="en-US" sz="2400" dirty="0"/>
              <a:t> </a:t>
            </a:r>
            <a:r>
              <a:rPr lang="en-US" sz="2400" dirty="0" smtClean="0"/>
              <a:t>30</a:t>
            </a:r>
          </a:p>
          <a:p>
            <a:pPr algn="ctr"/>
            <a:r>
              <a:rPr lang="en-US" sz="1400" dirty="0" smtClean="0"/>
              <a:t> </a:t>
            </a:r>
            <a:endParaRPr lang="en-US" sz="1400" dirty="0"/>
          </a:p>
          <a:p>
            <a:pPr algn="ctr"/>
            <a:r>
              <a:rPr lang="en-US" sz="1400" dirty="0"/>
              <a:t> </a:t>
            </a:r>
            <a:r>
              <a:rPr lang="en-US" sz="2000" dirty="0"/>
              <a:t>(1) </a:t>
            </a:r>
            <a:r>
              <a:rPr lang="en-US" sz="2000" dirty="0" err="1"/>
              <a:t>Setiap</a:t>
            </a:r>
            <a:r>
              <a:rPr lang="en-US" sz="2000" dirty="0"/>
              <a:t> Orang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sengaja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melawan</a:t>
            </a:r>
            <a:r>
              <a:rPr lang="en-US" sz="2000" dirty="0"/>
              <a:t> </a:t>
            </a:r>
            <a:r>
              <a:rPr lang="en-US" sz="2000" dirty="0" err="1"/>
              <a:t>hukum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/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endParaRPr lang="en-US" sz="2000" dirty="0" smtClean="0"/>
          </a:p>
          <a:p>
            <a:pPr algn="ctr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Elektronik</a:t>
            </a:r>
            <a:r>
              <a:rPr lang="en-US" sz="2000" dirty="0"/>
              <a:t> </a:t>
            </a:r>
            <a:r>
              <a:rPr lang="en-US" sz="2000" dirty="0" err="1"/>
              <a:t>milik</a:t>
            </a:r>
            <a:r>
              <a:rPr lang="en-US" sz="2000" dirty="0"/>
              <a:t> Orang lain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apapun</a:t>
            </a:r>
            <a:r>
              <a:rPr lang="en-US" sz="2000" dirty="0"/>
              <a:t>. 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800" dirty="0" smtClean="0"/>
              <a:t> </a:t>
            </a:r>
            <a:r>
              <a:rPr lang="en-US" sz="1800" dirty="0"/>
              <a:t>(2) </a:t>
            </a:r>
            <a:r>
              <a:rPr lang="en-US" sz="1800" dirty="0" err="1"/>
              <a:t>Setiap</a:t>
            </a:r>
            <a:r>
              <a:rPr lang="en-US" sz="1800" dirty="0"/>
              <a:t> Orang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sengaja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melawan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/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apapun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/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Dokumen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. </a:t>
            </a:r>
          </a:p>
          <a:p>
            <a:pPr algn="ctr"/>
            <a:r>
              <a:rPr lang="en-US" sz="1400" dirty="0"/>
              <a:t> </a:t>
            </a:r>
            <a:endParaRPr lang="en-US" sz="1400" dirty="0" smtClean="0"/>
          </a:p>
          <a:p>
            <a:pPr algn="ctr"/>
            <a:r>
              <a:rPr lang="en-US" sz="1800" dirty="0" smtClean="0"/>
              <a:t>(</a:t>
            </a:r>
            <a:r>
              <a:rPr lang="en-US" sz="1800" dirty="0"/>
              <a:t>3) </a:t>
            </a:r>
            <a:r>
              <a:rPr lang="en-US" sz="1800" dirty="0" err="1"/>
              <a:t>Setiap</a:t>
            </a:r>
            <a:r>
              <a:rPr lang="en-US" sz="1800" dirty="0"/>
              <a:t> Orang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sengaja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melawan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/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apapun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melanggar</a:t>
            </a:r>
            <a:r>
              <a:rPr lang="en-US" sz="1800" dirty="0"/>
              <a:t>, </a:t>
            </a:r>
            <a:r>
              <a:rPr lang="en-US" sz="1800" dirty="0" err="1"/>
              <a:t>menerobos</a:t>
            </a:r>
            <a:r>
              <a:rPr lang="en-US" sz="1800" dirty="0"/>
              <a:t>, </a:t>
            </a:r>
            <a:r>
              <a:rPr lang="en-US" sz="1800" dirty="0" err="1"/>
              <a:t>melampaui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menjebol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pengamanan</a:t>
            </a:r>
            <a:r>
              <a:rPr lang="en-US" sz="1800" dirty="0"/>
              <a:t>. </a:t>
            </a:r>
          </a:p>
          <a:p>
            <a:pPr algn="ctr"/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817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6"/>
          <p:cNvSpPr txBox="1">
            <a:spLocks/>
          </p:cNvSpPr>
          <p:nvPr/>
        </p:nvSpPr>
        <p:spPr>
          <a:xfrm>
            <a:off x="2070763" y="5311500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2400" dirty="0" err="1"/>
              <a:t>Pasal</a:t>
            </a:r>
            <a:r>
              <a:rPr lang="en-US" sz="2400" dirty="0"/>
              <a:t> </a:t>
            </a:r>
            <a:r>
              <a:rPr lang="en-US" sz="2400" dirty="0" smtClean="0"/>
              <a:t>33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  <a:p>
            <a:pPr algn="ctr"/>
            <a:r>
              <a:rPr lang="en-US" sz="24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Orang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sengaja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hak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melawan</a:t>
            </a:r>
            <a:r>
              <a:rPr lang="en-US" sz="2800" dirty="0"/>
              <a:t> </a:t>
            </a:r>
            <a:r>
              <a:rPr lang="en-US" sz="2800" dirty="0" err="1"/>
              <a:t>hukum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tindakan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pun yang </a:t>
            </a:r>
            <a:r>
              <a:rPr lang="en-US" sz="2800" dirty="0" err="1"/>
              <a:t>berakibat</a:t>
            </a:r>
            <a:r>
              <a:rPr lang="en-US" sz="2800" dirty="0"/>
              <a:t> </a:t>
            </a:r>
            <a:r>
              <a:rPr lang="en-US" sz="2800" dirty="0" err="1"/>
              <a:t>terganggunya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/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mengakibatkan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sebagaimana</a:t>
            </a:r>
            <a:r>
              <a:rPr lang="en-US" sz="2800" dirty="0"/>
              <a:t> </a:t>
            </a:r>
            <a:r>
              <a:rPr lang="en-US" sz="2800" dirty="0" err="1"/>
              <a:t>mestinya</a:t>
            </a:r>
            <a:r>
              <a:rPr lang="en-US" sz="2800" dirty="0"/>
              <a:t>. </a:t>
            </a:r>
          </a:p>
          <a:p>
            <a:pPr algn="ctr"/>
            <a:r>
              <a:rPr lang="en-US" sz="2800" dirty="0"/>
              <a:t> </a:t>
            </a:r>
          </a:p>
          <a:p>
            <a:pPr algn="ctr"/>
            <a:r>
              <a:rPr lang="en-US" sz="2400" dirty="0"/>
              <a:t>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739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6"/>
          <p:cNvSpPr txBox="1">
            <a:spLocks/>
          </p:cNvSpPr>
          <p:nvPr/>
        </p:nvSpPr>
        <p:spPr>
          <a:xfrm>
            <a:off x="1975229" y="5311500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3200" dirty="0" err="1"/>
              <a:t>Pasal</a:t>
            </a:r>
            <a:r>
              <a:rPr lang="en-US" sz="3200" dirty="0"/>
              <a:t> 46 </a:t>
            </a:r>
            <a:endParaRPr lang="en-US" sz="32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 </a:t>
            </a:r>
            <a:r>
              <a:rPr lang="en-US" sz="2000" dirty="0"/>
              <a:t>(1) </a:t>
            </a:r>
            <a:r>
              <a:rPr lang="en-US" sz="2000" dirty="0" err="1"/>
              <a:t>Setiap</a:t>
            </a:r>
            <a:r>
              <a:rPr lang="en-US" sz="2000" dirty="0"/>
              <a:t> Orang yang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unsur</a:t>
            </a:r>
            <a:r>
              <a:rPr lang="en-US" sz="2000" dirty="0"/>
              <a:t> </a:t>
            </a:r>
            <a:r>
              <a:rPr lang="en-US" sz="2000" dirty="0" err="1"/>
              <a:t>sebagaimana</a:t>
            </a:r>
            <a:r>
              <a:rPr lang="en-US" sz="2000" dirty="0"/>
              <a:t> </a:t>
            </a:r>
            <a:r>
              <a:rPr lang="en-US" sz="2000" dirty="0" err="1"/>
              <a:t>dimaksud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Pasal</a:t>
            </a:r>
            <a:r>
              <a:rPr lang="en-US" sz="2000" dirty="0"/>
              <a:t> 30 </a:t>
            </a:r>
            <a:r>
              <a:rPr lang="en-US" sz="2000" dirty="0" err="1"/>
              <a:t>ayat</a:t>
            </a:r>
            <a:r>
              <a:rPr lang="en-US" sz="2000" dirty="0"/>
              <a:t> (1) </a:t>
            </a:r>
            <a:r>
              <a:rPr lang="en-US" sz="2000" dirty="0" err="1"/>
              <a:t>dipidana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pidana</a:t>
            </a:r>
            <a:r>
              <a:rPr lang="en-US" sz="2000" dirty="0"/>
              <a:t> </a:t>
            </a:r>
            <a:r>
              <a:rPr lang="en-US" sz="2000" dirty="0" err="1"/>
              <a:t>penjara</a:t>
            </a:r>
            <a:r>
              <a:rPr lang="en-US" sz="2000" dirty="0"/>
              <a:t> paling lama 6 (</a:t>
            </a:r>
            <a:r>
              <a:rPr lang="en-US" sz="2000" dirty="0" err="1"/>
              <a:t>enam</a:t>
            </a:r>
            <a:r>
              <a:rPr lang="en-US" sz="2000" dirty="0"/>
              <a:t>)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/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denda</a:t>
            </a:r>
            <a:r>
              <a:rPr lang="en-US" sz="2000" dirty="0"/>
              <a:t> paling </a:t>
            </a:r>
            <a:r>
              <a:rPr lang="en-US" sz="2000" dirty="0" err="1"/>
              <a:t>banyak</a:t>
            </a:r>
            <a:r>
              <a:rPr lang="en-US" sz="2000" dirty="0"/>
              <a:t> Rp600.000.000,00 (</a:t>
            </a:r>
            <a:r>
              <a:rPr lang="en-US" sz="2000" dirty="0" err="1"/>
              <a:t>enam</a:t>
            </a:r>
            <a:r>
              <a:rPr lang="en-US" sz="2000" dirty="0"/>
              <a:t> </a:t>
            </a:r>
            <a:r>
              <a:rPr lang="en-US" sz="2000" dirty="0" err="1"/>
              <a:t>ratus</a:t>
            </a:r>
            <a:r>
              <a:rPr lang="en-US" sz="2000" dirty="0"/>
              <a:t> </a:t>
            </a:r>
            <a:r>
              <a:rPr lang="en-US" sz="2000" dirty="0" err="1"/>
              <a:t>juta</a:t>
            </a:r>
            <a:r>
              <a:rPr lang="en-US" sz="2000" dirty="0"/>
              <a:t> rupiah</a:t>
            </a:r>
            <a:r>
              <a:rPr lang="en-US" sz="2000" dirty="0" smtClean="0"/>
              <a:t>).</a:t>
            </a:r>
          </a:p>
          <a:p>
            <a:pPr algn="ctr"/>
            <a:r>
              <a:rPr lang="en-US" sz="1400" dirty="0" smtClean="0"/>
              <a:t> </a:t>
            </a:r>
            <a:endParaRPr lang="en-US" sz="1400" dirty="0"/>
          </a:p>
          <a:p>
            <a:pPr algn="ctr"/>
            <a:r>
              <a:rPr lang="en-US" sz="1400" dirty="0"/>
              <a:t> </a:t>
            </a:r>
            <a:r>
              <a:rPr lang="en-US" sz="1800" dirty="0"/>
              <a:t>(2) </a:t>
            </a:r>
            <a:r>
              <a:rPr lang="en-US" sz="1800" dirty="0" err="1"/>
              <a:t>Setiap</a:t>
            </a:r>
            <a:r>
              <a:rPr lang="en-US" sz="1800" dirty="0"/>
              <a:t> Orang yang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sebagaimana</a:t>
            </a:r>
            <a:r>
              <a:rPr lang="en-US" sz="1800" dirty="0"/>
              <a:t> </a:t>
            </a:r>
            <a:r>
              <a:rPr lang="en-US" sz="1800" dirty="0" err="1"/>
              <a:t>dimaksud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Pasal</a:t>
            </a:r>
            <a:r>
              <a:rPr lang="en-US" sz="1800" dirty="0"/>
              <a:t> 30 </a:t>
            </a:r>
            <a:r>
              <a:rPr lang="en-US" sz="1800" dirty="0" err="1"/>
              <a:t>ayat</a:t>
            </a:r>
            <a:r>
              <a:rPr lang="en-US" sz="1800" dirty="0"/>
              <a:t> (2) </a:t>
            </a:r>
            <a:r>
              <a:rPr lang="en-US" sz="1800" dirty="0" err="1"/>
              <a:t>dipidana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pidana</a:t>
            </a:r>
            <a:r>
              <a:rPr lang="en-US" sz="1800" dirty="0"/>
              <a:t> </a:t>
            </a:r>
            <a:r>
              <a:rPr lang="en-US" sz="1800" dirty="0" err="1"/>
              <a:t>penjara</a:t>
            </a:r>
            <a:r>
              <a:rPr lang="en-US" sz="1800" dirty="0"/>
              <a:t> paling lama 7 (</a:t>
            </a:r>
            <a:r>
              <a:rPr lang="en-US" sz="1800" dirty="0" err="1"/>
              <a:t>tujuh</a:t>
            </a:r>
            <a:r>
              <a:rPr lang="en-US" sz="1800" dirty="0"/>
              <a:t>)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/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denda</a:t>
            </a:r>
            <a:r>
              <a:rPr lang="en-US" sz="1800" dirty="0"/>
              <a:t> paling </a:t>
            </a:r>
            <a:r>
              <a:rPr lang="en-US" sz="1800" dirty="0" err="1"/>
              <a:t>banyak</a:t>
            </a:r>
            <a:r>
              <a:rPr lang="en-US" sz="1800" dirty="0"/>
              <a:t> Rp700.000.000,00 (</a:t>
            </a:r>
            <a:r>
              <a:rPr lang="en-US" sz="1800" dirty="0" err="1"/>
              <a:t>tujuh</a:t>
            </a:r>
            <a:r>
              <a:rPr lang="en-US" sz="1800" dirty="0"/>
              <a:t> </a:t>
            </a:r>
            <a:r>
              <a:rPr lang="en-US" sz="1800" dirty="0" err="1"/>
              <a:t>ratus</a:t>
            </a:r>
            <a:r>
              <a:rPr lang="en-US" sz="1800" dirty="0"/>
              <a:t> </a:t>
            </a:r>
            <a:r>
              <a:rPr lang="en-US" sz="1800" dirty="0" err="1"/>
              <a:t>juta</a:t>
            </a:r>
            <a:r>
              <a:rPr lang="en-US" sz="1800" dirty="0"/>
              <a:t> rupiah). </a:t>
            </a:r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 </a:t>
            </a:r>
            <a:r>
              <a:rPr lang="en-US" sz="1800" dirty="0"/>
              <a:t>(3) </a:t>
            </a:r>
            <a:r>
              <a:rPr lang="en-US" sz="1800" dirty="0" err="1"/>
              <a:t>Setiap</a:t>
            </a:r>
            <a:r>
              <a:rPr lang="en-US" sz="1800" dirty="0"/>
              <a:t> Orang yang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sebagaimana</a:t>
            </a:r>
            <a:r>
              <a:rPr lang="en-US" sz="1800" dirty="0"/>
              <a:t> </a:t>
            </a:r>
            <a:r>
              <a:rPr lang="en-US" sz="1800" dirty="0" err="1"/>
              <a:t>dimaksud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Pasal</a:t>
            </a:r>
            <a:r>
              <a:rPr lang="en-US" sz="1800" dirty="0"/>
              <a:t> 30 </a:t>
            </a:r>
            <a:r>
              <a:rPr lang="en-US" sz="1800" dirty="0" err="1"/>
              <a:t>ayat</a:t>
            </a:r>
            <a:r>
              <a:rPr lang="en-US" sz="1800" dirty="0"/>
              <a:t> (3) </a:t>
            </a:r>
            <a:r>
              <a:rPr lang="en-US" sz="1800" dirty="0" err="1"/>
              <a:t>dipidana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pidana</a:t>
            </a:r>
            <a:r>
              <a:rPr lang="en-US" sz="1800" dirty="0"/>
              <a:t> </a:t>
            </a:r>
            <a:r>
              <a:rPr lang="en-US" sz="1800" dirty="0" err="1"/>
              <a:t>penjara</a:t>
            </a:r>
            <a:r>
              <a:rPr lang="en-US" sz="1800" dirty="0"/>
              <a:t> paling lama 8 (</a:t>
            </a:r>
            <a:r>
              <a:rPr lang="en-US" sz="1800" dirty="0" err="1"/>
              <a:t>delapan</a:t>
            </a:r>
            <a:r>
              <a:rPr lang="en-US" sz="1800" dirty="0"/>
              <a:t>)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/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denda</a:t>
            </a:r>
            <a:r>
              <a:rPr lang="en-US" sz="1800" dirty="0"/>
              <a:t> paling </a:t>
            </a:r>
            <a:r>
              <a:rPr lang="en-US" sz="1800" dirty="0" err="1"/>
              <a:t>banyak</a:t>
            </a:r>
            <a:r>
              <a:rPr lang="en-US" sz="1800" dirty="0"/>
              <a:t> Rp800.000,000,00 (</a:t>
            </a:r>
            <a:r>
              <a:rPr lang="en-US" sz="1800" dirty="0" err="1"/>
              <a:t>delapan</a:t>
            </a:r>
            <a:r>
              <a:rPr lang="en-US" sz="1800" dirty="0"/>
              <a:t> </a:t>
            </a:r>
            <a:r>
              <a:rPr lang="en-US" sz="1800" dirty="0" err="1"/>
              <a:t>ratus</a:t>
            </a:r>
            <a:r>
              <a:rPr lang="en-US" sz="1800" dirty="0"/>
              <a:t> </a:t>
            </a:r>
            <a:r>
              <a:rPr lang="en-US" sz="1800" dirty="0" err="1"/>
              <a:t>juta</a:t>
            </a:r>
            <a:r>
              <a:rPr lang="en-US" sz="1800" dirty="0"/>
              <a:t> rupiah). </a:t>
            </a:r>
            <a:endParaRPr lang="en-US" sz="1400" dirty="0"/>
          </a:p>
          <a:p>
            <a:pPr algn="ctr"/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 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5076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6"/>
          <p:cNvSpPr txBox="1">
            <a:spLocks/>
          </p:cNvSpPr>
          <p:nvPr/>
        </p:nvSpPr>
        <p:spPr>
          <a:xfrm>
            <a:off x="2273205" y="2077117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</a:rPr>
              <a:t>Common Vulnerability</a:t>
            </a:r>
            <a:endParaRPr lang="en-US" sz="4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"/>
          <p:cNvSpPr txBox="1">
            <a:spLocks/>
          </p:cNvSpPr>
          <p:nvPr/>
        </p:nvSpPr>
        <p:spPr>
          <a:xfrm>
            <a:off x="471701" y="4670192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3600" dirty="0" err="1">
                <a:solidFill>
                  <a:srgbClr val="0070C0"/>
                </a:solidFill>
              </a:rPr>
              <a:t>Sql</a:t>
            </a:r>
            <a:r>
              <a:rPr lang="en-US" sz="3600" dirty="0">
                <a:solidFill>
                  <a:srgbClr val="0070C0"/>
                </a:solidFill>
              </a:rPr>
              <a:t> Injection</a:t>
            </a:r>
          </a:p>
          <a:p>
            <a:pPr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3600" dirty="0">
                <a:solidFill>
                  <a:srgbClr val="0070C0"/>
                </a:solidFill>
              </a:rPr>
              <a:t>File Upload </a:t>
            </a:r>
          </a:p>
          <a:p>
            <a:pPr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3600" dirty="0">
                <a:solidFill>
                  <a:srgbClr val="0070C0"/>
                </a:solidFill>
              </a:rPr>
              <a:t>Form Missing Token</a:t>
            </a:r>
          </a:p>
          <a:p>
            <a:pPr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3600" dirty="0">
                <a:solidFill>
                  <a:srgbClr val="0070C0"/>
                </a:solidFill>
              </a:rPr>
              <a:t>IDOR</a:t>
            </a:r>
          </a:p>
          <a:p>
            <a:pPr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3600" dirty="0">
                <a:solidFill>
                  <a:srgbClr val="0070C0"/>
                </a:solidFill>
              </a:rPr>
              <a:t>XSS</a:t>
            </a:r>
          </a:p>
        </p:txBody>
      </p:sp>
      <p:sp>
        <p:nvSpPr>
          <p:cNvPr id="3" name="Shape 177"/>
          <p:cNvSpPr txBox="1">
            <a:spLocks/>
          </p:cNvSpPr>
          <p:nvPr/>
        </p:nvSpPr>
        <p:spPr>
          <a:xfrm>
            <a:off x="1844319" y="1405984"/>
            <a:ext cx="46926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dirty="0" smtClean="0">
                <a:solidFill>
                  <a:srgbClr val="92D050"/>
                </a:solidFill>
              </a:rPr>
              <a:t>Bug </a:t>
            </a:r>
            <a:r>
              <a:rPr lang="en-US" dirty="0" err="1" smtClean="0">
                <a:solidFill>
                  <a:srgbClr val="92D050"/>
                </a:solidFill>
              </a:rPr>
              <a:t>Bug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Umum</a:t>
            </a:r>
            <a:r>
              <a:rPr lang="en-US" dirty="0" smtClean="0">
                <a:solidFill>
                  <a:srgbClr val="92D050"/>
                </a:solidFill>
              </a:rPr>
              <a:t> yang Trendy: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Bef>
                <a:spcPts val="600"/>
              </a:spcBef>
            </a:pPr>
            <a:r>
              <a:rPr lang="en-US" dirty="0" err="1">
                <a:solidFill>
                  <a:srgbClr val="92D050"/>
                </a:solidFill>
              </a:rPr>
              <a:t>Sql</a:t>
            </a:r>
            <a:r>
              <a:rPr lang="en-US" dirty="0">
                <a:solidFill>
                  <a:srgbClr val="92D050"/>
                </a:solidFill>
              </a:rPr>
              <a:t>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serangan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disebabkan</a:t>
            </a:r>
            <a:r>
              <a:rPr lang="en-US" sz="2800" dirty="0"/>
              <a:t> </a:t>
            </a:r>
            <a:r>
              <a:rPr lang="en-US" sz="2800" dirty="0" err="1"/>
              <a:t>inputan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smtClean="0"/>
              <a:t>parameter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difilter</a:t>
            </a:r>
            <a:r>
              <a:rPr lang="en-US" sz="2800" dirty="0" smtClean="0"/>
              <a:t>. Attacker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mengontrol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celah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endParaRPr lang="en-US" sz="2800" dirty="0" smtClean="0"/>
          </a:p>
          <a:p>
            <a:pPr marL="2540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5400" indent="0">
              <a:buNone/>
            </a:pPr>
            <a:endParaRPr lang="en-US" sz="2800" dirty="0" smtClean="0"/>
          </a:p>
          <a:p>
            <a:pPr marL="25400" indent="0">
              <a:buNone/>
            </a:pPr>
            <a:endParaRPr lang="en-US" sz="2800" dirty="0"/>
          </a:p>
          <a:p>
            <a:pPr marL="2540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79" y="3761969"/>
            <a:ext cx="5816362" cy="535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79" y="4438411"/>
            <a:ext cx="5816362" cy="699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" y="5279318"/>
            <a:ext cx="8677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Bef>
                <a:spcPts val="600"/>
              </a:spcBef>
            </a:pPr>
            <a:r>
              <a:rPr lang="en-US" dirty="0" smtClean="0">
                <a:solidFill>
                  <a:srgbClr val="92D050"/>
                </a:solidFill>
              </a:rPr>
              <a:t>File Upload </a:t>
            </a:r>
            <a:r>
              <a:rPr lang="en-US" dirty="0">
                <a:solidFill>
                  <a:srgbClr val="0070C0"/>
                </a:solidFill>
              </a:rPr>
              <a:t>Vulnerability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ko-KR" sz="2000" dirty="0" smtClean="0"/>
              <a:t>File Upload </a:t>
            </a:r>
            <a:r>
              <a:rPr lang="en-US" altLang="ko-KR" sz="2000" dirty="0" err="1" smtClean="0"/>
              <a:t>contohnya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tempat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mengupload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foto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atau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tempat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menganti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foto</a:t>
            </a:r>
            <a:r>
              <a:rPr lang="en-US" altLang="ko-KR" sz="2000" dirty="0" smtClean="0"/>
              <a:t> profile, </a:t>
            </a:r>
            <a:r>
              <a:rPr lang="en-US" altLang="ko-KR" sz="2000" dirty="0" err="1" smtClean="0"/>
              <a:t>Lazimnya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hanya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menerima</a:t>
            </a:r>
            <a:r>
              <a:rPr lang="en-US" altLang="ko-KR" sz="2000" dirty="0" smtClean="0"/>
              <a:t> file yang </a:t>
            </a:r>
            <a:r>
              <a:rPr lang="en-US" altLang="ko-KR" sz="2000" dirty="0" err="1" smtClean="0"/>
              <a:t>berextensi</a:t>
            </a:r>
            <a:endParaRPr lang="en-US" altLang="ko-KR" sz="2000" dirty="0" smtClean="0"/>
          </a:p>
          <a:p>
            <a:pPr marL="76200" indent="0">
              <a:buNone/>
            </a:pPr>
            <a:r>
              <a:rPr lang="en-US" altLang="ko-KR" sz="2000" dirty="0"/>
              <a:t>(JPG,JPEG,PNG,GIF) </a:t>
            </a:r>
            <a:r>
              <a:rPr lang="en-US" altLang="ko-KR" sz="2000" dirty="0" err="1"/>
              <a:t>ini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adalah</a:t>
            </a:r>
            <a:r>
              <a:rPr lang="en-US" altLang="ko-KR" sz="2000" dirty="0"/>
              <a:t> format yang </a:t>
            </a:r>
            <a:r>
              <a:rPr lang="en-US" altLang="ko-KR" sz="2000" dirty="0" err="1"/>
              <a:t>lazim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diterima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oleh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sebuah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tempat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upload </a:t>
            </a:r>
            <a:r>
              <a:rPr lang="en-US" altLang="ko-KR" sz="2000" dirty="0" err="1" smtClean="0"/>
              <a:t>foto</a:t>
            </a:r>
            <a:r>
              <a:rPr lang="en-US" altLang="ko-KR" sz="2000" dirty="0" smtClean="0"/>
              <a:t>. </a:t>
            </a:r>
            <a:r>
              <a:rPr lang="en-US" altLang="ko-KR" sz="2000" dirty="0" err="1"/>
              <a:t>Tapi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jika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seorang</a:t>
            </a:r>
            <a:r>
              <a:rPr lang="en-US" altLang="ko-KR" sz="2000" dirty="0"/>
              <a:t> hacker </a:t>
            </a:r>
            <a:r>
              <a:rPr lang="en-US" altLang="ko-KR" sz="2000" dirty="0" err="1"/>
              <a:t>bisa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mengupload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sebuah</a:t>
            </a:r>
            <a:r>
              <a:rPr lang="en-US" altLang="ko-KR" sz="2000" dirty="0"/>
              <a:t> file (</a:t>
            </a:r>
            <a:r>
              <a:rPr lang="en-US" altLang="ko-KR" sz="2000" dirty="0" err="1"/>
              <a:t>php</a:t>
            </a:r>
            <a:r>
              <a:rPr lang="en-US" altLang="ko-KR" sz="2000" dirty="0"/>
              <a:t>) ? Hacker </a:t>
            </a:r>
            <a:r>
              <a:rPr lang="en-US" altLang="ko-KR" sz="2000" dirty="0" err="1"/>
              <a:t>akan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bisa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mendapatkan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akses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lebih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ke</a:t>
            </a:r>
            <a:r>
              <a:rPr lang="en-US" altLang="ko-KR" sz="2000" dirty="0"/>
              <a:t> website </a:t>
            </a:r>
            <a:r>
              <a:rPr lang="en-US" altLang="ko-KR" sz="2000" dirty="0" err="1"/>
              <a:t>kita</a:t>
            </a:r>
            <a:r>
              <a:rPr lang="en-US" altLang="ko-KR" sz="2000" dirty="0" smtClean="0"/>
              <a:t>.</a:t>
            </a:r>
          </a:p>
          <a:p>
            <a:pPr marL="76200" indent="0">
              <a:buNone/>
            </a:pPr>
            <a:endParaRPr lang="en-US" altLang="ko-KR" sz="2000" dirty="0"/>
          </a:p>
          <a:p>
            <a:pPr marL="76200" indent="0">
              <a:buNone/>
            </a:pPr>
            <a:endParaRPr lang="ko-KR" altLang="en-US" sz="2000" dirty="0"/>
          </a:p>
          <a:p>
            <a:pPr marL="76200" indent="0">
              <a:buNone/>
            </a:pPr>
            <a:endParaRPr lang="ko-KR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5" y="3777515"/>
            <a:ext cx="5781675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928121"/>
            <a:ext cx="3343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Bef>
                <a:spcPts val="600"/>
              </a:spcBef>
            </a:pPr>
            <a:r>
              <a:rPr lang="en-US" dirty="0"/>
              <a:t>Missing Form Token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ko-KR" sz="2000" dirty="0" err="1"/>
              <a:t>Lazimnya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sebuah</a:t>
            </a:r>
            <a:r>
              <a:rPr lang="en-US" altLang="ko-KR" sz="2000" dirty="0"/>
              <a:t> form </a:t>
            </a:r>
            <a:r>
              <a:rPr lang="en-US" altLang="ko-KR" sz="2000" dirty="0" err="1"/>
              <a:t>misal</a:t>
            </a:r>
            <a:r>
              <a:rPr lang="en-US" altLang="ko-KR" sz="2000" dirty="0"/>
              <a:t> Form login </a:t>
            </a:r>
            <a:r>
              <a:rPr lang="en-US" altLang="ko-KR" sz="2000" dirty="0" err="1"/>
              <a:t>diinputkan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dari</a:t>
            </a:r>
            <a:r>
              <a:rPr lang="en-US" altLang="ko-KR" sz="2000" dirty="0"/>
              <a:t> page </a:t>
            </a:r>
            <a:r>
              <a:rPr lang="en-US" altLang="ko-KR" sz="2000" dirty="0" err="1"/>
              <a:t>saat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dibuka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Tapi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bagaimana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jika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seorang</a:t>
            </a:r>
            <a:r>
              <a:rPr lang="en-US" altLang="ko-KR" sz="2000" dirty="0"/>
              <a:t> hacker </a:t>
            </a:r>
            <a:r>
              <a:rPr lang="en-US" altLang="ko-KR" sz="2000" dirty="0" err="1"/>
              <a:t>bisa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menginputkan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Username:Password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dari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luar</a:t>
            </a:r>
            <a:r>
              <a:rPr lang="en-US" altLang="ko-KR" sz="2000" dirty="0"/>
              <a:t> form? Hacker </a:t>
            </a:r>
            <a:r>
              <a:rPr lang="en-US" altLang="ko-KR" sz="2000" dirty="0" err="1"/>
              <a:t>bisa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melakukan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percobaan</a:t>
            </a:r>
            <a:r>
              <a:rPr lang="en-US" altLang="ko-KR" sz="2000" dirty="0"/>
              <a:t> username </a:t>
            </a:r>
            <a:r>
              <a:rPr lang="en-US" altLang="ko-KR" sz="2000" dirty="0" err="1"/>
              <a:t>ataupun</a:t>
            </a:r>
            <a:r>
              <a:rPr lang="en-US" altLang="ko-KR" sz="2000" dirty="0"/>
              <a:t> password </a:t>
            </a:r>
            <a:r>
              <a:rPr lang="en-US" altLang="ko-KR" sz="2000" dirty="0" err="1"/>
              <a:t>dari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luar</a:t>
            </a:r>
            <a:r>
              <a:rPr lang="en-US" altLang="ko-KR" sz="2000" dirty="0"/>
              <a:t> form </a:t>
            </a:r>
            <a:r>
              <a:rPr lang="en-US" altLang="ko-KR" sz="2000" dirty="0" err="1" smtClean="0"/>
              <a:t>itu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dengan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leluasa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5" y="3521549"/>
            <a:ext cx="6505575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5" y="4264499"/>
            <a:ext cx="4914900" cy="2390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041" y="4801837"/>
            <a:ext cx="60579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98697" y="-463919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Today Journey?</a:t>
            </a:r>
            <a:endParaRPr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1769350" y="3756627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3600" dirty="0" smtClean="0">
                <a:solidFill>
                  <a:srgbClr val="FFFF00"/>
                </a:solidFill>
              </a:rPr>
              <a:t>0x0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Hack?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0x1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3600" dirty="0" smtClean="0">
                <a:solidFill>
                  <a:srgbClr val="7030A0"/>
                </a:solidFill>
              </a:rPr>
              <a:t>Hacking Anatomy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0x2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rgbClr val="7030A0"/>
                </a:solidFill>
              </a:rPr>
              <a:t>Common Vulnerability </a:t>
            </a:r>
            <a:endParaRPr lang="en-US" sz="3600" dirty="0" smtClean="0">
              <a:solidFill>
                <a:srgbClr val="7030A0"/>
              </a:solidFill>
            </a:endParaRP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Bef>
                <a:spcPts val="600"/>
              </a:spcBef>
            </a:pPr>
            <a:r>
              <a:rPr lang="en-US" dirty="0"/>
              <a:t>IDOR?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/>
              <a:t>IDOR </a:t>
            </a:r>
            <a:r>
              <a:rPr lang="en-US" sz="2000" dirty="0" err="1"/>
              <a:t>atau</a:t>
            </a:r>
            <a:r>
              <a:rPr lang="en-US" sz="2000" dirty="0"/>
              <a:t> Insecure Direct Object Reference </a:t>
            </a:r>
            <a:r>
              <a:rPr lang="en-US" sz="2000" dirty="0" err="1"/>
              <a:t>adalah</a:t>
            </a:r>
            <a:r>
              <a:rPr lang="en-US" sz="2000" dirty="0"/>
              <a:t> vulnerability yang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user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(data). User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key yang </a:t>
            </a:r>
            <a:r>
              <a:rPr lang="en-US" sz="2000" dirty="0" err="1"/>
              <a:t>jadi</a:t>
            </a:r>
            <a:r>
              <a:rPr lang="en-US" sz="2000" dirty="0"/>
              <a:t> reference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(</a:t>
            </a:r>
            <a:r>
              <a:rPr lang="en-US" sz="2000" dirty="0" err="1"/>
              <a:t>misalnya</a:t>
            </a:r>
            <a:r>
              <a:rPr lang="en-US" sz="2000" dirty="0"/>
              <a:t> ID di database)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data (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malah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).</a:t>
            </a:r>
            <a:endParaRPr lang="en-US" altLang="ko-KR" sz="2000" dirty="0"/>
          </a:p>
          <a:p>
            <a:pPr marL="76200" indent="0">
              <a:buNone/>
            </a:pPr>
            <a:endParaRPr lang="ko-KR" altLang="en-US" sz="2000" dirty="0"/>
          </a:p>
          <a:p>
            <a:pPr marL="7620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41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64" y="545910"/>
            <a:ext cx="6875672" cy="57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Bef>
                <a:spcPts val="600"/>
              </a:spcBef>
            </a:pPr>
            <a:r>
              <a:rPr lang="en-US" dirty="0"/>
              <a:t>XSS?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/>
              <a:t>Cross-site Scripting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serangan</a:t>
            </a:r>
            <a:r>
              <a:rPr lang="en-US" sz="2000" dirty="0"/>
              <a:t> yang </a:t>
            </a:r>
            <a:r>
              <a:rPr lang="en-US" sz="2000" dirty="0" err="1"/>
              <a:t>memanfaatkan</a:t>
            </a:r>
            <a:r>
              <a:rPr lang="en-US" sz="2000" dirty="0"/>
              <a:t> script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exploitasi</a:t>
            </a:r>
            <a:r>
              <a:rPr lang="en-US" sz="2000" dirty="0"/>
              <a:t>. </a:t>
            </a:r>
            <a:r>
              <a:rPr lang="en-US" sz="2000" dirty="0" err="1"/>
              <a:t>Penyebabnya</a:t>
            </a:r>
            <a:r>
              <a:rPr lang="en-US" sz="2000" dirty="0"/>
              <a:t>?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validasi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inputa</a:t>
            </a:r>
            <a:r>
              <a:rPr lang="en-US" sz="2000" dirty="0"/>
              <a:t>, Hal </a:t>
            </a:r>
            <a:r>
              <a:rPr lang="en-US" sz="2000" dirty="0" err="1"/>
              <a:t>fatalnya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? Hacker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scaming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website </a:t>
            </a:r>
            <a:r>
              <a:rPr lang="en-US" sz="2000" dirty="0" err="1"/>
              <a:t>kita</a:t>
            </a:r>
            <a:r>
              <a:rPr lang="en-US" sz="2000" dirty="0"/>
              <a:t>, </a:t>
            </a:r>
            <a:r>
              <a:rPr lang="en-US" sz="2000" dirty="0" err="1"/>
              <a:t>mencuri</a:t>
            </a:r>
            <a:r>
              <a:rPr lang="en-US" sz="2000" dirty="0"/>
              <a:t> session/cookie login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user di website </a:t>
            </a:r>
            <a:r>
              <a:rPr lang="en-US" sz="2000" dirty="0" err="1"/>
              <a:t>kita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785121"/>
            <a:ext cx="4000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773886" y="2896861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solidFill>
                  <a:srgbClr val="92D050"/>
                </a:solidFill>
              </a:rPr>
              <a:t>Surabaya Hacker </a:t>
            </a:r>
            <a:r>
              <a:rPr lang="en-US" sz="3600" dirty="0" smtClean="0">
                <a:solidFill>
                  <a:srgbClr val="92D050"/>
                </a:solidFill>
              </a:rPr>
              <a:t>Link</a:t>
            </a:r>
            <a:br>
              <a:rPr lang="en-US" sz="3600" dirty="0" smtClean="0">
                <a:solidFill>
                  <a:srgbClr val="92D050"/>
                </a:solidFill>
              </a:rPr>
            </a:br>
            <a:r>
              <a:rPr lang="en-US" sz="36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Nepska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2000" dirty="0" smtClean="0">
                <a:solidFill>
                  <a:srgbClr val="0070C0"/>
                </a:solidFill>
              </a:rPr>
              <a:t>kod0kk – </a:t>
            </a:r>
            <a:r>
              <a:rPr lang="en-US" sz="2000" dirty="0" err="1" smtClean="0">
                <a:solidFill>
                  <a:srgbClr val="0070C0"/>
                </a:solidFill>
              </a:rPr>
              <a:t>GolixGates</a:t>
            </a:r>
            <a:endParaRPr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6"/>
          <p:cNvSpPr txBox="1">
            <a:spLocks/>
          </p:cNvSpPr>
          <p:nvPr/>
        </p:nvSpPr>
        <p:spPr>
          <a:xfrm>
            <a:off x="2139002" y="2568055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4000" dirty="0"/>
              <a:t>Is it over? No. Let's </a:t>
            </a:r>
            <a:r>
              <a:rPr lang="en-US" sz="4000" dirty="0" smtClean="0"/>
              <a:t>Workshop</a:t>
            </a:r>
            <a:r>
              <a:rPr lang="en-US" sz="4000" dirty="0"/>
              <a:t>!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708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6"/>
          <p:cNvSpPr txBox="1">
            <a:spLocks/>
          </p:cNvSpPr>
          <p:nvPr/>
        </p:nvSpPr>
        <p:spPr>
          <a:xfrm>
            <a:off x="2963669" y="2991516"/>
            <a:ext cx="4927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4000" dirty="0" smtClean="0"/>
              <a:t>0x0 Hack?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Hacker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Hacking?</a:t>
            </a:r>
          </a:p>
        </p:txBody>
      </p:sp>
    </p:spTree>
    <p:extLst>
      <p:ext uri="{BB962C8B-B14F-4D97-AF65-F5344CB8AC3E}">
        <p14:creationId xmlns:p14="http://schemas.microsoft.com/office/powerpoint/2010/main" val="26024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orang yang </a:t>
            </a:r>
            <a:r>
              <a:rPr lang="en-US" dirty="0" err="1"/>
              <a:t>mempelajari</a:t>
            </a:r>
            <a:r>
              <a:rPr lang="en-US" dirty="0"/>
              <a:t>, </a:t>
            </a:r>
            <a:r>
              <a:rPr lang="en-US" dirty="0" err="1"/>
              <a:t>menganalisis</a:t>
            </a:r>
            <a:r>
              <a:rPr lang="en-US" dirty="0"/>
              <a:t>, </a:t>
            </a:r>
            <a:r>
              <a:rPr lang="en-US" dirty="0" err="1"/>
              <a:t>memodifikasi</a:t>
            </a:r>
            <a:r>
              <a:rPr lang="en-US" dirty="0"/>
              <a:t>,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system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dimotivasi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Penampakan</a:t>
            </a:r>
            <a:r>
              <a:rPr lang="en-US" dirty="0" smtClean="0"/>
              <a:t> Hacker -&gt;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4" y="300250"/>
            <a:ext cx="5245858" cy="3934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34629"/>
          <a:stretch/>
        </p:blipFill>
        <p:spPr>
          <a:xfrm>
            <a:off x="4148919" y="4234644"/>
            <a:ext cx="4889594" cy="24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186613"/>
            <a:ext cx="3408785" cy="25565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98" y="186613"/>
            <a:ext cx="3458547" cy="2556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8" y="4474029"/>
            <a:ext cx="2904930" cy="2178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5" y="4474029"/>
            <a:ext cx="2904930" cy="2178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98" y="2157706"/>
            <a:ext cx="3921967" cy="29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Hacking?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hacker, Yang </a:t>
            </a:r>
            <a:r>
              <a:rPr lang="en-US" dirty="0" err="1" smtClean="0"/>
              <a:t>menargetkan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system.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 smtClean="0"/>
              <a:t>Kasus</a:t>
            </a:r>
            <a:r>
              <a:rPr lang="en-US" sz="2800" dirty="0" smtClean="0"/>
              <a:t> hacking yang </a:t>
            </a:r>
            <a:r>
              <a:rPr lang="en-US" sz="2800" dirty="0" err="1" smtClean="0"/>
              <a:t>hitz</a:t>
            </a:r>
            <a:r>
              <a:rPr lang="en-US" sz="2800" dirty="0" smtClean="0"/>
              <a:t> </a:t>
            </a:r>
            <a:r>
              <a:rPr lang="en-US" sz="2800" dirty="0" err="1" smtClean="0"/>
              <a:t>belakangan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-&gt;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254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49" y="3489649"/>
            <a:ext cx="5924977" cy="309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7" y="177979"/>
            <a:ext cx="6506900" cy="34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786</Words>
  <Application>Microsoft Office PowerPoint</Application>
  <PresentationFormat>On-screen Show (4:3)</PresentationFormat>
  <Paragraphs>105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Segoe UI</vt:lpstr>
      <vt:lpstr>Hind</vt:lpstr>
      <vt:lpstr>Arial</vt:lpstr>
      <vt:lpstr>Wingdings</vt:lpstr>
      <vt:lpstr>Source Sans Pro</vt:lpstr>
      <vt:lpstr>Benedick template</vt:lpstr>
      <vt:lpstr>“Secure Coding“ Surabaya Hacker Link Surabaya Dev</vt:lpstr>
      <vt:lpstr>안녕하세요</vt:lpstr>
      <vt:lpstr>Today Journey?</vt:lpstr>
      <vt:lpstr>PowerPoint Presentation</vt:lpstr>
      <vt:lpstr>Hacker?</vt:lpstr>
      <vt:lpstr>PowerPoint Presentation</vt:lpstr>
      <vt:lpstr>PowerPoint Presentation</vt:lpstr>
      <vt:lpstr>Hacking?</vt:lpstr>
      <vt:lpstr>PowerPoint Presentation</vt:lpstr>
      <vt:lpstr>PowerPoint Presentation</vt:lpstr>
      <vt:lpstr>PowerPoint Presentation</vt:lpstr>
      <vt:lpstr>PowerPoint Presentation</vt:lpstr>
      <vt:lpstr>RECONNAISSANCE</vt:lpstr>
      <vt:lpstr>SCANNING</vt:lpstr>
      <vt:lpstr>GAINING ACCESS</vt:lpstr>
      <vt:lpstr>PRIVILEGE ESCALATION</vt:lpstr>
      <vt:lpstr>BACKDOORING</vt:lpstr>
      <vt:lpstr>CLEAR</vt:lpstr>
      <vt:lpstr>Denial Of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Injection</vt:lpstr>
      <vt:lpstr>File Upload Vulnerability?</vt:lpstr>
      <vt:lpstr>Missing Form Token</vt:lpstr>
      <vt:lpstr>IDOR?</vt:lpstr>
      <vt:lpstr>PowerPoint Presentation</vt:lpstr>
      <vt:lpstr>XSS?</vt:lpstr>
      <vt:lpstr>Thank You  Surabaya Hacker Link  Nepska – kod0kk – GolixGates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“Secure Coding“ Surabaya Hacker Link Surabaya Dev</dc:title>
  <dc:creator>nepska</dc:creator>
  <cp:lastModifiedBy>Windows User</cp:lastModifiedBy>
  <cp:revision>42</cp:revision>
  <dcterms:modified xsi:type="dcterms:W3CDTF">2018-05-04T15:33:21Z</dcterms:modified>
</cp:coreProperties>
</file>