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9" r:id="rId2"/>
    <p:sldId id="286" r:id="rId3"/>
    <p:sldId id="296" r:id="rId4"/>
    <p:sldId id="281" r:id="rId5"/>
    <p:sldId id="288" r:id="rId6"/>
    <p:sldId id="289" r:id="rId7"/>
    <p:sldId id="290" r:id="rId8"/>
    <p:sldId id="291" r:id="rId9"/>
    <p:sldId id="297" r:id="rId10"/>
    <p:sldId id="294" r:id="rId11"/>
    <p:sldId id="295" r:id="rId12"/>
    <p:sldId id="292" r:id="rId13"/>
    <p:sldId id="293" r:id="rId14"/>
    <p:sldId id="298" r:id="rId15"/>
    <p:sldId id="299" r:id="rId16"/>
    <p:sldId id="300" r:id="rId17"/>
    <p:sldId id="304" r:id="rId18"/>
    <p:sldId id="305" r:id="rId19"/>
    <p:sldId id="301" r:id="rId20"/>
    <p:sldId id="302" r:id="rId21"/>
    <p:sldId id="309" r:id="rId22"/>
    <p:sldId id="307" r:id="rId23"/>
    <p:sldId id="310" r:id="rId24"/>
    <p:sldId id="312" r:id="rId25"/>
    <p:sldId id="316" r:id="rId26"/>
    <p:sldId id="315" r:id="rId27"/>
    <p:sldId id="317" r:id="rId28"/>
    <p:sldId id="318" r:id="rId29"/>
    <p:sldId id="319" r:id="rId30"/>
    <p:sldId id="313" r:id="rId31"/>
    <p:sldId id="314" r:id="rId32"/>
    <p:sldId id="323" r:id="rId33"/>
    <p:sldId id="308" r:id="rId34"/>
    <p:sldId id="320" r:id="rId35"/>
    <p:sldId id="324" r:id="rId36"/>
    <p:sldId id="325" r:id="rId37"/>
    <p:sldId id="326" r:id="rId38"/>
    <p:sldId id="327" r:id="rId39"/>
    <p:sldId id="328" r:id="rId40"/>
    <p:sldId id="329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8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60" autoAdjust="0"/>
  </p:normalViewPr>
  <p:slideViewPr>
    <p:cSldViewPr snapToGrid="0">
      <p:cViewPr varScale="1">
        <p:scale>
          <a:sx n="55" d="100"/>
          <a:sy n="55" d="100"/>
        </p:scale>
        <p:origin x="1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FA53A-41D3-4C86-9894-A4D36293F74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3F9A41-AE8D-4D8C-B3C3-A6AAFD60F399}">
      <dgm:prSet phldrT="[文本]"/>
      <dgm:spPr/>
      <dgm:t>
        <a:bodyPr/>
        <a:lstStyle/>
        <a:p>
          <a:r>
            <a:rPr lang="zh-CN" altLang="en-US" dirty="0" smtClean="0"/>
            <a:t>基本概念</a:t>
          </a:r>
          <a:endParaRPr lang="zh-CN" altLang="en-US" dirty="0"/>
        </a:p>
      </dgm:t>
    </dgm:pt>
    <dgm:pt modelId="{D32A0DA2-1E75-4BC7-9D2A-73AE19A95637}" type="parTrans" cxnId="{14050458-FC18-4324-BA51-A3453FAE0A26}">
      <dgm:prSet/>
      <dgm:spPr/>
      <dgm:t>
        <a:bodyPr/>
        <a:lstStyle/>
        <a:p>
          <a:endParaRPr lang="zh-CN" altLang="en-US"/>
        </a:p>
      </dgm:t>
    </dgm:pt>
    <dgm:pt modelId="{5F36A164-B1F2-4BB0-B115-D7CD4BB7FA88}" type="sibTrans" cxnId="{14050458-FC18-4324-BA51-A3453FAE0A26}">
      <dgm:prSet/>
      <dgm:spPr/>
      <dgm:t>
        <a:bodyPr/>
        <a:lstStyle/>
        <a:p>
          <a:endParaRPr lang="zh-CN" altLang="en-US"/>
        </a:p>
      </dgm:t>
    </dgm:pt>
    <dgm:pt modelId="{D4BB2F65-E7F4-4869-88B2-BEC95C26F293}">
      <dgm:prSet phldrT="[文本]"/>
      <dgm:spPr/>
      <dgm:t>
        <a:bodyPr/>
        <a:lstStyle/>
        <a:p>
          <a:r>
            <a:rPr lang="zh-CN" altLang="en-US" dirty="0" smtClean="0"/>
            <a:t>存储结构</a:t>
          </a:r>
          <a:endParaRPr lang="zh-CN" altLang="en-US" dirty="0"/>
        </a:p>
      </dgm:t>
    </dgm:pt>
    <dgm:pt modelId="{8FE38DB1-CAB3-4A6A-B5EF-31D93CD3BDBF}" type="parTrans" cxnId="{1D11E46B-F896-41D1-8DDA-C701506825B0}">
      <dgm:prSet/>
      <dgm:spPr/>
      <dgm:t>
        <a:bodyPr/>
        <a:lstStyle/>
        <a:p>
          <a:endParaRPr lang="zh-CN" altLang="en-US"/>
        </a:p>
      </dgm:t>
    </dgm:pt>
    <dgm:pt modelId="{15E196A9-4D4F-41EF-897F-A07CF2456637}" type="sibTrans" cxnId="{1D11E46B-F896-41D1-8DDA-C701506825B0}">
      <dgm:prSet/>
      <dgm:spPr/>
      <dgm:t>
        <a:bodyPr/>
        <a:lstStyle/>
        <a:p>
          <a:endParaRPr lang="zh-CN" altLang="en-US"/>
        </a:p>
      </dgm:t>
    </dgm:pt>
    <dgm:pt modelId="{B37751FD-D4F2-4FD7-A5EA-B797C2B1FA83}">
      <dgm:prSet phldrT="[文本]"/>
      <dgm:spPr/>
      <dgm:t>
        <a:bodyPr/>
        <a:lstStyle/>
        <a:p>
          <a:r>
            <a:rPr lang="zh-CN" altLang="en-US" dirty="0" smtClean="0"/>
            <a:t>图的遍历</a:t>
          </a:r>
          <a:endParaRPr lang="zh-CN" altLang="en-US" dirty="0"/>
        </a:p>
      </dgm:t>
    </dgm:pt>
    <dgm:pt modelId="{C6B53375-ADA8-42AA-99E5-EB4D44DDF655}" type="parTrans" cxnId="{09931CAE-8F8C-4D44-B697-E83C76307805}">
      <dgm:prSet/>
      <dgm:spPr/>
      <dgm:t>
        <a:bodyPr/>
        <a:lstStyle/>
        <a:p>
          <a:endParaRPr lang="zh-CN" altLang="en-US"/>
        </a:p>
      </dgm:t>
    </dgm:pt>
    <dgm:pt modelId="{05A55EFF-C9F8-41CE-85A8-B94FCD15E643}" type="sibTrans" cxnId="{09931CAE-8F8C-4D44-B697-E83C76307805}">
      <dgm:prSet/>
      <dgm:spPr/>
      <dgm:t>
        <a:bodyPr/>
        <a:lstStyle/>
        <a:p>
          <a:endParaRPr lang="zh-CN" altLang="en-US"/>
        </a:p>
      </dgm:t>
    </dgm:pt>
    <dgm:pt modelId="{0CFA3342-DD35-43AB-B8F3-47C6746193FB}">
      <dgm:prSet phldrT="[文本]"/>
      <dgm:spPr/>
      <dgm:t>
        <a:bodyPr/>
        <a:lstStyle/>
        <a:p>
          <a:r>
            <a:rPr lang="zh-CN" altLang="en-US" dirty="0" smtClean="0"/>
            <a:t>欧拉路</a:t>
          </a:r>
          <a:endParaRPr lang="zh-CN" altLang="en-US" dirty="0"/>
        </a:p>
      </dgm:t>
    </dgm:pt>
    <dgm:pt modelId="{927D9BD7-C1BF-42A9-A345-91F281F4F289}" type="parTrans" cxnId="{D72E6B14-50CA-49B1-A58F-707290026813}">
      <dgm:prSet/>
      <dgm:spPr/>
      <dgm:t>
        <a:bodyPr/>
        <a:lstStyle/>
        <a:p>
          <a:endParaRPr lang="zh-CN" altLang="en-US"/>
        </a:p>
      </dgm:t>
    </dgm:pt>
    <dgm:pt modelId="{87EF5E20-47CA-4014-AAD9-CDE88A7BB473}" type="sibTrans" cxnId="{D72E6B14-50CA-49B1-A58F-707290026813}">
      <dgm:prSet/>
      <dgm:spPr/>
      <dgm:t>
        <a:bodyPr/>
        <a:lstStyle/>
        <a:p>
          <a:endParaRPr lang="zh-CN" altLang="en-US"/>
        </a:p>
      </dgm:t>
    </dgm:pt>
    <dgm:pt modelId="{19990F09-473E-4468-B3BE-0C481B61A83B}">
      <dgm:prSet phldrT="[文本]"/>
      <dgm:spPr/>
      <dgm:t>
        <a:bodyPr/>
        <a:lstStyle/>
        <a:p>
          <a:r>
            <a:rPr lang="zh-CN" altLang="en-US" dirty="0" smtClean="0"/>
            <a:t>拓扑排序</a:t>
          </a:r>
          <a:endParaRPr lang="zh-CN" altLang="en-US" dirty="0"/>
        </a:p>
      </dgm:t>
    </dgm:pt>
    <dgm:pt modelId="{50F75121-56D7-479D-9419-61E992C92AD0}" type="parTrans" cxnId="{91C0DCB9-C8D5-45F4-B82B-A70E315213E3}">
      <dgm:prSet/>
      <dgm:spPr/>
      <dgm:t>
        <a:bodyPr/>
        <a:lstStyle/>
        <a:p>
          <a:endParaRPr lang="zh-CN" altLang="en-US"/>
        </a:p>
      </dgm:t>
    </dgm:pt>
    <dgm:pt modelId="{77A1A62B-8EE7-4B95-80EC-61F27C176554}" type="sibTrans" cxnId="{91C0DCB9-C8D5-45F4-B82B-A70E315213E3}">
      <dgm:prSet/>
      <dgm:spPr/>
      <dgm:t>
        <a:bodyPr/>
        <a:lstStyle/>
        <a:p>
          <a:endParaRPr lang="zh-CN" altLang="en-US"/>
        </a:p>
      </dgm:t>
    </dgm:pt>
    <dgm:pt modelId="{1DEE2BA7-9975-415B-953F-7AE2CD45E4F7}">
      <dgm:prSet phldrT="[文本]"/>
      <dgm:spPr/>
      <dgm:t>
        <a:bodyPr/>
        <a:lstStyle/>
        <a:p>
          <a:pPr algn="ctr"/>
          <a:r>
            <a:rPr lang="zh-CN" altLang="en-US" dirty="0" smtClean="0"/>
            <a:t>关键路径</a:t>
          </a:r>
          <a:endParaRPr lang="zh-CN" altLang="en-US" dirty="0"/>
        </a:p>
      </dgm:t>
    </dgm:pt>
    <dgm:pt modelId="{D3281131-535C-484C-8806-0908DBAA51D3}" type="parTrans" cxnId="{CFBFC834-065D-405C-BEAC-E8E6B7C5D988}">
      <dgm:prSet/>
      <dgm:spPr/>
      <dgm:t>
        <a:bodyPr/>
        <a:lstStyle/>
        <a:p>
          <a:endParaRPr lang="zh-CN" altLang="en-US"/>
        </a:p>
      </dgm:t>
    </dgm:pt>
    <dgm:pt modelId="{9FFB0F25-1CAE-4F69-8851-AD9082F3BFCC}" type="sibTrans" cxnId="{CFBFC834-065D-405C-BEAC-E8E6B7C5D988}">
      <dgm:prSet/>
      <dgm:spPr/>
      <dgm:t>
        <a:bodyPr/>
        <a:lstStyle/>
        <a:p>
          <a:endParaRPr lang="zh-CN" altLang="en-US"/>
        </a:p>
      </dgm:t>
    </dgm:pt>
    <dgm:pt modelId="{FCAAF9B6-7209-47B0-AB07-0911BBD63B1A}" type="pres">
      <dgm:prSet presAssocID="{F76FA53A-41D3-4C86-9894-A4D36293F74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5546EC8-E200-44BB-92C1-52C81532FB32}" type="pres">
      <dgm:prSet presAssocID="{053F9A41-AE8D-4D8C-B3C3-A6AAFD60F399}" presName="compNode" presStyleCnt="0"/>
      <dgm:spPr/>
    </dgm:pt>
    <dgm:pt modelId="{A576DCCC-AB07-4708-ABEB-AC2FCAAC4C01}" type="pres">
      <dgm:prSet presAssocID="{053F9A41-AE8D-4D8C-B3C3-A6AAFD60F399}" presName="dummyConnPt" presStyleCnt="0"/>
      <dgm:spPr/>
    </dgm:pt>
    <dgm:pt modelId="{5C1720E3-7A01-40C2-911E-BF498ADDAAA7}" type="pres">
      <dgm:prSet presAssocID="{053F9A41-AE8D-4D8C-B3C3-A6AAFD60F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391335-6081-4404-A5A3-39DB5CD92D73}" type="pres">
      <dgm:prSet presAssocID="{5F36A164-B1F2-4BB0-B115-D7CD4BB7FA88}" presName="sib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480DA417-BA42-4067-9906-A0D4403D2609}" type="pres">
      <dgm:prSet presAssocID="{D4BB2F65-E7F4-4869-88B2-BEC95C26F293}" presName="compNode" presStyleCnt="0"/>
      <dgm:spPr/>
    </dgm:pt>
    <dgm:pt modelId="{7F6BCF84-991D-4743-AAA2-1D3205F72FDB}" type="pres">
      <dgm:prSet presAssocID="{D4BB2F65-E7F4-4869-88B2-BEC95C26F293}" presName="dummyConnPt" presStyleCnt="0"/>
      <dgm:spPr/>
    </dgm:pt>
    <dgm:pt modelId="{0486A8D1-8DB8-46E3-B8C4-33051A8E1D48}" type="pres">
      <dgm:prSet presAssocID="{D4BB2F65-E7F4-4869-88B2-BEC95C26F29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BDD79-3341-4051-A32C-36173C2E6720}" type="pres">
      <dgm:prSet presAssocID="{15E196A9-4D4F-41EF-897F-A07CF2456637}" presName="sib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DA774568-1CAC-41ED-84EA-361DB263335C}" type="pres">
      <dgm:prSet presAssocID="{B37751FD-D4F2-4FD7-A5EA-B797C2B1FA83}" presName="compNode" presStyleCnt="0"/>
      <dgm:spPr/>
    </dgm:pt>
    <dgm:pt modelId="{A56B291E-7698-468B-9F51-A77F91B5F1DE}" type="pres">
      <dgm:prSet presAssocID="{B37751FD-D4F2-4FD7-A5EA-B797C2B1FA83}" presName="dummyConnPt" presStyleCnt="0"/>
      <dgm:spPr/>
    </dgm:pt>
    <dgm:pt modelId="{0440CCF0-C465-4AE2-A194-AC99C2664CEA}" type="pres">
      <dgm:prSet presAssocID="{B37751FD-D4F2-4FD7-A5EA-B797C2B1FA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DFED32-E92D-4C8E-BB82-E910E6B0B893}" type="pres">
      <dgm:prSet presAssocID="{05A55EFF-C9F8-41CE-85A8-B94FCD15E643}" presName="sib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D3244E44-A694-496D-8058-3B6A70355466}" type="pres">
      <dgm:prSet presAssocID="{0CFA3342-DD35-43AB-B8F3-47C6746193FB}" presName="compNode" presStyleCnt="0"/>
      <dgm:spPr/>
    </dgm:pt>
    <dgm:pt modelId="{5833BE63-390B-4853-95A2-0CAA0E4C3A50}" type="pres">
      <dgm:prSet presAssocID="{0CFA3342-DD35-43AB-B8F3-47C6746193FB}" presName="dummyConnPt" presStyleCnt="0"/>
      <dgm:spPr/>
    </dgm:pt>
    <dgm:pt modelId="{792273DA-4D59-43B4-8056-4CEC20FA2547}" type="pres">
      <dgm:prSet presAssocID="{0CFA3342-DD35-43AB-B8F3-47C6746193F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99A8F0-1DB5-46A5-BF05-7ABF3AFAC0C1}" type="pres">
      <dgm:prSet presAssocID="{87EF5E20-47CA-4014-AAD9-CDE88A7BB473}" presName="sib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92F174DC-ED9F-4559-A38D-D2A025E04190}" type="pres">
      <dgm:prSet presAssocID="{19990F09-473E-4468-B3BE-0C481B61A83B}" presName="compNode" presStyleCnt="0"/>
      <dgm:spPr/>
    </dgm:pt>
    <dgm:pt modelId="{C8FF15A9-B76E-4146-8102-B4E91DB3F504}" type="pres">
      <dgm:prSet presAssocID="{19990F09-473E-4468-B3BE-0C481B61A83B}" presName="dummyConnPt" presStyleCnt="0"/>
      <dgm:spPr/>
    </dgm:pt>
    <dgm:pt modelId="{C91EDD61-B772-4302-A23D-A0219D72CEC8}" type="pres">
      <dgm:prSet presAssocID="{19990F09-473E-4468-B3BE-0C481B61A83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978EF-A0C4-4A07-B480-9F3DEF8C20B8}" type="pres">
      <dgm:prSet presAssocID="{77A1A62B-8EE7-4B95-80EC-61F27C176554}" presName="sib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42C95A2B-0A4D-4A81-95C2-280C9B2C7A81}" type="pres">
      <dgm:prSet presAssocID="{1DEE2BA7-9975-415B-953F-7AE2CD45E4F7}" presName="compNode" presStyleCnt="0"/>
      <dgm:spPr/>
    </dgm:pt>
    <dgm:pt modelId="{E2DE253C-BE54-4E6D-8EAE-090F981EA755}" type="pres">
      <dgm:prSet presAssocID="{1DEE2BA7-9975-415B-953F-7AE2CD45E4F7}" presName="dummyConnPt" presStyleCnt="0"/>
      <dgm:spPr/>
    </dgm:pt>
    <dgm:pt modelId="{680E3CE3-2A24-47E4-B682-864677BBB221}" type="pres">
      <dgm:prSet presAssocID="{1DEE2BA7-9975-415B-953F-7AE2CD45E4F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11E46B-F896-41D1-8DDA-C701506825B0}" srcId="{F76FA53A-41D3-4C86-9894-A4D36293F74C}" destId="{D4BB2F65-E7F4-4869-88B2-BEC95C26F293}" srcOrd="1" destOrd="0" parTransId="{8FE38DB1-CAB3-4A6A-B5EF-31D93CD3BDBF}" sibTransId="{15E196A9-4D4F-41EF-897F-A07CF2456637}"/>
    <dgm:cxn modelId="{A3903CFC-43EB-4DE3-96D8-4829CE4EE8F0}" type="presOf" srcId="{0CFA3342-DD35-43AB-B8F3-47C6746193FB}" destId="{792273DA-4D59-43B4-8056-4CEC20FA2547}" srcOrd="0" destOrd="0" presId="urn:microsoft.com/office/officeart/2005/8/layout/bProcess4"/>
    <dgm:cxn modelId="{CFBFC834-065D-405C-BEAC-E8E6B7C5D988}" srcId="{F76FA53A-41D3-4C86-9894-A4D36293F74C}" destId="{1DEE2BA7-9975-415B-953F-7AE2CD45E4F7}" srcOrd="5" destOrd="0" parTransId="{D3281131-535C-484C-8806-0908DBAA51D3}" sibTransId="{9FFB0F25-1CAE-4F69-8851-AD9082F3BFCC}"/>
    <dgm:cxn modelId="{33BD63F5-7A2A-4028-B09C-9D41E72A026F}" type="presOf" srcId="{87EF5E20-47CA-4014-AAD9-CDE88A7BB473}" destId="{3799A8F0-1DB5-46A5-BF05-7ABF3AFAC0C1}" srcOrd="0" destOrd="0" presId="urn:microsoft.com/office/officeart/2005/8/layout/bProcess4"/>
    <dgm:cxn modelId="{86D07662-8F0F-46A9-96F2-20FB827C6818}" type="presOf" srcId="{05A55EFF-C9F8-41CE-85A8-B94FCD15E643}" destId="{DDDFED32-E92D-4C8E-BB82-E910E6B0B893}" srcOrd="0" destOrd="0" presId="urn:microsoft.com/office/officeart/2005/8/layout/bProcess4"/>
    <dgm:cxn modelId="{29E332B1-FD03-41E3-827D-ADC664FDD993}" type="presOf" srcId="{D4BB2F65-E7F4-4869-88B2-BEC95C26F293}" destId="{0486A8D1-8DB8-46E3-B8C4-33051A8E1D48}" srcOrd="0" destOrd="0" presId="urn:microsoft.com/office/officeart/2005/8/layout/bProcess4"/>
    <dgm:cxn modelId="{358AE0A3-3903-4B0E-97CA-A245C7E88469}" type="presOf" srcId="{77A1A62B-8EE7-4B95-80EC-61F27C176554}" destId="{B69978EF-A0C4-4A07-B480-9F3DEF8C20B8}" srcOrd="0" destOrd="0" presId="urn:microsoft.com/office/officeart/2005/8/layout/bProcess4"/>
    <dgm:cxn modelId="{B7D88BCD-61A2-4A54-91DA-2292F197C005}" type="presOf" srcId="{5F36A164-B1F2-4BB0-B115-D7CD4BB7FA88}" destId="{1B391335-6081-4404-A5A3-39DB5CD92D73}" srcOrd="0" destOrd="0" presId="urn:microsoft.com/office/officeart/2005/8/layout/bProcess4"/>
    <dgm:cxn modelId="{F2039A37-D5DD-405A-A30A-01E70985A26F}" type="presOf" srcId="{1DEE2BA7-9975-415B-953F-7AE2CD45E4F7}" destId="{680E3CE3-2A24-47E4-B682-864677BBB221}" srcOrd="0" destOrd="0" presId="urn:microsoft.com/office/officeart/2005/8/layout/bProcess4"/>
    <dgm:cxn modelId="{CB76784F-91F0-4CE9-B468-8A0204FFCFF1}" type="presOf" srcId="{F76FA53A-41D3-4C86-9894-A4D36293F74C}" destId="{FCAAF9B6-7209-47B0-AB07-0911BBD63B1A}" srcOrd="0" destOrd="0" presId="urn:microsoft.com/office/officeart/2005/8/layout/bProcess4"/>
    <dgm:cxn modelId="{14050458-FC18-4324-BA51-A3453FAE0A26}" srcId="{F76FA53A-41D3-4C86-9894-A4D36293F74C}" destId="{053F9A41-AE8D-4D8C-B3C3-A6AAFD60F399}" srcOrd="0" destOrd="0" parTransId="{D32A0DA2-1E75-4BC7-9D2A-73AE19A95637}" sibTransId="{5F36A164-B1F2-4BB0-B115-D7CD4BB7FA88}"/>
    <dgm:cxn modelId="{C69375E0-76AD-4F8D-B641-1B8725A9A647}" type="presOf" srcId="{15E196A9-4D4F-41EF-897F-A07CF2456637}" destId="{180BDD79-3341-4051-A32C-36173C2E6720}" srcOrd="0" destOrd="0" presId="urn:microsoft.com/office/officeart/2005/8/layout/bProcess4"/>
    <dgm:cxn modelId="{0374D50E-D3AB-40EC-9047-9DA2BB2F6264}" type="presOf" srcId="{B37751FD-D4F2-4FD7-A5EA-B797C2B1FA83}" destId="{0440CCF0-C465-4AE2-A194-AC99C2664CEA}" srcOrd="0" destOrd="0" presId="urn:microsoft.com/office/officeart/2005/8/layout/bProcess4"/>
    <dgm:cxn modelId="{BDF7D827-D111-4E09-9786-9531FEDBFD3C}" type="presOf" srcId="{19990F09-473E-4468-B3BE-0C481B61A83B}" destId="{C91EDD61-B772-4302-A23D-A0219D72CEC8}" srcOrd="0" destOrd="0" presId="urn:microsoft.com/office/officeart/2005/8/layout/bProcess4"/>
    <dgm:cxn modelId="{09931CAE-8F8C-4D44-B697-E83C76307805}" srcId="{F76FA53A-41D3-4C86-9894-A4D36293F74C}" destId="{B37751FD-D4F2-4FD7-A5EA-B797C2B1FA83}" srcOrd="2" destOrd="0" parTransId="{C6B53375-ADA8-42AA-99E5-EB4D44DDF655}" sibTransId="{05A55EFF-C9F8-41CE-85A8-B94FCD15E643}"/>
    <dgm:cxn modelId="{D72E6B14-50CA-49B1-A58F-707290026813}" srcId="{F76FA53A-41D3-4C86-9894-A4D36293F74C}" destId="{0CFA3342-DD35-43AB-B8F3-47C6746193FB}" srcOrd="3" destOrd="0" parTransId="{927D9BD7-C1BF-42A9-A345-91F281F4F289}" sibTransId="{87EF5E20-47CA-4014-AAD9-CDE88A7BB473}"/>
    <dgm:cxn modelId="{7ED838A6-790C-4FAC-BDEF-D9E0C9CA422D}" type="presOf" srcId="{053F9A41-AE8D-4D8C-B3C3-A6AAFD60F399}" destId="{5C1720E3-7A01-40C2-911E-BF498ADDAAA7}" srcOrd="0" destOrd="0" presId="urn:microsoft.com/office/officeart/2005/8/layout/bProcess4"/>
    <dgm:cxn modelId="{91C0DCB9-C8D5-45F4-B82B-A70E315213E3}" srcId="{F76FA53A-41D3-4C86-9894-A4D36293F74C}" destId="{19990F09-473E-4468-B3BE-0C481B61A83B}" srcOrd="4" destOrd="0" parTransId="{50F75121-56D7-479D-9419-61E992C92AD0}" sibTransId="{77A1A62B-8EE7-4B95-80EC-61F27C176554}"/>
    <dgm:cxn modelId="{E552D1B9-989C-44C6-A6FA-B9B9ECB82446}" type="presParOf" srcId="{FCAAF9B6-7209-47B0-AB07-0911BBD63B1A}" destId="{C5546EC8-E200-44BB-92C1-52C81532FB32}" srcOrd="0" destOrd="0" presId="urn:microsoft.com/office/officeart/2005/8/layout/bProcess4"/>
    <dgm:cxn modelId="{51A1E635-A602-4676-A6C3-BA3E1590842A}" type="presParOf" srcId="{C5546EC8-E200-44BB-92C1-52C81532FB32}" destId="{A576DCCC-AB07-4708-ABEB-AC2FCAAC4C01}" srcOrd="0" destOrd="0" presId="urn:microsoft.com/office/officeart/2005/8/layout/bProcess4"/>
    <dgm:cxn modelId="{D0B153E7-F08F-4AA5-9DB7-AD43358960FA}" type="presParOf" srcId="{C5546EC8-E200-44BB-92C1-52C81532FB32}" destId="{5C1720E3-7A01-40C2-911E-BF498ADDAAA7}" srcOrd="1" destOrd="0" presId="urn:microsoft.com/office/officeart/2005/8/layout/bProcess4"/>
    <dgm:cxn modelId="{7EB80929-D150-48B6-A59E-3F27704EF5EB}" type="presParOf" srcId="{FCAAF9B6-7209-47B0-AB07-0911BBD63B1A}" destId="{1B391335-6081-4404-A5A3-39DB5CD92D73}" srcOrd="1" destOrd="0" presId="urn:microsoft.com/office/officeart/2005/8/layout/bProcess4"/>
    <dgm:cxn modelId="{81986378-11D0-4537-8120-0FC37F31CD35}" type="presParOf" srcId="{FCAAF9B6-7209-47B0-AB07-0911BBD63B1A}" destId="{480DA417-BA42-4067-9906-A0D4403D2609}" srcOrd="2" destOrd="0" presId="urn:microsoft.com/office/officeart/2005/8/layout/bProcess4"/>
    <dgm:cxn modelId="{0DFA0E28-DEEC-4103-B398-FFB73402A419}" type="presParOf" srcId="{480DA417-BA42-4067-9906-A0D4403D2609}" destId="{7F6BCF84-991D-4743-AAA2-1D3205F72FDB}" srcOrd="0" destOrd="0" presId="urn:microsoft.com/office/officeart/2005/8/layout/bProcess4"/>
    <dgm:cxn modelId="{44267104-C972-4C9D-8AC3-CC01FBD04177}" type="presParOf" srcId="{480DA417-BA42-4067-9906-A0D4403D2609}" destId="{0486A8D1-8DB8-46E3-B8C4-33051A8E1D48}" srcOrd="1" destOrd="0" presId="urn:microsoft.com/office/officeart/2005/8/layout/bProcess4"/>
    <dgm:cxn modelId="{25DCBD85-40FD-40EB-B9E5-BCC012910EF3}" type="presParOf" srcId="{FCAAF9B6-7209-47B0-AB07-0911BBD63B1A}" destId="{180BDD79-3341-4051-A32C-36173C2E6720}" srcOrd="3" destOrd="0" presId="urn:microsoft.com/office/officeart/2005/8/layout/bProcess4"/>
    <dgm:cxn modelId="{A335B936-51D2-40E4-85E0-A07B94F90416}" type="presParOf" srcId="{FCAAF9B6-7209-47B0-AB07-0911BBD63B1A}" destId="{DA774568-1CAC-41ED-84EA-361DB263335C}" srcOrd="4" destOrd="0" presId="urn:microsoft.com/office/officeart/2005/8/layout/bProcess4"/>
    <dgm:cxn modelId="{80823E10-7A07-48BE-934E-CFF95D9F5E36}" type="presParOf" srcId="{DA774568-1CAC-41ED-84EA-361DB263335C}" destId="{A56B291E-7698-468B-9F51-A77F91B5F1DE}" srcOrd="0" destOrd="0" presId="urn:microsoft.com/office/officeart/2005/8/layout/bProcess4"/>
    <dgm:cxn modelId="{61FC2EA4-461F-4378-9132-C1794ADB14E5}" type="presParOf" srcId="{DA774568-1CAC-41ED-84EA-361DB263335C}" destId="{0440CCF0-C465-4AE2-A194-AC99C2664CEA}" srcOrd="1" destOrd="0" presId="urn:microsoft.com/office/officeart/2005/8/layout/bProcess4"/>
    <dgm:cxn modelId="{A1AB4118-A271-4BFE-B4A5-B1F1EE7AFF17}" type="presParOf" srcId="{FCAAF9B6-7209-47B0-AB07-0911BBD63B1A}" destId="{DDDFED32-E92D-4C8E-BB82-E910E6B0B893}" srcOrd="5" destOrd="0" presId="urn:microsoft.com/office/officeart/2005/8/layout/bProcess4"/>
    <dgm:cxn modelId="{31575514-1543-4ED2-8FBF-B4DC5B65E208}" type="presParOf" srcId="{FCAAF9B6-7209-47B0-AB07-0911BBD63B1A}" destId="{D3244E44-A694-496D-8058-3B6A70355466}" srcOrd="6" destOrd="0" presId="urn:microsoft.com/office/officeart/2005/8/layout/bProcess4"/>
    <dgm:cxn modelId="{D5CDCBFF-916F-46B7-87BA-CF8F8ADFD180}" type="presParOf" srcId="{D3244E44-A694-496D-8058-3B6A70355466}" destId="{5833BE63-390B-4853-95A2-0CAA0E4C3A50}" srcOrd="0" destOrd="0" presId="urn:microsoft.com/office/officeart/2005/8/layout/bProcess4"/>
    <dgm:cxn modelId="{B6F44395-518B-4F2A-B280-8DECC47CAB43}" type="presParOf" srcId="{D3244E44-A694-496D-8058-3B6A70355466}" destId="{792273DA-4D59-43B4-8056-4CEC20FA2547}" srcOrd="1" destOrd="0" presId="urn:microsoft.com/office/officeart/2005/8/layout/bProcess4"/>
    <dgm:cxn modelId="{8481CBC2-D34C-47DE-B2AF-E8AD593803F0}" type="presParOf" srcId="{FCAAF9B6-7209-47B0-AB07-0911BBD63B1A}" destId="{3799A8F0-1DB5-46A5-BF05-7ABF3AFAC0C1}" srcOrd="7" destOrd="0" presId="urn:microsoft.com/office/officeart/2005/8/layout/bProcess4"/>
    <dgm:cxn modelId="{434376A9-48BD-4FAC-9F42-7BEFD744E95E}" type="presParOf" srcId="{FCAAF9B6-7209-47B0-AB07-0911BBD63B1A}" destId="{92F174DC-ED9F-4559-A38D-D2A025E04190}" srcOrd="8" destOrd="0" presId="urn:microsoft.com/office/officeart/2005/8/layout/bProcess4"/>
    <dgm:cxn modelId="{C77C9D4F-51CD-43A6-AAB9-7E3DCDC7526A}" type="presParOf" srcId="{92F174DC-ED9F-4559-A38D-D2A025E04190}" destId="{C8FF15A9-B76E-4146-8102-B4E91DB3F504}" srcOrd="0" destOrd="0" presId="urn:microsoft.com/office/officeart/2005/8/layout/bProcess4"/>
    <dgm:cxn modelId="{D64E77F4-4029-4DA9-BF4B-509A147DB4AA}" type="presParOf" srcId="{92F174DC-ED9F-4559-A38D-D2A025E04190}" destId="{C91EDD61-B772-4302-A23D-A0219D72CEC8}" srcOrd="1" destOrd="0" presId="urn:microsoft.com/office/officeart/2005/8/layout/bProcess4"/>
    <dgm:cxn modelId="{E94BB94A-939C-4428-A392-9A4F54534ABF}" type="presParOf" srcId="{FCAAF9B6-7209-47B0-AB07-0911BBD63B1A}" destId="{B69978EF-A0C4-4A07-B480-9F3DEF8C20B8}" srcOrd="9" destOrd="0" presId="urn:microsoft.com/office/officeart/2005/8/layout/bProcess4"/>
    <dgm:cxn modelId="{C0C61199-4954-48FA-A17A-9765A73E242A}" type="presParOf" srcId="{FCAAF9B6-7209-47B0-AB07-0911BBD63B1A}" destId="{42C95A2B-0A4D-4A81-95C2-280C9B2C7A81}" srcOrd="10" destOrd="0" presId="urn:microsoft.com/office/officeart/2005/8/layout/bProcess4"/>
    <dgm:cxn modelId="{80AD9F47-6C55-465E-B022-9930C2679B37}" type="presParOf" srcId="{42C95A2B-0A4D-4A81-95C2-280C9B2C7A81}" destId="{E2DE253C-BE54-4E6D-8EAE-090F981EA755}" srcOrd="0" destOrd="0" presId="urn:microsoft.com/office/officeart/2005/8/layout/bProcess4"/>
    <dgm:cxn modelId="{41702201-E3C5-4EC9-8FF4-C358D8774BB3}" type="presParOf" srcId="{42C95A2B-0A4D-4A81-95C2-280C9B2C7A81}" destId="{680E3CE3-2A24-47E4-B682-864677BBB22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91335-6081-4404-A5A3-39DB5CD92D73}">
      <dsp:nvSpPr>
        <dsp:cNvPr id="0" name=""/>
        <dsp:cNvSpPr/>
      </dsp:nvSpPr>
      <dsp:spPr>
        <a:xfrm rot="5400000">
          <a:off x="618644" y="1231726"/>
          <a:ext cx="1923339" cy="2321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720E3-7A01-40C2-911E-BF498ADDAAA7}">
      <dsp:nvSpPr>
        <dsp:cNvPr id="0" name=""/>
        <dsp:cNvSpPr/>
      </dsp:nvSpPr>
      <dsp:spPr>
        <a:xfrm>
          <a:off x="1058664" y="661"/>
          <a:ext cx="2579687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基本概念</a:t>
          </a:r>
          <a:endParaRPr lang="zh-CN" altLang="en-US" sz="4200" kern="1200" dirty="0"/>
        </a:p>
      </dsp:txBody>
      <dsp:txXfrm>
        <a:off x="1103998" y="45995"/>
        <a:ext cx="2489019" cy="1457144"/>
      </dsp:txXfrm>
    </dsp:sp>
    <dsp:sp modelId="{180BDD79-3341-4051-A32C-36173C2E6720}">
      <dsp:nvSpPr>
        <dsp:cNvPr id="0" name=""/>
        <dsp:cNvSpPr/>
      </dsp:nvSpPr>
      <dsp:spPr>
        <a:xfrm rot="5400000">
          <a:off x="618644" y="3166491"/>
          <a:ext cx="1923339" cy="2321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6A8D1-8DB8-46E3-B8C4-33051A8E1D48}">
      <dsp:nvSpPr>
        <dsp:cNvPr id="0" name=""/>
        <dsp:cNvSpPr/>
      </dsp:nvSpPr>
      <dsp:spPr>
        <a:xfrm>
          <a:off x="1058664" y="1935427"/>
          <a:ext cx="2579687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存储结构</a:t>
          </a:r>
          <a:endParaRPr lang="zh-CN" altLang="en-US" sz="4200" kern="1200" dirty="0"/>
        </a:p>
      </dsp:txBody>
      <dsp:txXfrm>
        <a:off x="1103998" y="1980761"/>
        <a:ext cx="2489019" cy="1457144"/>
      </dsp:txXfrm>
    </dsp:sp>
    <dsp:sp modelId="{DDDFED32-E92D-4C8E-BB82-E910E6B0B893}">
      <dsp:nvSpPr>
        <dsp:cNvPr id="0" name=""/>
        <dsp:cNvSpPr/>
      </dsp:nvSpPr>
      <dsp:spPr>
        <a:xfrm>
          <a:off x="1586027" y="4133874"/>
          <a:ext cx="3419558" cy="2321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0CCF0-C465-4AE2-A194-AC99C2664CEA}">
      <dsp:nvSpPr>
        <dsp:cNvPr id="0" name=""/>
        <dsp:cNvSpPr/>
      </dsp:nvSpPr>
      <dsp:spPr>
        <a:xfrm>
          <a:off x="1058664" y="3870192"/>
          <a:ext cx="2579687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图的遍历</a:t>
          </a:r>
          <a:endParaRPr lang="zh-CN" altLang="en-US" sz="4200" kern="1200" dirty="0"/>
        </a:p>
      </dsp:txBody>
      <dsp:txXfrm>
        <a:off x="1103998" y="3915526"/>
        <a:ext cx="2489019" cy="1457144"/>
      </dsp:txXfrm>
    </dsp:sp>
    <dsp:sp modelId="{3799A8F0-1DB5-46A5-BF05-7ABF3AFAC0C1}">
      <dsp:nvSpPr>
        <dsp:cNvPr id="0" name=""/>
        <dsp:cNvSpPr/>
      </dsp:nvSpPr>
      <dsp:spPr>
        <a:xfrm rot="16200000">
          <a:off x="4049628" y="3166491"/>
          <a:ext cx="1923339" cy="2321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273DA-4D59-43B4-8056-4CEC20FA2547}">
      <dsp:nvSpPr>
        <dsp:cNvPr id="0" name=""/>
        <dsp:cNvSpPr/>
      </dsp:nvSpPr>
      <dsp:spPr>
        <a:xfrm>
          <a:off x="4489648" y="3870192"/>
          <a:ext cx="2579687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欧拉路</a:t>
          </a:r>
          <a:endParaRPr lang="zh-CN" altLang="en-US" sz="4200" kern="1200" dirty="0"/>
        </a:p>
      </dsp:txBody>
      <dsp:txXfrm>
        <a:off x="4534982" y="3915526"/>
        <a:ext cx="2489019" cy="1457144"/>
      </dsp:txXfrm>
    </dsp:sp>
    <dsp:sp modelId="{B69978EF-A0C4-4A07-B480-9F3DEF8C20B8}">
      <dsp:nvSpPr>
        <dsp:cNvPr id="0" name=""/>
        <dsp:cNvSpPr/>
      </dsp:nvSpPr>
      <dsp:spPr>
        <a:xfrm rot="16200000">
          <a:off x="4049628" y="1231726"/>
          <a:ext cx="1923339" cy="2321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EDD61-B772-4302-A23D-A0219D72CEC8}">
      <dsp:nvSpPr>
        <dsp:cNvPr id="0" name=""/>
        <dsp:cNvSpPr/>
      </dsp:nvSpPr>
      <dsp:spPr>
        <a:xfrm>
          <a:off x="4489648" y="1935427"/>
          <a:ext cx="2579687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拓扑排序</a:t>
          </a:r>
          <a:endParaRPr lang="zh-CN" altLang="en-US" sz="4200" kern="1200" dirty="0"/>
        </a:p>
      </dsp:txBody>
      <dsp:txXfrm>
        <a:off x="4534982" y="1980761"/>
        <a:ext cx="2489019" cy="1457144"/>
      </dsp:txXfrm>
    </dsp:sp>
    <dsp:sp modelId="{680E3CE3-2A24-47E4-B682-864677BBB221}">
      <dsp:nvSpPr>
        <dsp:cNvPr id="0" name=""/>
        <dsp:cNvSpPr/>
      </dsp:nvSpPr>
      <dsp:spPr>
        <a:xfrm>
          <a:off x="4489648" y="661"/>
          <a:ext cx="2579687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关键路径</a:t>
          </a:r>
          <a:endParaRPr lang="zh-CN" altLang="en-US" sz="4200" kern="1200" dirty="0"/>
        </a:p>
      </dsp:txBody>
      <dsp:txXfrm>
        <a:off x="4534982" y="45995"/>
        <a:ext cx="2489019" cy="1457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5461-42C1-4FE8-8FE2-AD90CB954DA8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588C-16F2-4F56-9068-0F6F3FA6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1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2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0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6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1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87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78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53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92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32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2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2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02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10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92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50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23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35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09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注意拓扑排序是相对于有向图而言的。也就是顶点与顶点之间根据边的指向，有先后顺序。</a:t>
            </a:r>
            <a:endParaRPr lang="en-US" altLang="zh-CN" dirty="0" smtClean="0"/>
          </a:p>
          <a:p>
            <a:r>
              <a:rPr lang="zh-CN" altLang="en-US" dirty="0" smtClean="0"/>
              <a:t>也就是顶点之间不能互相约束。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45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25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62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2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13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88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17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97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50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38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注意区分活动和事件，，，活动是边，用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zh-CN" altLang="en-US" dirty="0" smtClean="0"/>
              <a:t>表示，</a:t>
            </a:r>
            <a:r>
              <a:rPr lang="zh-CN" altLang="en-US" baseline="0" dirty="0" smtClean="0"/>
              <a:t> 事件是点，用</a:t>
            </a:r>
            <a:r>
              <a:rPr lang="en-US" altLang="zh-CN" baseline="0" dirty="0" err="1" smtClean="0"/>
              <a:t>ve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vl</a:t>
            </a:r>
            <a:r>
              <a:rPr lang="zh-CN" altLang="en-US" baseline="0" dirty="0" smtClean="0"/>
              <a:t>表示，之后都是先求</a:t>
            </a:r>
            <a:r>
              <a:rPr lang="en-US" altLang="zh-CN" baseline="0" dirty="0" err="1" smtClean="0"/>
              <a:t>ve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vl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13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90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201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注意必须先求出拓扑序列，在拓扑序列基础上求关键路径。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7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13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7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5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请注意是不一定，不是一定不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5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03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4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2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1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8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5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8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0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4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9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1DEC-C376-413D-B2FC-366227F0EB5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3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082034"/>
            <a:ext cx="12192000" cy="2816696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4212742" y="2662115"/>
            <a:ext cx="428835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+mj-lt"/>
                <a:ea typeface="微软雅黑" pitchFamily="34" charset="-122"/>
              </a:rPr>
              <a:t>图论初步</a:t>
            </a:r>
            <a:endParaRPr lang="zh-CN" altLang="en-US" sz="8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+mj-lt"/>
              <a:ea typeface="微软雅黑" pitchFamily="34" charset="-122"/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689665" y="5254956"/>
            <a:ext cx="506262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500" dirty="0" smtClean="0">
                <a:ea typeface="微软雅黑" pitchFamily="34" charset="-122"/>
              </a:rPr>
              <a:t>哈尔滨工业大学 计算机学院</a:t>
            </a:r>
          </a:p>
          <a:p>
            <a:pPr algn="ctr">
              <a:defRPr/>
            </a:pPr>
            <a:r>
              <a:rPr lang="zh-CN" altLang="en-US" sz="2500" dirty="0" smtClean="0">
                <a:ea typeface="微软雅黑" pitchFamily="34" charset="-122"/>
              </a:rPr>
              <a:t>史少帅</a:t>
            </a:r>
            <a:endParaRPr lang="zh-CN" altLang="en-US" sz="25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3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0735" y="1386013"/>
            <a:ext cx="8353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邻接矩阵是表示结点间相邻关系的矩阵。若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G=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）是一个具有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个结点的图，则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的邻接矩阵是如下定义的二维数组 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a[1..n,1..n]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698900" y="2943196"/>
            <a:ext cx="6335712" cy="1476375"/>
            <a:chOff x="749" y="2046"/>
            <a:chExt cx="3991" cy="93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49" y="2363"/>
              <a:ext cx="8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a[i,j]=</a:t>
              </a:r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1429" y="2182"/>
              <a:ext cx="46" cy="726"/>
            </a:xfrm>
            <a:prstGeom prst="leftBrace">
              <a:avLst>
                <a:gd name="adj1" fmla="val 1315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19" y="2046"/>
              <a:ext cx="322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1  (</a:t>
              </a:r>
              <a:r>
                <a:rPr lang="zh-CN" altLang="en-US" sz="2000" dirty="0">
                  <a:solidFill>
                    <a:schemeClr val="tx1"/>
                  </a:solidFill>
                </a:rPr>
                <a:t>或权值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：无向图：有边</a:t>
              </a:r>
              <a:r>
                <a:rPr lang="en-US" altLang="zh-CN" sz="2000" dirty="0">
                  <a:solidFill>
                    <a:schemeClr val="tx1"/>
                  </a:solidFill>
                </a:rPr>
                <a:t>(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 , j )</a:t>
              </a:r>
              <a:r>
                <a:rPr lang="zh-CN" altLang="en-US" sz="2000" dirty="0">
                  <a:solidFill>
                    <a:schemeClr val="tx1"/>
                  </a:solidFill>
                </a:rPr>
                <a:t>和边</a:t>
              </a:r>
              <a:r>
                <a:rPr lang="en-US" altLang="zh-CN" sz="2000" dirty="0">
                  <a:solidFill>
                    <a:schemeClr val="tx1"/>
                  </a:solidFill>
                </a:rPr>
                <a:t>( j ,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 )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有向图：有边</a:t>
              </a:r>
              <a:r>
                <a:rPr lang="en-US" altLang="zh-CN" sz="2000" dirty="0">
                  <a:solidFill>
                    <a:schemeClr val="tx1"/>
                  </a:solidFill>
                </a:rPr>
                <a:t>&lt;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 , j &gt;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474" y="2726"/>
              <a:ext cx="17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0: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	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</a:rPr>
                <a:t>到 </a:t>
              </a:r>
              <a:r>
                <a:rPr lang="en-US" altLang="zh-CN" sz="2000" dirty="0">
                  <a:solidFill>
                    <a:schemeClr val="tx1"/>
                  </a:solidFill>
                </a:rPr>
                <a:t>j 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无边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41984" y="5000022"/>
            <a:ext cx="691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注意：当图有重边时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，邻接矩阵法不能用</a:t>
            </a:r>
          </a:p>
        </p:txBody>
      </p:sp>
    </p:spTree>
    <p:extLst>
      <p:ext uri="{BB962C8B-B14F-4D97-AF65-F5344CB8AC3E}">
        <p14:creationId xmlns:p14="http://schemas.microsoft.com/office/powerpoint/2010/main" val="42780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邻接矩阵实例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278" y="1164117"/>
            <a:ext cx="8254784" cy="487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</a:p>
        </p:txBody>
      </p:sp>
      <p:graphicFrame>
        <p:nvGraphicFramePr>
          <p:cNvPr id="5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33356"/>
              </p:ext>
            </p:extLst>
          </p:nvPr>
        </p:nvGraphicFramePr>
        <p:xfrm>
          <a:off x="549575" y="1100064"/>
          <a:ext cx="3435830" cy="571897"/>
        </p:xfrm>
        <a:graphic>
          <a:graphicData uri="http://schemas.openxmlformats.org/drawingml/2006/table">
            <a:tbl>
              <a:tblPr/>
              <a:tblGrid>
                <a:gridCol w="1320763"/>
                <a:gridCol w="2115067"/>
              </a:tblGrid>
              <a:tr h="5718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邻接点指针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201"/>
          <p:cNvGrpSpPr>
            <a:grpSpLocks/>
          </p:cNvGrpSpPr>
          <p:nvPr/>
        </p:nvGrpSpPr>
        <p:grpSpPr bwMode="auto">
          <a:xfrm>
            <a:off x="521615" y="1954118"/>
            <a:ext cx="6141947" cy="3990735"/>
            <a:chOff x="250" y="1366"/>
            <a:chExt cx="4005" cy="26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38" y="1700"/>
              <a:ext cx="383" cy="2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 b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50" y="1700"/>
              <a:ext cx="388" cy="2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50" y="1700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50" y="1987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50" y="170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638" y="170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021" y="170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38" y="2190"/>
              <a:ext cx="383" cy="2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 b="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50" y="2190"/>
              <a:ext cx="388" cy="2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2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50" y="2190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50" y="2477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50" y="219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38" y="219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021" y="219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638" y="2689"/>
              <a:ext cx="383" cy="2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 b="0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50" y="2689"/>
              <a:ext cx="388" cy="2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3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50" y="2689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250" y="2976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250" y="268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638" y="2689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021" y="268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638" y="3188"/>
              <a:ext cx="383" cy="2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 b="0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50" y="3188"/>
              <a:ext cx="388" cy="2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4</a:t>
              </a: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250" y="3188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250" y="3475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50" y="318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638" y="318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021" y="318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638" y="3687"/>
              <a:ext cx="383" cy="2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 b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50" y="3687"/>
              <a:ext cx="388" cy="2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5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50" y="3687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50" y="3974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50" y="36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638" y="36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1021" y="36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762" y="1685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460" y="1685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2</a:t>
              </a: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1460" y="1685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460" y="1972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1460" y="1685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762" y="1685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064" y="1685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819" y="1685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2517" y="1685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3</a:t>
              </a: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517" y="1685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2517" y="1972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2517" y="1685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2819" y="1685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121" y="1685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3953" y="1685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^</a:t>
              </a: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3651" y="1685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4</a:t>
              </a: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3651" y="1685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3651" y="1972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3651" y="1685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3953" y="1685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4255" y="1685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1762" y="2184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1460" y="2184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1460" y="2184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1460" y="2471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1460" y="218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1762" y="218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>
              <a:off x="2064" y="218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2819" y="2184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2517" y="2184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3</a:t>
              </a: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2517" y="2184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>
              <a:off x="2517" y="2471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>
              <a:off x="2517" y="218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>
              <a:off x="2819" y="218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3121" y="218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83"/>
            <p:cNvSpPr>
              <a:spLocks noChangeArrowheads="1"/>
            </p:cNvSpPr>
            <p:nvPr/>
          </p:nvSpPr>
          <p:spPr bwMode="auto">
            <a:xfrm>
              <a:off x="3953" y="2184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^</a:t>
              </a:r>
            </a:p>
          </p:txBody>
        </p:sp>
        <p:sp>
          <p:nvSpPr>
            <p:cNvPr id="80" name="Rectangle 84"/>
            <p:cNvSpPr>
              <a:spLocks noChangeArrowheads="1"/>
            </p:cNvSpPr>
            <p:nvPr/>
          </p:nvSpPr>
          <p:spPr bwMode="auto">
            <a:xfrm>
              <a:off x="3651" y="2184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5</a:t>
              </a:r>
            </a:p>
          </p:txBody>
        </p:sp>
        <p:sp>
          <p:nvSpPr>
            <p:cNvPr id="81" name="Line 85"/>
            <p:cNvSpPr>
              <a:spLocks noChangeShapeType="1"/>
            </p:cNvSpPr>
            <p:nvPr/>
          </p:nvSpPr>
          <p:spPr bwMode="auto">
            <a:xfrm>
              <a:off x="3651" y="2184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6"/>
            <p:cNvSpPr>
              <a:spLocks noChangeShapeType="1"/>
            </p:cNvSpPr>
            <p:nvPr/>
          </p:nvSpPr>
          <p:spPr bwMode="auto">
            <a:xfrm>
              <a:off x="3651" y="2471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3651" y="218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8"/>
            <p:cNvSpPr>
              <a:spLocks noChangeShapeType="1"/>
            </p:cNvSpPr>
            <p:nvPr/>
          </p:nvSpPr>
          <p:spPr bwMode="auto">
            <a:xfrm>
              <a:off x="3953" y="218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>
              <a:off x="4255" y="218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1762" y="2683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87" name="Rectangle 92"/>
            <p:cNvSpPr>
              <a:spLocks noChangeArrowheads="1"/>
            </p:cNvSpPr>
            <p:nvPr/>
          </p:nvSpPr>
          <p:spPr bwMode="auto">
            <a:xfrm>
              <a:off x="1460" y="2683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88" name="Line 93"/>
            <p:cNvSpPr>
              <a:spLocks noChangeShapeType="1"/>
            </p:cNvSpPr>
            <p:nvPr/>
          </p:nvSpPr>
          <p:spPr bwMode="auto">
            <a:xfrm>
              <a:off x="1460" y="2683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94"/>
            <p:cNvSpPr>
              <a:spLocks noChangeShapeType="1"/>
            </p:cNvSpPr>
            <p:nvPr/>
          </p:nvSpPr>
          <p:spPr bwMode="auto">
            <a:xfrm>
              <a:off x="1460" y="2970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95"/>
            <p:cNvSpPr>
              <a:spLocks noChangeShapeType="1"/>
            </p:cNvSpPr>
            <p:nvPr/>
          </p:nvSpPr>
          <p:spPr bwMode="auto">
            <a:xfrm>
              <a:off x="1460" y="2683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6"/>
            <p:cNvSpPr>
              <a:spLocks noChangeShapeType="1"/>
            </p:cNvSpPr>
            <p:nvPr/>
          </p:nvSpPr>
          <p:spPr bwMode="auto">
            <a:xfrm>
              <a:off x="1762" y="268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7"/>
            <p:cNvSpPr>
              <a:spLocks noChangeShapeType="1"/>
            </p:cNvSpPr>
            <p:nvPr/>
          </p:nvSpPr>
          <p:spPr bwMode="auto">
            <a:xfrm>
              <a:off x="2064" y="2683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99"/>
            <p:cNvSpPr>
              <a:spLocks noChangeArrowheads="1"/>
            </p:cNvSpPr>
            <p:nvPr/>
          </p:nvSpPr>
          <p:spPr bwMode="auto">
            <a:xfrm>
              <a:off x="2819" y="2683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94" name="Rectangle 100"/>
            <p:cNvSpPr>
              <a:spLocks noChangeArrowheads="1"/>
            </p:cNvSpPr>
            <p:nvPr/>
          </p:nvSpPr>
          <p:spPr bwMode="auto">
            <a:xfrm>
              <a:off x="2517" y="2683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2</a:t>
              </a:r>
            </a:p>
          </p:txBody>
        </p:sp>
        <p:sp>
          <p:nvSpPr>
            <p:cNvPr id="95" name="Line 101"/>
            <p:cNvSpPr>
              <a:spLocks noChangeShapeType="1"/>
            </p:cNvSpPr>
            <p:nvPr/>
          </p:nvSpPr>
          <p:spPr bwMode="auto">
            <a:xfrm>
              <a:off x="2517" y="2683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2"/>
            <p:cNvSpPr>
              <a:spLocks noChangeShapeType="1"/>
            </p:cNvSpPr>
            <p:nvPr/>
          </p:nvSpPr>
          <p:spPr bwMode="auto">
            <a:xfrm>
              <a:off x="2517" y="2970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03"/>
            <p:cNvSpPr>
              <a:spLocks noChangeShapeType="1"/>
            </p:cNvSpPr>
            <p:nvPr/>
          </p:nvSpPr>
          <p:spPr bwMode="auto">
            <a:xfrm>
              <a:off x="2517" y="2683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4"/>
            <p:cNvSpPr>
              <a:spLocks noChangeShapeType="1"/>
            </p:cNvSpPr>
            <p:nvPr/>
          </p:nvSpPr>
          <p:spPr bwMode="auto">
            <a:xfrm>
              <a:off x="2819" y="268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05"/>
            <p:cNvSpPr>
              <a:spLocks noChangeShapeType="1"/>
            </p:cNvSpPr>
            <p:nvPr/>
          </p:nvSpPr>
          <p:spPr bwMode="auto">
            <a:xfrm>
              <a:off x="3121" y="2683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Rectangle 107"/>
            <p:cNvSpPr>
              <a:spLocks noChangeArrowheads="1"/>
            </p:cNvSpPr>
            <p:nvPr/>
          </p:nvSpPr>
          <p:spPr bwMode="auto">
            <a:xfrm>
              <a:off x="3953" y="2683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^</a:t>
              </a:r>
            </a:p>
          </p:txBody>
        </p:sp>
        <p:sp>
          <p:nvSpPr>
            <p:cNvPr id="101" name="Rectangle 108"/>
            <p:cNvSpPr>
              <a:spLocks noChangeArrowheads="1"/>
            </p:cNvSpPr>
            <p:nvPr/>
          </p:nvSpPr>
          <p:spPr bwMode="auto">
            <a:xfrm>
              <a:off x="3651" y="2683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5</a:t>
              </a:r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651" y="2683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>
              <a:off x="3651" y="2970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>
              <a:off x="3651" y="2683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2"/>
            <p:cNvSpPr>
              <a:spLocks noChangeShapeType="1"/>
            </p:cNvSpPr>
            <p:nvPr/>
          </p:nvSpPr>
          <p:spPr bwMode="auto">
            <a:xfrm>
              <a:off x="3953" y="268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3"/>
            <p:cNvSpPr>
              <a:spLocks noChangeShapeType="1"/>
            </p:cNvSpPr>
            <p:nvPr/>
          </p:nvSpPr>
          <p:spPr bwMode="auto">
            <a:xfrm>
              <a:off x="4255" y="2683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115"/>
            <p:cNvSpPr>
              <a:spLocks noChangeArrowheads="1"/>
            </p:cNvSpPr>
            <p:nvPr/>
          </p:nvSpPr>
          <p:spPr bwMode="auto">
            <a:xfrm>
              <a:off x="1762" y="3197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108" name="Rectangle 116"/>
            <p:cNvSpPr>
              <a:spLocks noChangeArrowheads="1"/>
            </p:cNvSpPr>
            <p:nvPr/>
          </p:nvSpPr>
          <p:spPr bwMode="auto">
            <a:xfrm>
              <a:off x="1460" y="3197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109" name="Line 117"/>
            <p:cNvSpPr>
              <a:spLocks noChangeShapeType="1"/>
            </p:cNvSpPr>
            <p:nvPr/>
          </p:nvSpPr>
          <p:spPr bwMode="auto">
            <a:xfrm>
              <a:off x="1460" y="3197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18"/>
            <p:cNvSpPr>
              <a:spLocks noChangeShapeType="1"/>
            </p:cNvSpPr>
            <p:nvPr/>
          </p:nvSpPr>
          <p:spPr bwMode="auto">
            <a:xfrm>
              <a:off x="1460" y="3484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9"/>
            <p:cNvSpPr>
              <a:spLocks noChangeShapeType="1"/>
            </p:cNvSpPr>
            <p:nvPr/>
          </p:nvSpPr>
          <p:spPr bwMode="auto">
            <a:xfrm>
              <a:off x="1460" y="319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20"/>
            <p:cNvSpPr>
              <a:spLocks noChangeShapeType="1"/>
            </p:cNvSpPr>
            <p:nvPr/>
          </p:nvSpPr>
          <p:spPr bwMode="auto">
            <a:xfrm>
              <a:off x="1762" y="319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21"/>
            <p:cNvSpPr>
              <a:spLocks noChangeShapeType="1"/>
            </p:cNvSpPr>
            <p:nvPr/>
          </p:nvSpPr>
          <p:spPr bwMode="auto">
            <a:xfrm>
              <a:off x="2064" y="319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3"/>
            <p:cNvSpPr>
              <a:spLocks noChangeArrowheads="1"/>
            </p:cNvSpPr>
            <p:nvPr/>
          </p:nvSpPr>
          <p:spPr bwMode="auto">
            <a:xfrm>
              <a:off x="2819" y="3197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^</a:t>
              </a:r>
            </a:p>
          </p:txBody>
        </p:sp>
        <p:sp>
          <p:nvSpPr>
            <p:cNvPr id="115" name="Rectangle 124"/>
            <p:cNvSpPr>
              <a:spLocks noChangeArrowheads="1"/>
            </p:cNvSpPr>
            <p:nvPr/>
          </p:nvSpPr>
          <p:spPr bwMode="auto">
            <a:xfrm>
              <a:off x="2517" y="3197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5</a:t>
              </a:r>
            </a:p>
          </p:txBody>
        </p:sp>
        <p:sp>
          <p:nvSpPr>
            <p:cNvPr id="116" name="Line 125"/>
            <p:cNvSpPr>
              <a:spLocks noChangeShapeType="1"/>
            </p:cNvSpPr>
            <p:nvPr/>
          </p:nvSpPr>
          <p:spPr bwMode="auto">
            <a:xfrm>
              <a:off x="2517" y="3197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26"/>
            <p:cNvSpPr>
              <a:spLocks noChangeShapeType="1"/>
            </p:cNvSpPr>
            <p:nvPr/>
          </p:nvSpPr>
          <p:spPr bwMode="auto">
            <a:xfrm>
              <a:off x="2517" y="3484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27"/>
            <p:cNvSpPr>
              <a:spLocks noChangeShapeType="1"/>
            </p:cNvSpPr>
            <p:nvPr/>
          </p:nvSpPr>
          <p:spPr bwMode="auto">
            <a:xfrm>
              <a:off x="2517" y="319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28"/>
            <p:cNvSpPr>
              <a:spLocks noChangeShapeType="1"/>
            </p:cNvSpPr>
            <p:nvPr/>
          </p:nvSpPr>
          <p:spPr bwMode="auto">
            <a:xfrm>
              <a:off x="2819" y="319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29"/>
            <p:cNvSpPr>
              <a:spLocks noChangeShapeType="1"/>
            </p:cNvSpPr>
            <p:nvPr/>
          </p:nvSpPr>
          <p:spPr bwMode="auto">
            <a:xfrm>
              <a:off x="3121" y="319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Rectangle 131"/>
            <p:cNvSpPr>
              <a:spLocks noChangeArrowheads="1"/>
            </p:cNvSpPr>
            <p:nvPr/>
          </p:nvSpPr>
          <p:spPr bwMode="auto">
            <a:xfrm>
              <a:off x="1762" y="3681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122" name="Rectangle 132"/>
            <p:cNvSpPr>
              <a:spLocks noChangeArrowheads="1"/>
            </p:cNvSpPr>
            <p:nvPr/>
          </p:nvSpPr>
          <p:spPr bwMode="auto">
            <a:xfrm>
              <a:off x="1460" y="3681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2</a:t>
              </a:r>
            </a:p>
          </p:txBody>
        </p:sp>
        <p:sp>
          <p:nvSpPr>
            <p:cNvPr id="123" name="Line 133"/>
            <p:cNvSpPr>
              <a:spLocks noChangeShapeType="1"/>
            </p:cNvSpPr>
            <p:nvPr/>
          </p:nvSpPr>
          <p:spPr bwMode="auto">
            <a:xfrm>
              <a:off x="1460" y="3681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34"/>
            <p:cNvSpPr>
              <a:spLocks noChangeShapeType="1"/>
            </p:cNvSpPr>
            <p:nvPr/>
          </p:nvSpPr>
          <p:spPr bwMode="auto">
            <a:xfrm>
              <a:off x="1460" y="3968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35"/>
            <p:cNvSpPr>
              <a:spLocks noChangeShapeType="1"/>
            </p:cNvSpPr>
            <p:nvPr/>
          </p:nvSpPr>
          <p:spPr bwMode="auto">
            <a:xfrm>
              <a:off x="1460" y="368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36"/>
            <p:cNvSpPr>
              <a:spLocks noChangeShapeType="1"/>
            </p:cNvSpPr>
            <p:nvPr/>
          </p:nvSpPr>
          <p:spPr bwMode="auto">
            <a:xfrm>
              <a:off x="1762" y="368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37"/>
            <p:cNvSpPr>
              <a:spLocks noChangeShapeType="1"/>
            </p:cNvSpPr>
            <p:nvPr/>
          </p:nvSpPr>
          <p:spPr bwMode="auto">
            <a:xfrm>
              <a:off x="2064" y="368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139"/>
            <p:cNvSpPr>
              <a:spLocks noChangeArrowheads="1"/>
            </p:cNvSpPr>
            <p:nvPr/>
          </p:nvSpPr>
          <p:spPr bwMode="auto">
            <a:xfrm>
              <a:off x="2819" y="3681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129" name="Rectangle 140"/>
            <p:cNvSpPr>
              <a:spLocks noChangeArrowheads="1"/>
            </p:cNvSpPr>
            <p:nvPr/>
          </p:nvSpPr>
          <p:spPr bwMode="auto">
            <a:xfrm>
              <a:off x="2517" y="3681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3</a:t>
              </a:r>
            </a:p>
          </p:txBody>
        </p:sp>
        <p:sp>
          <p:nvSpPr>
            <p:cNvPr id="130" name="Line 141"/>
            <p:cNvSpPr>
              <a:spLocks noChangeShapeType="1"/>
            </p:cNvSpPr>
            <p:nvPr/>
          </p:nvSpPr>
          <p:spPr bwMode="auto">
            <a:xfrm>
              <a:off x="2517" y="3681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42"/>
            <p:cNvSpPr>
              <a:spLocks noChangeShapeType="1"/>
            </p:cNvSpPr>
            <p:nvPr/>
          </p:nvSpPr>
          <p:spPr bwMode="auto">
            <a:xfrm>
              <a:off x="2517" y="3968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43"/>
            <p:cNvSpPr>
              <a:spLocks noChangeShapeType="1"/>
            </p:cNvSpPr>
            <p:nvPr/>
          </p:nvSpPr>
          <p:spPr bwMode="auto">
            <a:xfrm>
              <a:off x="2517" y="368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44"/>
            <p:cNvSpPr>
              <a:spLocks noChangeShapeType="1"/>
            </p:cNvSpPr>
            <p:nvPr/>
          </p:nvSpPr>
          <p:spPr bwMode="auto">
            <a:xfrm>
              <a:off x="2819" y="368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45"/>
            <p:cNvSpPr>
              <a:spLocks noChangeShapeType="1"/>
            </p:cNvSpPr>
            <p:nvPr/>
          </p:nvSpPr>
          <p:spPr bwMode="auto">
            <a:xfrm>
              <a:off x="3121" y="368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Rectangle 147"/>
            <p:cNvSpPr>
              <a:spLocks noChangeArrowheads="1"/>
            </p:cNvSpPr>
            <p:nvPr/>
          </p:nvSpPr>
          <p:spPr bwMode="auto">
            <a:xfrm>
              <a:off x="3953" y="3681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^</a:t>
              </a:r>
            </a:p>
          </p:txBody>
        </p:sp>
        <p:sp>
          <p:nvSpPr>
            <p:cNvPr id="136" name="Rectangle 148"/>
            <p:cNvSpPr>
              <a:spLocks noChangeArrowheads="1"/>
            </p:cNvSpPr>
            <p:nvPr/>
          </p:nvSpPr>
          <p:spPr bwMode="auto">
            <a:xfrm>
              <a:off x="3651" y="3681"/>
              <a:ext cx="3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4</a:t>
              </a:r>
            </a:p>
          </p:txBody>
        </p:sp>
        <p:sp>
          <p:nvSpPr>
            <p:cNvPr id="137" name="Line 149"/>
            <p:cNvSpPr>
              <a:spLocks noChangeShapeType="1"/>
            </p:cNvSpPr>
            <p:nvPr/>
          </p:nvSpPr>
          <p:spPr bwMode="auto">
            <a:xfrm>
              <a:off x="3651" y="3681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50"/>
            <p:cNvSpPr>
              <a:spLocks noChangeShapeType="1"/>
            </p:cNvSpPr>
            <p:nvPr/>
          </p:nvSpPr>
          <p:spPr bwMode="auto">
            <a:xfrm>
              <a:off x="3651" y="3968"/>
              <a:ext cx="6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51"/>
            <p:cNvSpPr>
              <a:spLocks noChangeShapeType="1"/>
            </p:cNvSpPr>
            <p:nvPr/>
          </p:nvSpPr>
          <p:spPr bwMode="auto">
            <a:xfrm>
              <a:off x="3651" y="368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52"/>
            <p:cNvSpPr>
              <a:spLocks noChangeShapeType="1"/>
            </p:cNvSpPr>
            <p:nvPr/>
          </p:nvSpPr>
          <p:spPr bwMode="auto">
            <a:xfrm>
              <a:off x="3953" y="368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53"/>
            <p:cNvSpPr>
              <a:spLocks noChangeShapeType="1"/>
            </p:cNvSpPr>
            <p:nvPr/>
          </p:nvSpPr>
          <p:spPr bwMode="auto">
            <a:xfrm>
              <a:off x="4255" y="368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54"/>
            <p:cNvSpPr>
              <a:spLocks noChangeShapeType="1"/>
            </p:cNvSpPr>
            <p:nvPr/>
          </p:nvSpPr>
          <p:spPr bwMode="auto">
            <a:xfrm>
              <a:off x="794" y="1836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55"/>
            <p:cNvSpPr>
              <a:spLocks noChangeShapeType="1"/>
            </p:cNvSpPr>
            <p:nvPr/>
          </p:nvSpPr>
          <p:spPr bwMode="auto">
            <a:xfrm>
              <a:off x="794" y="2335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56"/>
            <p:cNvSpPr>
              <a:spLocks noChangeShapeType="1"/>
            </p:cNvSpPr>
            <p:nvPr/>
          </p:nvSpPr>
          <p:spPr bwMode="auto">
            <a:xfrm>
              <a:off x="794" y="2834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57"/>
            <p:cNvSpPr>
              <a:spLocks noChangeShapeType="1"/>
            </p:cNvSpPr>
            <p:nvPr/>
          </p:nvSpPr>
          <p:spPr bwMode="auto">
            <a:xfrm>
              <a:off x="794" y="3333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58"/>
            <p:cNvSpPr>
              <a:spLocks noChangeShapeType="1"/>
            </p:cNvSpPr>
            <p:nvPr/>
          </p:nvSpPr>
          <p:spPr bwMode="auto">
            <a:xfrm>
              <a:off x="794" y="3832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59"/>
            <p:cNvSpPr>
              <a:spLocks noChangeShapeType="1"/>
            </p:cNvSpPr>
            <p:nvPr/>
          </p:nvSpPr>
          <p:spPr bwMode="auto">
            <a:xfrm>
              <a:off x="1928" y="1836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60"/>
            <p:cNvSpPr>
              <a:spLocks noChangeShapeType="1"/>
            </p:cNvSpPr>
            <p:nvPr/>
          </p:nvSpPr>
          <p:spPr bwMode="auto">
            <a:xfrm>
              <a:off x="3016" y="1836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61"/>
            <p:cNvSpPr>
              <a:spLocks noChangeShapeType="1"/>
            </p:cNvSpPr>
            <p:nvPr/>
          </p:nvSpPr>
          <p:spPr bwMode="auto">
            <a:xfrm>
              <a:off x="3016" y="2335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62"/>
            <p:cNvSpPr>
              <a:spLocks noChangeShapeType="1"/>
            </p:cNvSpPr>
            <p:nvPr/>
          </p:nvSpPr>
          <p:spPr bwMode="auto">
            <a:xfrm>
              <a:off x="1882" y="2335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63"/>
            <p:cNvSpPr>
              <a:spLocks noChangeShapeType="1"/>
            </p:cNvSpPr>
            <p:nvPr/>
          </p:nvSpPr>
          <p:spPr bwMode="auto">
            <a:xfrm>
              <a:off x="1882" y="2834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64"/>
            <p:cNvSpPr>
              <a:spLocks noChangeShapeType="1"/>
            </p:cNvSpPr>
            <p:nvPr/>
          </p:nvSpPr>
          <p:spPr bwMode="auto">
            <a:xfrm>
              <a:off x="3016" y="2834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65"/>
            <p:cNvSpPr>
              <a:spLocks noChangeShapeType="1"/>
            </p:cNvSpPr>
            <p:nvPr/>
          </p:nvSpPr>
          <p:spPr bwMode="auto">
            <a:xfrm>
              <a:off x="1882" y="3333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66"/>
            <p:cNvSpPr>
              <a:spLocks noChangeShapeType="1"/>
            </p:cNvSpPr>
            <p:nvPr/>
          </p:nvSpPr>
          <p:spPr bwMode="auto">
            <a:xfrm>
              <a:off x="1882" y="3832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67"/>
            <p:cNvSpPr>
              <a:spLocks noChangeShapeType="1"/>
            </p:cNvSpPr>
            <p:nvPr/>
          </p:nvSpPr>
          <p:spPr bwMode="auto">
            <a:xfrm>
              <a:off x="3016" y="3832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199"/>
            <p:cNvSpPr txBox="1">
              <a:spLocks noChangeArrowheads="1"/>
            </p:cNvSpPr>
            <p:nvPr/>
          </p:nvSpPr>
          <p:spPr bwMode="auto">
            <a:xfrm>
              <a:off x="2154" y="1366"/>
              <a:ext cx="7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邻结点</a:t>
              </a:r>
            </a:p>
          </p:txBody>
        </p:sp>
        <p:sp>
          <p:nvSpPr>
            <p:cNvPr id="157" name="Text Box 200"/>
            <p:cNvSpPr txBox="1">
              <a:spLocks noChangeArrowheads="1"/>
            </p:cNvSpPr>
            <p:nvPr/>
          </p:nvSpPr>
          <p:spPr bwMode="auto">
            <a:xfrm>
              <a:off x="295" y="1389"/>
              <a:ext cx="7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头结点</a:t>
              </a:r>
            </a:p>
          </p:txBody>
        </p:sp>
      </p:grpSp>
      <p:grpSp>
        <p:nvGrpSpPr>
          <p:cNvPr id="158" name="Group 168"/>
          <p:cNvGrpSpPr>
            <a:grpSpLocks/>
          </p:cNvGrpSpPr>
          <p:nvPr/>
        </p:nvGrpSpPr>
        <p:grpSpPr bwMode="auto">
          <a:xfrm>
            <a:off x="7718409" y="658718"/>
            <a:ext cx="2447925" cy="2303462"/>
            <a:chOff x="3651" y="709"/>
            <a:chExt cx="1542" cy="1451"/>
          </a:xfrm>
        </p:grpSpPr>
        <p:grpSp>
          <p:nvGrpSpPr>
            <p:cNvPr id="159" name="Group 169"/>
            <p:cNvGrpSpPr>
              <a:grpSpLocks/>
            </p:cNvGrpSpPr>
            <p:nvPr/>
          </p:nvGrpSpPr>
          <p:grpSpPr bwMode="auto">
            <a:xfrm>
              <a:off x="3651" y="709"/>
              <a:ext cx="1542" cy="1451"/>
              <a:chOff x="567" y="2251"/>
              <a:chExt cx="1542" cy="1451"/>
            </a:xfrm>
          </p:grpSpPr>
          <p:sp>
            <p:nvSpPr>
              <p:cNvPr id="167" name="Oval 170"/>
              <p:cNvSpPr>
                <a:spLocks noChangeArrowheads="1"/>
              </p:cNvSpPr>
              <p:nvPr/>
            </p:nvSpPr>
            <p:spPr bwMode="auto">
              <a:xfrm>
                <a:off x="975" y="2251"/>
                <a:ext cx="272" cy="2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8" name="Oval 171"/>
              <p:cNvSpPr>
                <a:spLocks noChangeArrowheads="1"/>
              </p:cNvSpPr>
              <p:nvPr/>
            </p:nvSpPr>
            <p:spPr bwMode="auto">
              <a:xfrm>
                <a:off x="567" y="2795"/>
                <a:ext cx="272" cy="2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69" name="Oval 172"/>
              <p:cNvSpPr>
                <a:spLocks noChangeArrowheads="1"/>
              </p:cNvSpPr>
              <p:nvPr/>
            </p:nvSpPr>
            <p:spPr bwMode="auto">
              <a:xfrm>
                <a:off x="1066" y="3430"/>
                <a:ext cx="272" cy="2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70" name="Oval 173"/>
              <p:cNvSpPr>
                <a:spLocks noChangeArrowheads="1"/>
              </p:cNvSpPr>
              <p:nvPr/>
            </p:nvSpPr>
            <p:spPr bwMode="auto">
              <a:xfrm>
                <a:off x="1202" y="2840"/>
                <a:ext cx="272" cy="2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71" name="Oval 174"/>
              <p:cNvSpPr>
                <a:spLocks noChangeArrowheads="1"/>
              </p:cNvSpPr>
              <p:nvPr/>
            </p:nvSpPr>
            <p:spPr bwMode="auto">
              <a:xfrm>
                <a:off x="1837" y="2931"/>
                <a:ext cx="272" cy="2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72" name="Line 175"/>
              <p:cNvSpPr>
                <a:spLocks noChangeShapeType="1"/>
              </p:cNvSpPr>
              <p:nvPr/>
            </p:nvSpPr>
            <p:spPr bwMode="auto">
              <a:xfrm flipH="1">
                <a:off x="793" y="2478"/>
                <a:ext cx="227" cy="3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Line 176"/>
              <p:cNvSpPr>
                <a:spLocks noChangeShapeType="1"/>
              </p:cNvSpPr>
              <p:nvPr/>
            </p:nvSpPr>
            <p:spPr bwMode="auto">
              <a:xfrm>
                <a:off x="1157" y="2523"/>
                <a:ext cx="135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Line 177"/>
              <p:cNvSpPr>
                <a:spLocks noChangeShapeType="1"/>
              </p:cNvSpPr>
              <p:nvPr/>
            </p:nvSpPr>
            <p:spPr bwMode="auto">
              <a:xfrm>
                <a:off x="748" y="3067"/>
                <a:ext cx="363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Line 178"/>
              <p:cNvSpPr>
                <a:spLocks noChangeShapeType="1"/>
              </p:cNvSpPr>
              <p:nvPr/>
            </p:nvSpPr>
            <p:spPr bwMode="auto">
              <a:xfrm>
                <a:off x="839" y="2976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Line 179"/>
              <p:cNvSpPr>
                <a:spLocks noChangeShapeType="1"/>
              </p:cNvSpPr>
              <p:nvPr/>
            </p:nvSpPr>
            <p:spPr bwMode="auto">
              <a:xfrm>
                <a:off x="1247" y="2432"/>
                <a:ext cx="635" cy="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Line 180"/>
              <p:cNvSpPr>
                <a:spLocks noChangeShapeType="1"/>
              </p:cNvSpPr>
              <p:nvPr/>
            </p:nvSpPr>
            <p:spPr bwMode="auto">
              <a:xfrm flipV="1">
                <a:off x="1338" y="3113"/>
                <a:ext cx="499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Line 181"/>
              <p:cNvSpPr>
                <a:spLocks noChangeShapeType="1"/>
              </p:cNvSpPr>
              <p:nvPr/>
            </p:nvSpPr>
            <p:spPr bwMode="auto">
              <a:xfrm flipV="1">
                <a:off x="1247" y="3113"/>
                <a:ext cx="46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0" name="Text Box 182"/>
            <p:cNvSpPr txBox="1">
              <a:spLocks noChangeArrowheads="1"/>
            </p:cNvSpPr>
            <p:nvPr/>
          </p:nvSpPr>
          <p:spPr bwMode="auto">
            <a:xfrm>
              <a:off x="3787" y="93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b="0">
                <a:solidFill>
                  <a:schemeClr val="bg1"/>
                </a:solidFill>
              </a:endParaRPr>
            </a:p>
          </p:txBody>
        </p:sp>
        <p:sp>
          <p:nvSpPr>
            <p:cNvPr id="161" name="Text Box 183"/>
            <p:cNvSpPr txBox="1">
              <a:spLocks noChangeArrowheads="1"/>
            </p:cNvSpPr>
            <p:nvPr/>
          </p:nvSpPr>
          <p:spPr bwMode="auto">
            <a:xfrm>
              <a:off x="3787" y="1661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b="0">
                <a:solidFill>
                  <a:schemeClr val="bg1"/>
                </a:solidFill>
              </a:endParaRPr>
            </a:p>
          </p:txBody>
        </p:sp>
        <p:sp>
          <p:nvSpPr>
            <p:cNvPr id="162" name="Text Box 184"/>
            <p:cNvSpPr txBox="1">
              <a:spLocks noChangeArrowheads="1"/>
            </p:cNvSpPr>
            <p:nvPr/>
          </p:nvSpPr>
          <p:spPr bwMode="auto">
            <a:xfrm>
              <a:off x="4604" y="1752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3" name="Text Box 185"/>
            <p:cNvSpPr txBox="1">
              <a:spLocks noChangeArrowheads="1"/>
            </p:cNvSpPr>
            <p:nvPr/>
          </p:nvSpPr>
          <p:spPr bwMode="auto">
            <a:xfrm>
              <a:off x="4195" y="161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b="0">
                <a:solidFill>
                  <a:schemeClr val="bg1"/>
                </a:solidFill>
              </a:endParaRPr>
            </a:p>
          </p:txBody>
        </p:sp>
        <p:sp>
          <p:nvSpPr>
            <p:cNvPr id="164" name="Text Box 186"/>
            <p:cNvSpPr txBox="1">
              <a:spLocks noChangeArrowheads="1"/>
            </p:cNvSpPr>
            <p:nvPr/>
          </p:nvSpPr>
          <p:spPr bwMode="auto">
            <a:xfrm>
              <a:off x="4014" y="1207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b="0">
                <a:solidFill>
                  <a:schemeClr val="bg1"/>
                </a:solidFill>
              </a:endParaRPr>
            </a:p>
          </p:txBody>
        </p:sp>
        <p:sp>
          <p:nvSpPr>
            <p:cNvPr id="165" name="Text Box 187"/>
            <p:cNvSpPr txBox="1">
              <a:spLocks noChangeArrowheads="1"/>
            </p:cNvSpPr>
            <p:nvPr/>
          </p:nvSpPr>
          <p:spPr bwMode="auto">
            <a:xfrm>
              <a:off x="4604" y="981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b="0">
                <a:solidFill>
                  <a:schemeClr val="bg1"/>
                </a:solidFill>
              </a:endParaRPr>
            </a:p>
          </p:txBody>
        </p:sp>
        <p:sp>
          <p:nvSpPr>
            <p:cNvPr id="166" name="Text Box 188"/>
            <p:cNvSpPr txBox="1">
              <a:spLocks noChangeArrowheads="1"/>
            </p:cNvSpPr>
            <p:nvPr/>
          </p:nvSpPr>
          <p:spPr bwMode="auto">
            <a:xfrm>
              <a:off x="4331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b="0">
                <a:solidFill>
                  <a:schemeClr val="bg1"/>
                </a:solidFill>
              </a:endParaRPr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7860461" y="4069119"/>
            <a:ext cx="3462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思想：把与一个点的相邻的所有点集中在一起存储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1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邻接表实现方式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9010" y="1155180"/>
            <a:ext cx="969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 指针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 边集数组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） 直接使用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STL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中的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Vector</a:t>
            </a:r>
            <a:endParaRPr lang="zh-CN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27962" y="1772700"/>
            <a:ext cx="872340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 sz="2400" b="1" dirty="0" smtClean="0">
              <a:latin typeface="+mn-ea"/>
            </a:endParaRPr>
          </a:p>
          <a:p>
            <a:pPr marL="457200" indent="-457200" algn="l">
              <a:spcBef>
                <a:spcPct val="50000"/>
              </a:spcBef>
              <a:buAutoNum type="arabicParenBoth"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指针存储</a:t>
            </a:r>
            <a:r>
              <a:rPr lang="zh-CN" altLang="en-US" sz="2400" b="1" dirty="0" smtClean="0">
                <a:latin typeface="+mn-ea"/>
              </a:rPr>
              <a:t>：使用</a:t>
            </a:r>
            <a:r>
              <a:rPr lang="en-US" altLang="zh-CN" sz="2400" b="1" dirty="0" smtClean="0">
                <a:latin typeface="+mn-ea"/>
              </a:rPr>
              <a:t>C++</a:t>
            </a:r>
            <a:r>
              <a:rPr lang="zh-CN" altLang="en-US" sz="2400" b="1" dirty="0" smtClean="0">
                <a:latin typeface="+mn-ea"/>
              </a:rPr>
              <a:t>的指针，最直接的想法，但动态申请内存可能会耗时，不推荐；</a:t>
            </a:r>
            <a:endParaRPr lang="en-US" altLang="zh-CN" sz="2400" b="1" dirty="0" smtClean="0">
              <a:latin typeface="+mn-ea"/>
            </a:endParaRPr>
          </a:p>
          <a:p>
            <a:pPr marL="457200" indent="-457200" algn="l">
              <a:spcBef>
                <a:spcPct val="50000"/>
              </a:spcBef>
              <a:buAutoNum type="arabicParenBoth"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边集数组</a:t>
            </a:r>
            <a:r>
              <a:rPr lang="zh-CN" altLang="en-US" sz="2400" b="1" dirty="0" smtClean="0">
                <a:latin typeface="+mn-ea"/>
              </a:rPr>
              <a:t>：用一维数组存储图中所有边，通过</a:t>
            </a:r>
            <a:r>
              <a:rPr lang="en-US" altLang="zh-CN" sz="2400" b="1" dirty="0" smtClean="0">
                <a:latin typeface="+mn-ea"/>
              </a:rPr>
              <a:t>Head</a:t>
            </a:r>
            <a:r>
              <a:rPr lang="zh-CN" altLang="en-US" sz="2400" b="1" dirty="0" smtClean="0">
                <a:latin typeface="+mn-ea"/>
              </a:rPr>
              <a:t>数组寻找起点为</a:t>
            </a:r>
            <a:r>
              <a:rPr lang="en-US" altLang="zh-CN" sz="2400" b="1" dirty="0" smtClean="0">
                <a:latin typeface="+mn-ea"/>
              </a:rPr>
              <a:t>A</a:t>
            </a:r>
            <a:r>
              <a:rPr lang="zh-CN" altLang="en-US" sz="2400" b="1" dirty="0" smtClean="0">
                <a:latin typeface="+mn-ea"/>
              </a:rPr>
              <a:t>的所有边（可以直接调用模板）；</a:t>
            </a:r>
            <a:endParaRPr lang="en-US" altLang="zh-CN" sz="2400" b="1" dirty="0" smtClean="0">
              <a:latin typeface="+mn-ea"/>
            </a:endParaRPr>
          </a:p>
          <a:p>
            <a:pPr marL="457200" indent="-457200" algn="l">
              <a:spcBef>
                <a:spcPct val="50000"/>
              </a:spcBef>
              <a:buAutoNum type="arabicParenBoth"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直接使用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Vector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C++</a:t>
            </a:r>
            <a:r>
              <a:rPr lang="zh-CN" altLang="en-US" sz="2400" b="1" dirty="0" smtClean="0">
                <a:latin typeface="+mn-ea"/>
              </a:rPr>
              <a:t>自带，最常用最方便，必须会；但是</a:t>
            </a:r>
            <a:r>
              <a:rPr lang="en-US" altLang="zh-CN" sz="2400" b="1" dirty="0" smtClean="0">
                <a:latin typeface="+mn-ea"/>
              </a:rPr>
              <a:t>STL</a:t>
            </a:r>
            <a:r>
              <a:rPr lang="zh-CN" altLang="en-US" sz="2400" b="1" dirty="0" smtClean="0">
                <a:latin typeface="+mn-ea"/>
              </a:rPr>
              <a:t>库中的方法比较慢，有可能会超时（如果超时可以考虑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方法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）。</a:t>
            </a:r>
            <a:endParaRPr lang="en-US" altLang="zh-CN" sz="2400" b="1" dirty="0" smtClean="0">
              <a:latin typeface="+mn-ea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+mn-ea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8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、邻接表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67977" y="517391"/>
            <a:ext cx="87234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边集数组</a:t>
            </a:r>
            <a:r>
              <a:rPr lang="zh-CN" altLang="en-US" sz="2400" b="1" dirty="0" smtClean="0">
                <a:latin typeface="+mn-ea"/>
              </a:rPr>
              <a:t>使用方法：</a:t>
            </a:r>
            <a:endParaRPr lang="en-US" altLang="zh-CN" sz="2400" b="1" dirty="0">
              <a:latin typeface="+mn-ea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 smtClean="0">
              <a:latin typeface="+mn-ea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7192" y="1221095"/>
            <a:ext cx="1050946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定义：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3000" dirty="0" smtClean="0"/>
              <a:t>	</a:t>
            </a:r>
            <a:r>
              <a:rPr lang="zh-CN" altLang="en-US" sz="3000" dirty="0" smtClean="0"/>
              <a:t>struct </a:t>
            </a:r>
            <a:r>
              <a:rPr lang="en-US" altLang="zh-CN" sz="3000" dirty="0" smtClean="0"/>
              <a:t>Edge</a:t>
            </a:r>
            <a:r>
              <a:rPr lang="zh-CN" altLang="en-US" sz="3000" dirty="0" smtClean="0"/>
              <a:t>{</a:t>
            </a:r>
            <a:r>
              <a:rPr lang="en-US" altLang="zh-CN" sz="3000" dirty="0" smtClean="0"/>
              <a:t>		</a:t>
            </a:r>
            <a:r>
              <a:rPr lang="en-US" altLang="zh-CN" sz="3000" dirty="0"/>
              <a:t>M</a:t>
            </a:r>
            <a:r>
              <a:rPr lang="zh-CN" altLang="en-US" sz="3000" dirty="0"/>
              <a:t>：大于图中边的</a:t>
            </a:r>
            <a:r>
              <a:rPr lang="zh-CN" altLang="en-US" sz="3000" dirty="0" smtClean="0"/>
              <a:t>总数</a:t>
            </a:r>
            <a:endParaRPr lang="zh-CN" altLang="en-US" sz="3000" dirty="0"/>
          </a:p>
          <a:p>
            <a:r>
              <a:rPr lang="zh-CN" altLang="en-US" sz="3000" dirty="0"/>
              <a:t>   </a:t>
            </a:r>
            <a:r>
              <a:rPr lang="en-US" altLang="zh-CN" sz="3000" dirty="0" smtClean="0"/>
              <a:t>	       </a:t>
            </a:r>
            <a:r>
              <a:rPr lang="zh-CN" altLang="en-US" sz="3000" dirty="0" smtClean="0"/>
              <a:t> </a:t>
            </a:r>
            <a:r>
              <a:rPr lang="zh-CN" altLang="en-US" sz="3000" dirty="0"/>
              <a:t>int x, y, w, next;</a:t>
            </a:r>
          </a:p>
          <a:p>
            <a:r>
              <a:rPr lang="en-US" altLang="zh-CN" sz="3000" dirty="0" smtClean="0"/>
              <a:t>	</a:t>
            </a:r>
            <a:r>
              <a:rPr lang="zh-CN" altLang="en-US" sz="3000" dirty="0" smtClean="0"/>
              <a:t>}</a:t>
            </a:r>
            <a:r>
              <a:rPr lang="zh-CN" altLang="en-US" sz="3000" dirty="0"/>
              <a:t>e</a:t>
            </a:r>
            <a:r>
              <a:rPr lang="zh-CN" altLang="en-US" sz="3000" dirty="0" smtClean="0"/>
              <a:t>[</a:t>
            </a:r>
            <a:r>
              <a:rPr lang="en-US" altLang="zh-CN" sz="3000" dirty="0"/>
              <a:t>M</a:t>
            </a:r>
            <a:r>
              <a:rPr lang="zh-CN" altLang="en-US" sz="3000" dirty="0" smtClean="0"/>
              <a:t>];</a:t>
            </a:r>
            <a:r>
              <a:rPr lang="en-US" altLang="zh-CN" sz="3000" dirty="0" smtClean="0"/>
              <a:t>		</a:t>
            </a:r>
          </a:p>
          <a:p>
            <a:r>
              <a:rPr lang="en-US" altLang="zh-CN" sz="3000" dirty="0"/>
              <a:t>	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head[N];		</a:t>
            </a:r>
            <a:r>
              <a:rPr lang="en-US" altLang="zh-CN" sz="3000" dirty="0"/>
              <a:t>N</a:t>
            </a:r>
            <a:r>
              <a:rPr lang="zh-CN" altLang="en-US" sz="3000" dirty="0"/>
              <a:t>： 大于顶点的总数</a:t>
            </a:r>
          </a:p>
          <a:p>
            <a:endParaRPr lang="en-US" altLang="zh-CN" sz="3000" dirty="0" smtClean="0"/>
          </a:p>
        </p:txBody>
      </p:sp>
      <p:sp>
        <p:nvSpPr>
          <p:cNvPr id="7" name="矩形 6"/>
          <p:cNvSpPr/>
          <p:nvPr/>
        </p:nvSpPr>
        <p:spPr>
          <a:xfrm>
            <a:off x="1007192" y="3991084"/>
            <a:ext cx="95649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加边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相当于将新的边节点插在链的前端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pPr lvl="2"/>
            <a:r>
              <a:rPr lang="en-US" altLang="zh-CN" sz="2400" b="1" dirty="0" smtClean="0">
                <a:latin typeface="+mn-ea"/>
              </a:rPr>
              <a:t>inline </a:t>
            </a:r>
            <a:r>
              <a:rPr lang="en-US" altLang="zh-CN" sz="2400" b="1" dirty="0">
                <a:latin typeface="+mn-ea"/>
              </a:rPr>
              <a:t>void </a:t>
            </a:r>
            <a:r>
              <a:rPr lang="en-US" altLang="zh-CN" sz="2400" b="1" dirty="0" err="1">
                <a:latin typeface="+mn-ea"/>
              </a:rPr>
              <a:t>addEdge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 err="1">
                <a:latin typeface="+mn-ea"/>
              </a:rPr>
              <a:t>int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>
                <a:latin typeface="+mn-ea"/>
              </a:rPr>
              <a:t>x,int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>
                <a:latin typeface="+mn-ea"/>
              </a:rPr>
              <a:t>y,int</a:t>
            </a:r>
            <a:r>
              <a:rPr lang="en-US" altLang="zh-CN" sz="2400" b="1" dirty="0">
                <a:latin typeface="+mn-ea"/>
              </a:rPr>
              <a:t> w)</a:t>
            </a:r>
          </a:p>
          <a:p>
            <a:pPr lvl="2"/>
            <a:r>
              <a:rPr lang="en-US" altLang="zh-CN" sz="2400" b="1" dirty="0">
                <a:latin typeface="+mn-ea"/>
              </a:rPr>
              <a:t>{</a:t>
            </a:r>
          </a:p>
          <a:p>
            <a:pPr lvl="2"/>
            <a:r>
              <a:rPr lang="en-US" altLang="zh-CN" sz="2400" b="1" dirty="0">
                <a:latin typeface="+mn-ea"/>
              </a:rPr>
              <a:t>    tot++; e[tot].x = x; e[tot].y = y; e[tot].w = w;</a:t>
            </a:r>
          </a:p>
          <a:p>
            <a:pPr lvl="2"/>
            <a:r>
              <a:rPr lang="en-US" altLang="zh-CN" sz="2400" b="1" dirty="0">
                <a:latin typeface="+mn-ea"/>
              </a:rPr>
              <a:t>    e[tot].next = head[x]; head[x] = tot;</a:t>
            </a:r>
          </a:p>
          <a:p>
            <a:pPr lvl="2"/>
            <a:r>
              <a:rPr lang="en-US" altLang="zh-CN" sz="2400" b="1" dirty="0">
                <a:latin typeface="+mn-ea"/>
              </a:rPr>
              <a:t>}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122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、邻接表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67977" y="517391"/>
            <a:ext cx="4651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边集数组</a:t>
            </a:r>
            <a:r>
              <a:rPr lang="zh-CN" altLang="en-US" sz="2400" b="1" dirty="0" smtClean="0">
                <a:latin typeface="+mn-ea"/>
              </a:rPr>
              <a:t>使用方法：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2553" y="1215147"/>
            <a:ext cx="1018156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初始化</a:t>
            </a:r>
            <a:r>
              <a:rPr lang="en-US" altLang="zh-CN" sz="2400" b="1" dirty="0" smtClean="0">
                <a:latin typeface="+mn-ea"/>
              </a:rPr>
              <a:t>: </a:t>
            </a:r>
            <a:r>
              <a:rPr lang="en-US" altLang="zh-CN" sz="2400" b="1" dirty="0" err="1">
                <a:latin typeface="+mn-ea"/>
              </a:rPr>
              <a:t>memset</a:t>
            </a:r>
            <a:r>
              <a:rPr lang="en-US" altLang="zh-CN" sz="2400" b="1" dirty="0">
                <a:latin typeface="+mn-ea"/>
              </a:rPr>
              <a:t>(head, -1, </a:t>
            </a:r>
            <a:r>
              <a:rPr lang="en-US" altLang="zh-CN" sz="2400" b="1" dirty="0" err="1">
                <a:latin typeface="+mn-ea"/>
              </a:rPr>
              <a:t>sizeof</a:t>
            </a:r>
            <a:r>
              <a:rPr lang="en-US" altLang="zh-CN" sz="2400" b="1" dirty="0">
                <a:latin typeface="+mn-ea"/>
              </a:rPr>
              <a:t>(head</a:t>
            </a:r>
            <a:r>
              <a:rPr lang="en-US" altLang="zh-CN" sz="2400" b="1" dirty="0" smtClean="0">
                <a:latin typeface="+mn-ea"/>
              </a:rPr>
              <a:t>)), tot = 0</a:t>
            </a:r>
          </a:p>
          <a:p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利用</a:t>
            </a:r>
            <a:r>
              <a:rPr lang="en-US" altLang="zh-CN" sz="2400" b="1" dirty="0" smtClean="0">
                <a:latin typeface="+mn-ea"/>
              </a:rPr>
              <a:t>Head</a:t>
            </a:r>
            <a:r>
              <a:rPr lang="zh-CN" altLang="en-US" sz="2400" b="1" dirty="0" smtClean="0">
                <a:latin typeface="+mn-ea"/>
              </a:rPr>
              <a:t>数组遍历与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altLang="en-US" sz="2400" b="1" dirty="0" smtClean="0">
                <a:latin typeface="+mn-ea"/>
              </a:rPr>
              <a:t>相邻的所有点：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200" b="1" dirty="0" smtClean="0">
                <a:latin typeface="+mn-ea"/>
              </a:rPr>
              <a:t> </a:t>
            </a:r>
          </a:p>
          <a:p>
            <a:r>
              <a:rPr lang="en-US" altLang="zh-CN" sz="2200" b="1" dirty="0" smtClean="0">
                <a:latin typeface="+mn-ea"/>
              </a:rPr>
              <a:t> k </a:t>
            </a:r>
            <a:r>
              <a:rPr lang="en-US" altLang="zh-CN" sz="2200" b="1" dirty="0">
                <a:latin typeface="+mn-ea"/>
              </a:rPr>
              <a:t>= head[x]</a:t>
            </a:r>
          </a:p>
          <a:p>
            <a:r>
              <a:rPr lang="en-US" altLang="zh-CN" sz="2200" b="1" dirty="0">
                <a:latin typeface="+mn-ea"/>
              </a:rPr>
              <a:t> while(k != -1)</a:t>
            </a:r>
          </a:p>
          <a:p>
            <a:r>
              <a:rPr lang="en-US" altLang="zh-CN" sz="2200" b="1" dirty="0">
                <a:latin typeface="+mn-ea"/>
              </a:rPr>
              <a:t>        </a:t>
            </a:r>
            <a:r>
              <a:rPr lang="en-US" altLang="zh-CN" sz="2200" b="1" dirty="0" smtClean="0">
                <a:latin typeface="+mn-ea"/>
              </a:rPr>
              <a:t>{</a:t>
            </a:r>
          </a:p>
          <a:p>
            <a:r>
              <a:rPr lang="en-US" altLang="zh-CN" sz="2200" b="1" dirty="0">
                <a:latin typeface="+mn-ea"/>
              </a:rPr>
              <a:t>	</a:t>
            </a:r>
            <a:r>
              <a:rPr lang="en-US" altLang="zh-CN" sz="2200" b="1" dirty="0" smtClean="0">
                <a:latin typeface="+mn-ea"/>
              </a:rPr>
              <a:t>	</a:t>
            </a:r>
            <a:r>
              <a:rPr lang="zh-CN" altLang="en-US" sz="2200" b="1" dirty="0" smtClean="0">
                <a:latin typeface="+mn-ea"/>
              </a:rPr>
              <a:t>做你想做的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//</a:t>
            </a:r>
            <a:r>
              <a:rPr lang="zh-CN" altLang="en-US" sz="2200" b="1" dirty="0" smtClean="0">
                <a:latin typeface="+mn-ea"/>
              </a:rPr>
              <a:t>起点：</a:t>
            </a:r>
            <a:r>
              <a:rPr lang="en-US" altLang="zh-CN" sz="2200" b="1" dirty="0" smtClean="0">
                <a:latin typeface="+mn-ea"/>
              </a:rPr>
              <a:t>e[k].x </a:t>
            </a:r>
            <a:r>
              <a:rPr lang="zh-CN" altLang="en-US" sz="2200" b="1" dirty="0" smtClean="0">
                <a:latin typeface="+mn-ea"/>
              </a:rPr>
              <a:t>终点：</a:t>
            </a:r>
            <a:r>
              <a:rPr lang="en-US" altLang="zh-CN" sz="2200" b="1" dirty="0" smtClean="0">
                <a:latin typeface="+mn-ea"/>
              </a:rPr>
              <a:t>e[k].y </a:t>
            </a:r>
            <a:r>
              <a:rPr lang="zh-CN" altLang="en-US" sz="2200" b="1" dirty="0" smtClean="0">
                <a:latin typeface="+mn-ea"/>
              </a:rPr>
              <a:t>边权：</a:t>
            </a:r>
            <a:r>
              <a:rPr lang="en-US" altLang="zh-CN" sz="2200" b="1" dirty="0" smtClean="0">
                <a:latin typeface="+mn-ea"/>
              </a:rPr>
              <a:t>e[k].w </a:t>
            </a:r>
            <a:endParaRPr lang="en-US" altLang="zh-CN" sz="2200" b="1" dirty="0">
              <a:latin typeface="+mn-ea"/>
            </a:endParaRPr>
          </a:p>
          <a:p>
            <a:r>
              <a:rPr lang="en-US" altLang="zh-CN" sz="2200" b="1" dirty="0" smtClean="0">
                <a:latin typeface="+mn-ea"/>
              </a:rPr>
              <a:t>		k </a:t>
            </a:r>
            <a:r>
              <a:rPr lang="en-US" altLang="zh-CN" sz="2200" b="1" dirty="0">
                <a:latin typeface="+mn-ea"/>
              </a:rPr>
              <a:t>= e[k].</a:t>
            </a:r>
            <a:r>
              <a:rPr lang="en-US" altLang="zh-CN" sz="2200" b="1" dirty="0" smtClean="0">
                <a:latin typeface="+mn-ea"/>
              </a:rPr>
              <a:t>next;</a:t>
            </a:r>
            <a:endParaRPr lang="en-US" altLang="zh-CN" sz="2200" b="1" dirty="0">
              <a:latin typeface="+mn-ea"/>
            </a:endParaRPr>
          </a:p>
          <a:p>
            <a:r>
              <a:rPr lang="en-US" altLang="zh-CN" sz="2200" b="1" dirty="0">
                <a:latin typeface="+mn-ea"/>
              </a:rPr>
              <a:t>        }</a:t>
            </a:r>
            <a:endParaRPr lang="en-US" altLang="zh-CN" sz="2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3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、邻接表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7426" y="418494"/>
            <a:ext cx="4651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Vector</a:t>
            </a:r>
            <a:r>
              <a:rPr lang="zh-CN" altLang="en-US" sz="2400" b="1" dirty="0" smtClean="0">
                <a:latin typeface="+mn-ea"/>
              </a:rPr>
              <a:t>使用方法：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2509" y="1131883"/>
            <a:ext cx="101815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程序开始引入库文件 </a:t>
            </a:r>
            <a:r>
              <a:rPr lang="en-US" altLang="zh-CN" sz="2400" b="1" dirty="0" smtClean="0">
                <a:latin typeface="+mn-ea"/>
              </a:rPr>
              <a:t>: #include &lt;vector&gt;</a:t>
            </a:r>
          </a:p>
          <a:p>
            <a:endParaRPr lang="en-US" altLang="zh-CN" sz="2400" b="1" dirty="0">
              <a:latin typeface="+mn-ea"/>
            </a:endParaRPr>
          </a:p>
          <a:p>
            <a:r>
              <a:rPr lang="zh-CN" altLang="en-US" sz="2200" b="1" dirty="0" smtClean="0">
                <a:latin typeface="+mn-ea"/>
              </a:rPr>
              <a:t>声明： </a:t>
            </a:r>
            <a:r>
              <a:rPr lang="en-US" altLang="zh-CN" sz="2200" b="1" dirty="0" smtClean="0">
                <a:latin typeface="+mn-ea"/>
              </a:rPr>
              <a:t>vector&lt;</a:t>
            </a:r>
            <a:r>
              <a:rPr lang="en-US" altLang="zh-CN" sz="2200" b="1" dirty="0" err="1" smtClean="0">
                <a:latin typeface="+mn-ea"/>
              </a:rPr>
              <a:t>int</a:t>
            </a:r>
            <a:r>
              <a:rPr lang="en-US" altLang="zh-CN" sz="2200" b="1" dirty="0" smtClean="0">
                <a:latin typeface="+mn-ea"/>
              </a:rPr>
              <a:t>&gt; a[N];   //</a:t>
            </a:r>
            <a:r>
              <a:rPr lang="en-US" altLang="zh-CN" sz="2200" b="1" dirty="0" err="1" smtClean="0">
                <a:latin typeface="+mn-ea"/>
              </a:rPr>
              <a:t>int</a:t>
            </a:r>
            <a:r>
              <a:rPr lang="zh-CN" altLang="en-US" sz="2200" b="1" dirty="0" smtClean="0">
                <a:latin typeface="+mn-ea"/>
              </a:rPr>
              <a:t>也可以是其他数据类型或自定义类型</a:t>
            </a:r>
            <a:endParaRPr lang="en-US" altLang="zh-CN" sz="2200" b="1" dirty="0" smtClean="0">
              <a:latin typeface="+mn-ea"/>
            </a:endParaRPr>
          </a:p>
          <a:p>
            <a:endParaRPr lang="en-US" altLang="zh-CN" sz="2200" b="1" dirty="0" smtClean="0">
              <a:latin typeface="+mn-ea"/>
            </a:endParaRPr>
          </a:p>
          <a:p>
            <a:r>
              <a:rPr lang="zh-CN" altLang="en-US" sz="2200" b="1" dirty="0">
                <a:latin typeface="+mn-ea"/>
              </a:rPr>
              <a:t>加</a:t>
            </a:r>
            <a:r>
              <a:rPr lang="zh-CN" altLang="en-US" sz="2200" b="1" dirty="0" smtClean="0">
                <a:latin typeface="+mn-ea"/>
              </a:rPr>
              <a:t>边方式：</a:t>
            </a:r>
            <a:r>
              <a:rPr lang="en-US" altLang="zh-CN" sz="2200" b="1" dirty="0" smtClean="0">
                <a:latin typeface="+mn-ea"/>
              </a:rPr>
              <a:t>a[</a:t>
            </a:r>
            <a:r>
              <a:rPr lang="en-US" altLang="zh-CN" sz="2200" b="1" dirty="0">
                <a:latin typeface="+mn-ea"/>
              </a:rPr>
              <a:t>x</a:t>
            </a:r>
            <a:r>
              <a:rPr lang="en-US" altLang="zh-CN" sz="2200" b="1" dirty="0" smtClean="0">
                <a:latin typeface="+mn-ea"/>
              </a:rPr>
              <a:t>].</a:t>
            </a:r>
            <a:r>
              <a:rPr lang="en-US" altLang="zh-CN" sz="2200" b="1" dirty="0" err="1" smtClean="0">
                <a:latin typeface="+mn-ea"/>
              </a:rPr>
              <a:t>push_back</a:t>
            </a:r>
            <a:r>
              <a:rPr lang="en-US" altLang="zh-CN" sz="2200" b="1" dirty="0" smtClean="0">
                <a:latin typeface="+mn-ea"/>
              </a:rPr>
              <a:t>(y);  //</a:t>
            </a:r>
            <a:r>
              <a:rPr lang="zh-CN" altLang="en-US" sz="2200" b="1" dirty="0" smtClean="0">
                <a:latin typeface="+mn-ea"/>
              </a:rPr>
              <a:t>相当于与</a:t>
            </a:r>
            <a:r>
              <a:rPr lang="en-US" altLang="zh-CN" sz="2200" b="1" dirty="0" smtClean="0">
                <a:latin typeface="+mn-ea"/>
              </a:rPr>
              <a:t>a[</a:t>
            </a:r>
            <a:r>
              <a:rPr lang="en-US" altLang="zh-CN" sz="2200" b="1" dirty="0">
                <a:latin typeface="+mn-ea"/>
              </a:rPr>
              <a:t>x</a:t>
            </a:r>
            <a:r>
              <a:rPr lang="en-US" altLang="zh-CN" sz="2200" b="1" dirty="0" smtClean="0">
                <a:latin typeface="+mn-ea"/>
              </a:rPr>
              <a:t>]</a:t>
            </a:r>
            <a:r>
              <a:rPr lang="zh-CN" altLang="en-US" sz="2200" b="1" dirty="0" smtClean="0">
                <a:latin typeface="+mn-ea"/>
              </a:rPr>
              <a:t>相连的点存成一个链</a:t>
            </a:r>
            <a:endParaRPr lang="en-US" altLang="zh-CN" sz="2200" b="1" dirty="0" smtClean="0">
              <a:latin typeface="+mn-ea"/>
            </a:endParaRPr>
          </a:p>
          <a:p>
            <a:endParaRPr lang="en-US" altLang="zh-CN" sz="2200" b="1" dirty="0" smtClean="0">
              <a:latin typeface="+mn-ea"/>
            </a:endParaRPr>
          </a:p>
          <a:p>
            <a:r>
              <a:rPr lang="zh-CN" altLang="en-US" sz="2200" b="1" dirty="0" smtClean="0">
                <a:latin typeface="+mn-ea"/>
              </a:rPr>
              <a:t>遍历方式：</a:t>
            </a:r>
            <a:endParaRPr lang="en-US" altLang="zh-CN" sz="2200" b="1" dirty="0" smtClean="0">
              <a:latin typeface="+mn-ea"/>
            </a:endParaRPr>
          </a:p>
          <a:p>
            <a:r>
              <a:rPr lang="en-US" altLang="zh-CN" sz="2200" b="1" dirty="0">
                <a:latin typeface="+mn-ea"/>
              </a:rPr>
              <a:t>	</a:t>
            </a:r>
            <a:r>
              <a:rPr lang="en-US" altLang="zh-CN" sz="2200" b="1" dirty="0" smtClean="0">
                <a:latin typeface="+mn-ea"/>
              </a:rPr>
              <a:t>for(</a:t>
            </a:r>
            <a:r>
              <a:rPr lang="en-US" altLang="zh-CN" sz="2200" b="1" dirty="0" err="1" smtClean="0">
                <a:latin typeface="+mn-ea"/>
              </a:rPr>
              <a:t>int</a:t>
            </a:r>
            <a:r>
              <a:rPr lang="en-US" altLang="zh-CN" sz="2200" b="1" dirty="0" smtClean="0">
                <a:latin typeface="+mn-ea"/>
              </a:rPr>
              <a:t> </a:t>
            </a:r>
            <a:r>
              <a:rPr lang="en-US" altLang="zh-CN" sz="2200" b="1" dirty="0" err="1" smtClean="0">
                <a:latin typeface="+mn-ea"/>
              </a:rPr>
              <a:t>i</a:t>
            </a:r>
            <a:r>
              <a:rPr lang="en-US" altLang="zh-CN" sz="2200" b="1" dirty="0" smtClean="0">
                <a:latin typeface="+mn-ea"/>
              </a:rPr>
              <a:t> = 0; </a:t>
            </a:r>
            <a:r>
              <a:rPr lang="en-US" altLang="zh-CN" sz="2200" b="1" dirty="0" err="1" smtClean="0">
                <a:latin typeface="+mn-ea"/>
              </a:rPr>
              <a:t>i</a:t>
            </a:r>
            <a:r>
              <a:rPr lang="en-US" altLang="zh-CN" sz="2200" b="1" dirty="0" smtClean="0">
                <a:latin typeface="+mn-ea"/>
              </a:rPr>
              <a:t> &lt; a[</a:t>
            </a:r>
            <a:r>
              <a:rPr lang="en-US" altLang="zh-CN" sz="2200" b="1" dirty="0">
                <a:latin typeface="+mn-ea"/>
              </a:rPr>
              <a:t>x</a:t>
            </a:r>
            <a:r>
              <a:rPr lang="en-US" altLang="zh-CN" sz="2200" b="1" dirty="0" smtClean="0">
                <a:latin typeface="+mn-ea"/>
              </a:rPr>
              <a:t>].size(); </a:t>
            </a:r>
            <a:r>
              <a:rPr lang="en-US" altLang="zh-CN" sz="2200" b="1" dirty="0" err="1" smtClean="0">
                <a:latin typeface="+mn-ea"/>
              </a:rPr>
              <a:t>i</a:t>
            </a:r>
            <a:r>
              <a:rPr lang="en-US" altLang="zh-CN" sz="2200" b="1" dirty="0" smtClean="0">
                <a:latin typeface="+mn-ea"/>
              </a:rPr>
              <a:t>++){</a:t>
            </a:r>
          </a:p>
          <a:p>
            <a:r>
              <a:rPr lang="en-US" altLang="zh-CN" sz="2200" b="1" dirty="0" smtClean="0">
                <a:latin typeface="+mn-ea"/>
              </a:rPr>
              <a:t>		a[x][</a:t>
            </a:r>
            <a:r>
              <a:rPr lang="en-US" altLang="zh-CN" sz="2200" b="1" dirty="0" err="1" smtClean="0">
                <a:latin typeface="+mn-ea"/>
              </a:rPr>
              <a:t>i</a:t>
            </a:r>
            <a:r>
              <a:rPr lang="en-US" altLang="zh-CN" sz="2200" b="1" dirty="0" smtClean="0">
                <a:latin typeface="+mn-ea"/>
              </a:rPr>
              <a:t>]</a:t>
            </a:r>
            <a:r>
              <a:rPr lang="zh-CN" altLang="en-US" sz="2200" b="1" dirty="0" smtClean="0">
                <a:latin typeface="+mn-ea"/>
              </a:rPr>
              <a:t>即为与</a:t>
            </a:r>
            <a:r>
              <a:rPr lang="en-US" altLang="zh-CN" sz="2200" b="1" dirty="0" smtClean="0">
                <a:latin typeface="+mn-ea"/>
              </a:rPr>
              <a:t>a[x]</a:t>
            </a:r>
            <a:r>
              <a:rPr lang="zh-CN" altLang="en-US" sz="2200" b="1" dirty="0" smtClean="0">
                <a:latin typeface="+mn-ea"/>
              </a:rPr>
              <a:t>相连的第</a:t>
            </a:r>
            <a:r>
              <a:rPr lang="en-US" altLang="zh-CN" sz="2200" b="1" dirty="0" err="1" smtClean="0">
                <a:latin typeface="+mn-ea"/>
              </a:rPr>
              <a:t>i</a:t>
            </a:r>
            <a:r>
              <a:rPr lang="zh-CN" altLang="en-US" sz="2200" b="1" dirty="0" smtClean="0">
                <a:latin typeface="+mn-ea"/>
              </a:rPr>
              <a:t>个点</a:t>
            </a:r>
            <a:endParaRPr lang="en-US" altLang="zh-CN" sz="2200" b="1" dirty="0" smtClean="0">
              <a:latin typeface="+mn-ea"/>
            </a:endParaRPr>
          </a:p>
          <a:p>
            <a:r>
              <a:rPr lang="en-US" altLang="zh-CN" sz="2200" b="1" dirty="0" smtClean="0">
                <a:latin typeface="+mn-ea"/>
              </a:rPr>
              <a:t>	}</a:t>
            </a:r>
          </a:p>
          <a:p>
            <a:endParaRPr lang="en-US" altLang="zh-CN" sz="2200" b="1" dirty="0" smtClean="0">
              <a:latin typeface="+mn-ea"/>
            </a:endParaRPr>
          </a:p>
          <a:p>
            <a:r>
              <a:rPr lang="zh-CN" altLang="en-US" sz="2200" b="1" dirty="0" smtClean="0">
                <a:latin typeface="+mn-ea"/>
              </a:rPr>
              <a:t>优点：动态开辟内存，</a:t>
            </a:r>
            <a:r>
              <a:rPr lang="en-US" altLang="zh-CN" sz="2200" b="1" dirty="0" smtClean="0">
                <a:latin typeface="+mn-ea"/>
              </a:rPr>
              <a:t>1,2,4,8…     ,</a:t>
            </a:r>
            <a:r>
              <a:rPr lang="zh-CN" altLang="en-US" sz="2200" b="1" dirty="0" smtClean="0">
                <a:latin typeface="+mn-ea"/>
              </a:rPr>
              <a:t>从而不必担心会爆内存</a:t>
            </a:r>
            <a:endParaRPr lang="en-US" altLang="zh-CN" sz="2200" b="1" dirty="0" smtClean="0">
              <a:latin typeface="+mn-ea"/>
            </a:endParaRPr>
          </a:p>
          <a:p>
            <a:endParaRPr lang="en-US" altLang="zh-CN" sz="2200" b="1" dirty="0">
              <a:latin typeface="+mn-ea"/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  <a:latin typeface="+mn-ea"/>
              </a:rPr>
              <a:t>这只是最基本的用法，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</a:rPr>
              <a:t>Vector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</a:rPr>
              <a:t>功能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</a:rPr>
              <a:t>还有很多，具体的自行上网百度。</a:t>
            </a:r>
            <a:endParaRPr lang="en-US" altLang="zh-CN" sz="22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95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36499" y="2674189"/>
            <a:ext cx="6228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 smtClean="0">
                <a:solidFill>
                  <a:srgbClr val="0070C0"/>
                </a:solidFill>
              </a:rPr>
              <a:t>三</a:t>
            </a:r>
            <a:r>
              <a:rPr lang="en-US" altLang="zh-CN" sz="5000" b="1" dirty="0" smtClean="0">
                <a:solidFill>
                  <a:srgbClr val="0070C0"/>
                </a:solidFill>
              </a:rPr>
              <a:t>.</a:t>
            </a:r>
            <a:r>
              <a:rPr lang="zh-CN" altLang="en-US" sz="5000" b="1" dirty="0" smtClean="0">
                <a:solidFill>
                  <a:srgbClr val="0070C0"/>
                </a:solidFill>
              </a:rPr>
              <a:t>图的遍历方式</a:t>
            </a:r>
            <a:endParaRPr lang="zh-CN" altLang="en-US" sz="50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838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3911" y="553527"/>
            <a:ext cx="86868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的遍历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给出一个图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，从某一个初始点出发，按照一定的搜索方法对图中的每一个结点访问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仅且访问一次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的过程。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访问结点：处理结点的过程。如输出、查找结点的信息。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按照搜索方法的不同，通常有两种遍历方法：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、深度优先搜索</a:t>
            </a:r>
            <a:r>
              <a:rPr lang="en-US" altLang="zh-CN" sz="28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2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、广度优先搜索</a:t>
            </a:r>
            <a:r>
              <a:rPr lang="en-US" altLang="zh-CN" sz="28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bfs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0537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" y="241805"/>
            <a:ext cx="4589253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、深度优先搜索（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16243" y="963180"/>
            <a:ext cx="8280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算法（递归过程）： </a:t>
            </a: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 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从某一初始出发点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开始访问： 输出该点编号；并对该点作被访问标志（以免被重复访问）。</a:t>
            </a: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 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再从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的其中一个未被访问的邻接点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作为初始点出发继续深搜。</a:t>
            </a: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当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的所有邻接点都被访问完，则退回到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的父结点的另一个邻接点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再继续深搜。</a:t>
            </a: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直到全部结点访问完毕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452589" y="3166311"/>
            <a:ext cx="5111750" cy="2881313"/>
            <a:chOff x="975" y="2024"/>
            <a:chExt cx="3220" cy="2132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425" y="2024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655" y="2684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519" y="3476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427" y="2659"/>
              <a:ext cx="269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334" y="2569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427" y="3476"/>
              <a:ext cx="269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975" y="3431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336" y="3413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1886" y="2297"/>
              <a:ext cx="586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2563" y="2313"/>
              <a:ext cx="10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695" y="2230"/>
              <a:ext cx="6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1701" y="2973"/>
              <a:ext cx="10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792" y="3657"/>
              <a:ext cx="63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2699" y="3550"/>
              <a:ext cx="689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470" y="2886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2563" y="297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1792" y="2932"/>
              <a:ext cx="725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H="1">
              <a:off x="1157" y="2932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3923" y="374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606" y="3612"/>
              <a:ext cx="3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2744" y="388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2608" y="3748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764577" y="4721642"/>
            <a:ext cx="828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遍历序列不唯一，跟存边的顺序有关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7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048678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499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4364966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、广度优先搜索（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8193" y="1167856"/>
            <a:ext cx="8763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按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层次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遍历：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从图中某结点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出发，在访问了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之后依次访问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的各个未曾访问的邻接点，然后分别从这些邻接点出发按广度优先搜索的顺序遍历图，直至图中所有可被访问的结点都被访问到。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777487" y="2611198"/>
            <a:ext cx="5111750" cy="3384550"/>
            <a:chOff x="975" y="2024"/>
            <a:chExt cx="3220" cy="213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425" y="2024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655" y="2684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519" y="3476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427" y="2659"/>
              <a:ext cx="269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334" y="2569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27" y="3476"/>
              <a:ext cx="269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975" y="3431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336" y="3413"/>
              <a:ext cx="270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1886" y="2297"/>
              <a:ext cx="586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2563" y="2313"/>
              <a:ext cx="10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695" y="2230"/>
              <a:ext cx="6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1701" y="2973"/>
              <a:ext cx="10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1792" y="3657"/>
              <a:ext cx="63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699" y="3550"/>
              <a:ext cx="689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470" y="2886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2563" y="297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792" y="2932"/>
              <a:ext cx="725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157" y="2932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923" y="374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606" y="3612"/>
              <a:ext cx="3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744" y="388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608" y="3748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94187" y="3752884"/>
            <a:ext cx="8280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遍历序列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不唯一，跟存边的顺序有关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需要使用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队列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实现！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2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36499" y="2674189"/>
            <a:ext cx="6228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0070C0"/>
                </a:solidFill>
              </a:rPr>
              <a:t>四</a:t>
            </a:r>
            <a:r>
              <a:rPr lang="en-US" altLang="zh-CN" sz="5000" b="1" dirty="0" smtClean="0">
                <a:solidFill>
                  <a:srgbClr val="0070C0"/>
                </a:solidFill>
              </a:rPr>
              <a:t>.</a:t>
            </a:r>
            <a:r>
              <a:rPr lang="zh-CN" altLang="en-US" sz="5000" b="1" dirty="0">
                <a:solidFill>
                  <a:srgbClr val="0070C0"/>
                </a:solidFill>
              </a:rPr>
              <a:t>欧</a:t>
            </a:r>
            <a:r>
              <a:rPr lang="zh-CN" altLang="en-US" sz="5000" b="1" dirty="0" smtClean="0">
                <a:solidFill>
                  <a:srgbClr val="0070C0"/>
                </a:solidFill>
              </a:rPr>
              <a:t>拉路径</a:t>
            </a:r>
            <a:endParaRPr lang="zh-CN" altLang="en-US" sz="50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56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5365630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欧拉路的判断（一笔画问题）：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2641" y="1065370"/>
            <a:ext cx="99031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若图</a:t>
            </a:r>
            <a:r>
              <a:rPr lang="en-US" altLang="zh-CN" sz="2000" dirty="0">
                <a:latin typeface="+mn-ea"/>
              </a:rPr>
              <a:t>G</a:t>
            </a:r>
            <a:r>
              <a:rPr lang="zh-CN" altLang="en-US" sz="2000" dirty="0">
                <a:latin typeface="+mn-ea"/>
              </a:rPr>
              <a:t>中存在这样一条路径，使得它恰通过</a:t>
            </a:r>
            <a:r>
              <a:rPr lang="en-US" altLang="zh-CN" sz="2000" dirty="0">
                <a:latin typeface="+mn-ea"/>
              </a:rPr>
              <a:t>G</a:t>
            </a:r>
            <a:r>
              <a:rPr lang="zh-CN" altLang="en-US" sz="2000" dirty="0">
                <a:latin typeface="+mn-ea"/>
              </a:rPr>
              <a:t>中每条边一次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则称该路径为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欧拉路径</a:t>
            </a:r>
            <a:r>
              <a:rPr lang="zh-CN" altLang="en-US" sz="2000" dirty="0">
                <a:latin typeface="+mn-ea"/>
              </a:rPr>
              <a:t>。若该路径是一个圈，则称为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欧拉回路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欧</a:t>
            </a:r>
            <a:r>
              <a:rPr lang="zh-CN" altLang="en-US" sz="2000" b="1" dirty="0" smtClean="0">
                <a:latin typeface="+mn-ea"/>
              </a:rPr>
              <a:t>拉路径的判定：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无向图</a:t>
            </a:r>
            <a:r>
              <a:rPr lang="zh-CN" altLang="en-US" sz="2000" dirty="0"/>
              <a:t>存在欧拉路径，当且仅当该图仅存在两个或零个奇数度数的顶点，且该图是连通图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2)</a:t>
            </a:r>
            <a:r>
              <a:rPr lang="zh-CN" altLang="en-US" sz="2000" dirty="0" smtClean="0"/>
              <a:t>一个</a:t>
            </a:r>
            <a:r>
              <a:rPr lang="zh-CN" altLang="en-US" sz="2000" b="1" dirty="0" smtClean="0">
                <a:solidFill>
                  <a:srgbClr val="00B0F0"/>
                </a:solidFill>
                <a:latin typeface="+mn-ea"/>
              </a:rPr>
              <a:t>有向图</a:t>
            </a:r>
            <a:r>
              <a:rPr lang="zh-CN" altLang="en-US" sz="2000" dirty="0" smtClean="0"/>
              <a:t>存在欧拉路径，当且仅当该图的所有顶点度数为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或仅存在一个度为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和一个度为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的点，其余点度数均为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，且该图是连通图。</a:t>
            </a:r>
            <a:endParaRPr lang="en-US" altLang="zh-CN" sz="2000" dirty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欧</a:t>
            </a:r>
            <a:r>
              <a:rPr lang="zh-CN" altLang="en-US" sz="2000" b="1" dirty="0"/>
              <a:t>拉回</a:t>
            </a:r>
            <a:r>
              <a:rPr lang="zh-CN" altLang="en-US" sz="2000" b="1" dirty="0" smtClean="0"/>
              <a:t>路的判定：</a:t>
            </a:r>
            <a:endParaRPr lang="en-US" altLang="zh-CN" sz="2000" b="1" dirty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无向图</a:t>
            </a:r>
            <a:r>
              <a:rPr lang="zh-CN" altLang="en-US" sz="2000" dirty="0"/>
              <a:t>存在欧拉回路，当且仅当该图不存在奇数度数的顶点</a:t>
            </a:r>
            <a:r>
              <a:rPr lang="en-US" altLang="zh-CN" sz="2000" dirty="0"/>
              <a:t>,</a:t>
            </a:r>
            <a:r>
              <a:rPr lang="zh-CN" altLang="en-US" sz="2000" dirty="0"/>
              <a:t>且该图是连通图。</a:t>
            </a:r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有向图</a:t>
            </a:r>
            <a:r>
              <a:rPr lang="zh-CN" altLang="en-US" sz="2000" dirty="0"/>
              <a:t>存在欧拉回路，当且仅当所有顶点的入度等于出度且该图是连通图。</a:t>
            </a: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理解的核心：每一个顶点，进来一条边就必须出去一条边（起点和终点除外，欧拉回路中起点终点也必须满足这个条件）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88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" y="241805"/>
            <a:ext cx="4382219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欧拉路径的求解方法：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4949" y="1138233"/>
            <a:ext cx="88468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F3F3F"/>
                </a:solidFill>
                <a:latin typeface="Arial" panose="020B0604020202020204" pitchFamily="34" charset="0"/>
              </a:rPr>
              <a:t>通过</a:t>
            </a:r>
            <a:r>
              <a:rPr lang="en-US" altLang="zh-CN" sz="2400" b="1" dirty="0" smtClean="0">
                <a:solidFill>
                  <a:srgbClr val="3F3F3F"/>
                </a:solidFill>
                <a:latin typeface="Arial" panose="020B0604020202020204" pitchFamily="34" charset="0"/>
              </a:rPr>
              <a:t>DFS</a:t>
            </a:r>
            <a:r>
              <a:rPr lang="zh-CN" altLang="en-US" sz="2400" b="1" dirty="0" smtClean="0">
                <a:solidFill>
                  <a:srgbClr val="3F3F3F"/>
                </a:solidFill>
                <a:latin typeface="Arial" panose="020B0604020202020204" pitchFamily="34" charset="0"/>
              </a:rPr>
              <a:t>实现</a:t>
            </a:r>
            <a:r>
              <a:rPr lang="en-US" altLang="zh-CN" sz="2400" b="1" dirty="0" smtClean="0">
                <a:solidFill>
                  <a:srgbClr val="3F3F3F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 b="1" dirty="0" smtClean="0">
                <a:solidFill>
                  <a:srgbClr val="3F3F3F"/>
                </a:solidFill>
                <a:latin typeface="Arial" panose="020B0604020202020204" pitchFamily="34" charset="0"/>
              </a:rPr>
              <a:t>伪代码如下：</a:t>
            </a:r>
            <a:r>
              <a:rPr lang="en-US" altLang="zh-CN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算法</a:t>
            </a:r>
            <a:r>
              <a:rPr lang="zh-CN" altLang="en-US" sz="2400" dirty="0">
                <a:solidFill>
                  <a:srgbClr val="3F3F3F"/>
                </a:solidFill>
                <a:latin typeface="Arial" panose="020B0604020202020204" pitchFamily="34" charset="0"/>
              </a:rPr>
              <a:t>效率：</a:t>
            </a:r>
            <a:r>
              <a:rPr lang="en-US" altLang="zh-CN" sz="2400" dirty="0">
                <a:solidFill>
                  <a:srgbClr val="3F3F3F"/>
                </a:solidFill>
                <a:latin typeface="Arial" panose="020B0604020202020204" pitchFamily="34" charset="0"/>
              </a:rPr>
              <a:t>O(n + m</a:t>
            </a:r>
            <a:r>
              <a:rPr lang="en-US" altLang="zh-CN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)</a:t>
            </a:r>
            <a:endParaRPr lang="en-US" altLang="zh-CN" sz="2400" b="1" dirty="0" smtClean="0">
              <a:solidFill>
                <a:srgbClr val="3F3F3F"/>
              </a:solidFill>
              <a:latin typeface="Arial" panose="020B0604020202020204" pitchFamily="34" charset="0"/>
            </a:endParaRPr>
          </a:p>
          <a:p>
            <a:endParaRPr lang="en-US" altLang="zh-CN" sz="2400" dirty="0">
              <a:solidFill>
                <a:srgbClr val="3F3F3F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DFS(u</a:t>
            </a:r>
            <a:r>
              <a:rPr lang="en-US" altLang="zh-CN" sz="2400" dirty="0">
                <a:solidFill>
                  <a:srgbClr val="3F3F3F"/>
                </a:solidFill>
                <a:latin typeface="Arial" panose="020B0604020202020204" pitchFamily="34" charset="0"/>
              </a:rPr>
              <a:t>): 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While </a:t>
            </a:r>
            <a:r>
              <a:rPr lang="en-US" altLang="zh-CN" sz="2400" dirty="0">
                <a:solidFill>
                  <a:srgbClr val="3F3F3F"/>
                </a:solidFill>
                <a:latin typeface="Arial" panose="020B0604020202020204" pitchFamily="34" charset="0"/>
              </a:rPr>
              <a:t>(u</a:t>
            </a:r>
            <a:r>
              <a:rPr lang="zh-CN" altLang="en-US" sz="2400" dirty="0">
                <a:solidFill>
                  <a:srgbClr val="3F3F3F"/>
                </a:solidFill>
                <a:latin typeface="Arial" panose="020B0604020202020204" pitchFamily="34" charset="0"/>
              </a:rPr>
              <a:t>存在未被删除的边</a:t>
            </a:r>
            <a:r>
              <a:rPr lang="en-US" altLang="zh-CN" sz="2400" dirty="0">
                <a:solidFill>
                  <a:srgbClr val="3F3F3F"/>
                </a:solidFill>
                <a:latin typeface="Arial" panose="020B0604020202020204" pitchFamily="34" charset="0"/>
              </a:rPr>
              <a:t>e(</a:t>
            </a:r>
            <a:r>
              <a:rPr lang="en-US" altLang="zh-CN" sz="2400" dirty="0" err="1">
                <a:solidFill>
                  <a:srgbClr val="3F3F3F"/>
                </a:solidFill>
                <a:latin typeface="Arial" panose="020B0604020202020204" pitchFamily="34" charset="0"/>
              </a:rPr>
              <a:t>u,v</a:t>
            </a:r>
            <a:r>
              <a:rPr lang="en-US" altLang="zh-CN" sz="2400" dirty="0">
                <a:solidFill>
                  <a:srgbClr val="3F3F3F"/>
                </a:solidFill>
                <a:latin typeface="Arial" panose="020B0604020202020204" pitchFamily="34" charset="0"/>
              </a:rPr>
              <a:t>)) 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		</a:t>
            </a:r>
            <a:r>
              <a:rPr lang="zh-CN" altLang="en-US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删除边</a:t>
            </a:r>
            <a:r>
              <a:rPr lang="en-US" altLang="zh-CN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e(</a:t>
            </a:r>
            <a:r>
              <a:rPr lang="en-US" altLang="zh-CN" sz="2400" dirty="0" err="1" smtClean="0">
                <a:solidFill>
                  <a:srgbClr val="3F3F3F"/>
                </a:solidFill>
                <a:latin typeface="Arial" panose="020B0604020202020204" pitchFamily="34" charset="0"/>
              </a:rPr>
              <a:t>u,v</a:t>
            </a:r>
            <a:r>
              <a:rPr lang="en-US" altLang="zh-CN" sz="2400" dirty="0">
                <a:solidFill>
                  <a:srgbClr val="3F3F3F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   //</a:t>
            </a:r>
            <a:r>
              <a:rPr lang="zh-CN" altLang="en-US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如果是无向图，反向边也要删除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DFS(v) 	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End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PathSize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← </a:t>
            </a:r>
            <a:r>
              <a:rPr lang="en-US" altLang="zh-CN" sz="2400" dirty="0" err="1"/>
              <a:t>PathSize</a:t>
            </a:r>
            <a:r>
              <a:rPr lang="en-US" altLang="zh-CN" sz="2400" dirty="0"/>
              <a:t> + 1 </a:t>
            </a:r>
            <a:br>
              <a:rPr lang="en-US" altLang="zh-CN" sz="2400" dirty="0"/>
            </a:br>
            <a:r>
              <a:rPr lang="en-US" altLang="zh-CN" sz="2400" dirty="0" smtClean="0"/>
              <a:t>	Path</a:t>
            </a:r>
            <a:r>
              <a:rPr lang="en-US" altLang="zh-CN" sz="2400" dirty="0"/>
              <a:t>[ </a:t>
            </a:r>
            <a:r>
              <a:rPr lang="en-US" altLang="zh-CN" sz="2400" dirty="0" err="1"/>
              <a:t>PathSize</a:t>
            </a:r>
            <a:r>
              <a:rPr lang="en-US" altLang="zh-CN" sz="2400" dirty="0"/>
              <a:t> ] ← </a:t>
            </a:r>
            <a:r>
              <a:rPr lang="en-US" altLang="zh-CN" sz="2400" dirty="0" smtClean="0"/>
              <a:t>u	//</a:t>
            </a:r>
            <a:r>
              <a:rPr lang="zh-CN" altLang="en-US" sz="2400" dirty="0" smtClean="0"/>
              <a:t>把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加到欧拉路径中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3F3F3F"/>
                </a:solidFill>
                <a:latin typeface="Arial" panose="020B0604020202020204" pitchFamily="34" charset="0"/>
              </a:rPr>
              <a:t>End DFS;</a:t>
            </a:r>
            <a:r>
              <a:rPr lang="en-US" altLang="zh-CN" sz="2400" dirty="0">
                <a:solidFill>
                  <a:srgbClr val="3F3F3F"/>
                </a:solidFill>
                <a:latin typeface="Arial" panose="020B0604020202020204" pitchFamily="34" charset="0"/>
              </a:rPr>
              <a:t> </a:t>
            </a:r>
            <a:endParaRPr lang="en-US" altLang="zh-CN" sz="2400" dirty="0" smtClean="0">
              <a:solidFill>
                <a:srgbClr val="3F3F3F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6127" y="5317784"/>
            <a:ext cx="92360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</a:rPr>
              <a:t>可能会爆栈，此时需要采用非递归形式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" y="241805"/>
            <a:ext cx="4951563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欧拉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回路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的求解方法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774" y="1630827"/>
            <a:ext cx="100967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设</a:t>
            </a:r>
            <a:r>
              <a:rPr lang="zh-CN" altLang="en-US" sz="2400" dirty="0"/>
              <a:t>G为欧拉图，一般说来G中存在若干条欧拉回路，下面是求欧拉回路的Fleury算法：</a:t>
            </a:r>
          </a:p>
          <a:p>
            <a:r>
              <a:rPr lang="zh-CN" altLang="en-US" sz="2400" dirty="0"/>
              <a:t>Fleury算法：</a:t>
            </a:r>
          </a:p>
          <a:p>
            <a:r>
              <a:rPr lang="zh-CN" altLang="en-US" sz="2400" dirty="0"/>
              <a:t>（1）任取v0∈V(G)，令P0=v0；</a:t>
            </a:r>
          </a:p>
          <a:p>
            <a:r>
              <a:rPr lang="zh-CN" altLang="en-US" sz="2400" dirty="0"/>
              <a:t>（2）设Pi=v0e1v1e2...eivi已经行遍，按下面方法来从E(G)-{e1,e2,...,ei}中选</a:t>
            </a:r>
          </a:p>
          <a:p>
            <a:r>
              <a:rPr lang="zh-CN" altLang="en-US" sz="2400" dirty="0"/>
              <a:t>     取ei+1：</a:t>
            </a:r>
          </a:p>
          <a:p>
            <a:r>
              <a:rPr lang="zh-CN" altLang="en-US" sz="2400" dirty="0"/>
              <a:t>    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a）ei+1与</a:t>
            </a:r>
            <a:r>
              <a:rPr lang="zh-CN" altLang="en-US" sz="2400" dirty="0" smtClean="0"/>
              <a:t>vi相关联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    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b）除非无别的边可供行遍，否则ei+1不应该为Gi=G-{e1,e2,...,ei}中的桥.</a:t>
            </a:r>
          </a:p>
          <a:p>
            <a:r>
              <a:rPr lang="zh-CN" altLang="en-US" sz="2400" dirty="0"/>
              <a:t>（3）当（2）不能再进行时，算法停止。</a:t>
            </a:r>
          </a:p>
          <a:p>
            <a:r>
              <a:rPr lang="zh-CN" altLang="en-US" sz="2400" dirty="0"/>
              <a:t>可以证明，当算法停止时所得简单回路Pm=v0e1v1e2...emvm（vm=v0）为G中的一条欧拉回路。 </a:t>
            </a:r>
          </a:p>
        </p:txBody>
      </p:sp>
      <p:sp>
        <p:nvSpPr>
          <p:cNvPr id="12" name="矩形 11"/>
          <p:cNvSpPr/>
          <p:nvPr/>
        </p:nvSpPr>
        <p:spPr>
          <a:xfrm>
            <a:off x="381803" y="1024660"/>
            <a:ext cx="3206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弗罗莱（</a:t>
            </a:r>
            <a:r>
              <a:rPr lang="en-US" altLang="zh-CN" sz="2400" b="1" dirty="0" err="1">
                <a:solidFill>
                  <a:srgbClr val="FF0000"/>
                </a:solidFill>
              </a:rPr>
              <a:t>Fleury</a:t>
            </a:r>
            <a:r>
              <a:rPr lang="zh-CN" altLang="en-US" sz="2400" b="1" dirty="0">
                <a:solidFill>
                  <a:srgbClr val="FF0000"/>
                </a:solidFill>
              </a:rPr>
              <a:t>）算法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36499" y="2674189"/>
            <a:ext cx="6228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 smtClean="0">
                <a:solidFill>
                  <a:srgbClr val="0070C0"/>
                </a:solidFill>
              </a:rPr>
              <a:t>五</a:t>
            </a:r>
            <a:r>
              <a:rPr lang="en-US" altLang="zh-CN" sz="5000" b="1" dirty="0" smtClean="0">
                <a:solidFill>
                  <a:srgbClr val="0070C0"/>
                </a:solidFill>
              </a:rPr>
              <a:t>.</a:t>
            </a:r>
            <a:r>
              <a:rPr lang="zh-CN" altLang="en-US" sz="5000" b="1" dirty="0" smtClean="0">
                <a:solidFill>
                  <a:srgbClr val="0070C0"/>
                </a:solidFill>
              </a:rPr>
              <a:t>拓扑排序</a:t>
            </a:r>
            <a:endParaRPr lang="zh-CN" altLang="en-US" sz="50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341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2" name="矩形 1"/>
          <p:cNvSpPr/>
          <p:nvPr/>
        </p:nvSpPr>
        <p:spPr>
          <a:xfrm>
            <a:off x="1070731" y="920451"/>
            <a:ext cx="9128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拓扑排序</a:t>
            </a:r>
            <a:r>
              <a:rPr lang="zh-CN" altLang="zh-CN" sz="24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定义：</a:t>
            </a:r>
            <a:endParaRPr lang="en-US" altLang="zh-CN" sz="2400" dirty="0" smtClean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将</a:t>
            </a:r>
            <a:r>
              <a:rPr lang="zh-CN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有向图</a:t>
            </a:r>
            <a:r>
              <a:rPr lang="zh-CN" altLang="zh-CN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中的顶点以线性方式进行排序。即对于任何连接自顶点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zh-CN" altLang="zh-CN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到顶点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zh-CN" altLang="zh-CN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的有向边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uv</a:t>
            </a:r>
            <a:r>
              <a:rPr lang="zh-CN" altLang="zh-CN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，在最后的排序结果中，顶点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zh-CN" altLang="zh-CN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总是在顶点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zh-CN" altLang="zh-CN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的前面</a:t>
            </a:r>
            <a:r>
              <a:rPr lang="zh-CN" altLang="zh-CN" sz="24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并不是所有的有向图都存在拓扑序列。</a:t>
            </a:r>
            <a:endParaRPr lang="en-US" altLang="zh-CN" sz="2400" dirty="0" smtClean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0731" y="4313056"/>
            <a:ext cx="926371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	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一</a:t>
            </a:r>
            <a:r>
              <a:rPr lang="zh-CN" altLang="zh-CN" sz="2400" b="1" dirty="0">
                <a:solidFill>
                  <a:srgbClr val="FF0000"/>
                </a:solidFill>
              </a:rPr>
              <a:t>个有向图能被拓扑排序的充要条件就是它是一个有向无环图</a:t>
            </a:r>
            <a:r>
              <a:rPr lang="en-US" altLang="zh-CN" sz="2400" b="1" dirty="0">
                <a:solidFill>
                  <a:srgbClr val="FF0000"/>
                </a:solidFill>
              </a:rPr>
              <a:t>(DAG</a:t>
            </a:r>
            <a:r>
              <a:rPr lang="zh-CN" altLang="zh-CN" sz="2400" b="1" dirty="0">
                <a:solidFill>
                  <a:srgbClr val="FF0000"/>
                </a:solidFill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Directed Acyclic Graph)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4618" y="1627553"/>
            <a:ext cx="10124446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拓扑排序算法：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）在有向图中选一个没有前驱的顶点且输出之。</a:t>
            </a:r>
          </a:p>
          <a:p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）从图中删除该顶点和所有以它为尾的弧。</a:t>
            </a:r>
          </a:p>
          <a:p>
            <a:endParaRPr lang="zh-CN" alt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重复上述两步，直至全部顶点均已输出，或者当前图中不存在无前驱的顶点为止。后一种情况则说明有向图中存在环。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在程序实现时利用</a:t>
            </a:r>
            <a:r>
              <a:rPr lang="zh-CN" altLang="en-US" sz="24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队列或栈</a:t>
            </a:r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完成以上过程。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28" y="880159"/>
            <a:ext cx="8208963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684159" y="5169295"/>
            <a:ext cx="574675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173359" y="5204220"/>
            <a:ext cx="574675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405259" y="5204220"/>
            <a:ext cx="574675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8653034" y="5204220"/>
            <a:ext cx="574675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260421" y="5451870"/>
            <a:ext cx="6492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909709" y="5204220"/>
            <a:ext cx="574675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484384" y="5491557"/>
            <a:ext cx="6492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781371" y="5491557"/>
            <a:ext cx="6492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8005334" y="5491557"/>
            <a:ext cx="6492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9876996" y="5204220"/>
            <a:ext cx="574675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9229296" y="5491557"/>
            <a:ext cx="6492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17117" y="5156160"/>
            <a:ext cx="1882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拓扑序列：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36499" y="2674189"/>
            <a:ext cx="6228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 smtClean="0">
                <a:solidFill>
                  <a:srgbClr val="0070C0"/>
                </a:solidFill>
              </a:rPr>
              <a:t>六</a:t>
            </a:r>
            <a:r>
              <a:rPr lang="en-US" altLang="zh-CN" sz="5000" b="1" dirty="0" smtClean="0">
                <a:solidFill>
                  <a:srgbClr val="0070C0"/>
                </a:solidFill>
              </a:rPr>
              <a:t>.</a:t>
            </a:r>
            <a:r>
              <a:rPr lang="zh-CN" altLang="en-US" sz="5000" b="1" dirty="0" smtClean="0">
                <a:solidFill>
                  <a:srgbClr val="0070C0"/>
                </a:solidFill>
              </a:rPr>
              <a:t>关键路径</a:t>
            </a:r>
            <a:endParaRPr lang="zh-CN" altLang="en-US" sz="50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996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36499" y="2674189"/>
            <a:ext cx="6228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 smtClean="0">
                <a:solidFill>
                  <a:srgbClr val="0070C0"/>
                </a:solidFill>
              </a:rPr>
              <a:t>一</a:t>
            </a:r>
            <a:r>
              <a:rPr lang="en-US" altLang="zh-CN" sz="5000" b="1" dirty="0" smtClean="0">
                <a:solidFill>
                  <a:srgbClr val="0070C0"/>
                </a:solidFill>
              </a:rPr>
              <a:t>.</a:t>
            </a:r>
            <a:r>
              <a:rPr lang="zh-CN" altLang="en-US" sz="5000" b="1" dirty="0" smtClean="0">
                <a:solidFill>
                  <a:srgbClr val="0070C0"/>
                </a:solidFill>
              </a:rPr>
              <a:t>图的基本概念</a:t>
            </a:r>
            <a:endParaRPr lang="zh-CN" altLang="en-US" sz="50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323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" y="241805"/>
            <a:ext cx="3554083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1.AOE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网络介绍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914398" y="1130640"/>
            <a:ext cx="9920379" cy="4608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33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－网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(Activity On Edge Network)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：即边表示活动的网。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网是一个带权的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有向无环图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。其中：</a:t>
            </a:r>
          </a:p>
          <a:p>
            <a:pPr lvl="1">
              <a:lnSpc>
                <a:spcPct val="12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顶点表示事件（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Event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lvl="1">
              <a:lnSpc>
                <a:spcPct val="12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弧表示活动（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Activity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lvl="1">
              <a:lnSpc>
                <a:spcPct val="12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权值表示活动持续的时间</a:t>
            </a:r>
          </a:p>
          <a:p>
            <a:pPr marL="0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网两个性质：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 smtClean="0"/>
              <a:t>1</a:t>
            </a:r>
            <a:r>
              <a:rPr lang="zh-CN" altLang="zh-CN" sz="2000" dirty="0"/>
              <a:t>）只有在某顶点所代表的事件发生后，从该顶点出发的各有向边所代表的活动才能开始。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）只有在进入某点的各有向边所代表的活动都已结束，该顶点所</a:t>
            </a:r>
            <a:r>
              <a:rPr lang="zh-CN" altLang="zh-CN" sz="2000" dirty="0" smtClean="0"/>
              <a:t>代表的事件</a:t>
            </a:r>
            <a:r>
              <a:rPr lang="zh-CN" altLang="zh-CN" sz="2000" dirty="0"/>
              <a:t>才能发生。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>
              <a:lnSpc>
                <a:spcPct val="12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AOE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网示意：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12953"/>
              </p:ext>
            </p:extLst>
          </p:nvPr>
        </p:nvGraphicFramePr>
        <p:xfrm>
          <a:off x="2404104" y="880159"/>
          <a:ext cx="604837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位图图像" r:id="rId5" imgW="5904762" imgH="3219899" progId="Paint.Picture">
                  <p:embed/>
                </p:oleObj>
              </mc:Choice>
              <mc:Fallback>
                <p:oleObj name="位图图像" r:id="rId5" imgW="5904762" imgH="3219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104" y="880159"/>
                        <a:ext cx="604837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47754" y="1130189"/>
            <a:ext cx="574675" cy="3095625"/>
          </a:xfrm>
          <a:prstGeom prst="wedgeRoundRectCallout">
            <a:avLst>
              <a:gd name="adj1" fmla="val -109667"/>
              <a:gd name="adj2" fmla="val -2492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rgbClr val="0000FF"/>
                </a:solidFill>
              </a:rPr>
              <a:t>v</a:t>
            </a:r>
            <a:r>
              <a:rPr kumimoji="1" lang="en-US" altLang="zh-CN" sz="1800" b="1" baseline="-25000">
                <a:solidFill>
                  <a:srgbClr val="0000FF"/>
                </a:solidFill>
              </a:rPr>
              <a:t>9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</a:rPr>
              <a:t>表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</a:rPr>
              <a:t>示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</a:rPr>
              <a:t>整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</a:rPr>
              <a:t>个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</a:rPr>
              <a:t>工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</a:rPr>
              <a:t>程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</a:rPr>
              <a:t>的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</a:rPr>
              <a:t>结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</a:rPr>
              <a:t>束</a:t>
            </a:r>
            <a:endParaRPr kumimoji="1" lang="zh-CN" altLang="en-US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404104" y="3506677"/>
            <a:ext cx="2592388" cy="720725"/>
          </a:xfrm>
          <a:prstGeom prst="wedgeRoundRectCallout">
            <a:avLst>
              <a:gd name="adj1" fmla="val 66597"/>
              <a:gd name="adj2" fmla="val -27224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CN" sz="1800" b="1" dirty="0">
                <a:solidFill>
                  <a:srgbClr val="0000FF"/>
                </a:solidFill>
              </a:rPr>
              <a:t>v</a:t>
            </a:r>
            <a:r>
              <a:rPr kumimoji="1" lang="en-US" altLang="zh-CN" sz="1800" b="1" baseline="-25000" dirty="0">
                <a:solidFill>
                  <a:srgbClr val="0000FF"/>
                </a:solidFill>
              </a:rPr>
              <a:t>5</a:t>
            </a:r>
            <a:r>
              <a:rPr kumimoji="1" lang="zh-CN" altLang="en-US" sz="1800" b="1" dirty="0">
                <a:solidFill>
                  <a:srgbClr val="0000FF"/>
                </a:solidFill>
              </a:rPr>
              <a:t>表示</a:t>
            </a:r>
            <a:r>
              <a:rPr kumimoji="1" lang="en-US" altLang="zh-CN" sz="1800" b="1" dirty="0">
                <a:solidFill>
                  <a:srgbClr val="0000FF"/>
                </a:solidFill>
              </a:rPr>
              <a:t>a</a:t>
            </a:r>
            <a:r>
              <a:rPr kumimoji="1" lang="en-US" altLang="zh-CN" sz="1800" b="1" baseline="-25000" dirty="0">
                <a:solidFill>
                  <a:srgbClr val="0000FF"/>
                </a:solidFill>
              </a:rPr>
              <a:t>4</a:t>
            </a:r>
            <a:r>
              <a:rPr kumimoji="1" lang="zh-CN" altLang="en-US" sz="1800" b="1" dirty="0">
                <a:solidFill>
                  <a:srgbClr val="0000FF"/>
                </a:solidFill>
              </a:rPr>
              <a:t>和</a:t>
            </a:r>
            <a:r>
              <a:rPr kumimoji="1" lang="en-US" altLang="zh-CN" sz="1800" b="1" dirty="0">
                <a:solidFill>
                  <a:srgbClr val="0000FF"/>
                </a:solidFill>
              </a:rPr>
              <a:t>a</a:t>
            </a:r>
            <a:r>
              <a:rPr kumimoji="1" lang="en-US" altLang="zh-CN" sz="1800" b="1" baseline="-25000" dirty="0">
                <a:solidFill>
                  <a:srgbClr val="0000FF"/>
                </a:solidFill>
              </a:rPr>
              <a:t>5</a:t>
            </a:r>
            <a:r>
              <a:rPr kumimoji="1" lang="zh-CN" altLang="en-US" sz="1800" b="1" dirty="0">
                <a:solidFill>
                  <a:srgbClr val="0000FF"/>
                </a:solidFill>
              </a:rPr>
              <a:t>已经完</a:t>
            </a:r>
          </a:p>
          <a:p>
            <a:r>
              <a:rPr kumimoji="1" lang="zh-CN" altLang="en-US" sz="1800" b="1" dirty="0">
                <a:solidFill>
                  <a:srgbClr val="0000FF"/>
                </a:solidFill>
              </a:rPr>
              <a:t>成， </a:t>
            </a:r>
            <a:r>
              <a:rPr kumimoji="1" lang="en-US" altLang="zh-CN" sz="1800" b="1" dirty="0">
                <a:solidFill>
                  <a:srgbClr val="0000FF"/>
                </a:solidFill>
              </a:rPr>
              <a:t>a</a:t>
            </a:r>
            <a:r>
              <a:rPr kumimoji="1" lang="en-US" altLang="zh-CN" sz="1800" b="1" baseline="-25000" dirty="0">
                <a:solidFill>
                  <a:srgbClr val="0000FF"/>
                </a:solidFill>
              </a:rPr>
              <a:t>7</a:t>
            </a:r>
            <a:r>
              <a:rPr kumimoji="1" lang="zh-CN" altLang="en-US" sz="1800" b="1" dirty="0">
                <a:solidFill>
                  <a:srgbClr val="0000FF"/>
                </a:solidFill>
              </a:rPr>
              <a:t>和</a:t>
            </a:r>
            <a:r>
              <a:rPr kumimoji="1" lang="en-US" altLang="zh-CN" sz="1800" b="1" dirty="0">
                <a:solidFill>
                  <a:srgbClr val="0000FF"/>
                </a:solidFill>
              </a:rPr>
              <a:t>a</a:t>
            </a:r>
            <a:r>
              <a:rPr kumimoji="1" lang="en-US" altLang="zh-CN" sz="1800" b="1" baseline="-25000" dirty="0">
                <a:solidFill>
                  <a:srgbClr val="0000FF"/>
                </a:solidFill>
              </a:rPr>
              <a:t>8</a:t>
            </a:r>
            <a:r>
              <a:rPr kumimoji="1" lang="zh-CN" altLang="en-US" sz="1800" b="1" dirty="0">
                <a:solidFill>
                  <a:srgbClr val="0000FF"/>
                </a:solidFill>
              </a:rPr>
              <a:t>可以开始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650541" y="3579702"/>
            <a:ext cx="2808288" cy="719137"/>
          </a:xfrm>
          <a:prstGeom prst="wedgeRoundRectCallout">
            <a:avLst>
              <a:gd name="adj1" fmla="val -14218"/>
              <a:gd name="adj2" fmla="val -133884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</a:rPr>
              <a:t>与每个活动相联系的数是执行该活动所需的时间</a:t>
            </a:r>
            <a:endParaRPr kumimoji="1" lang="zh-CN" altLang="en-US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1546854" y="1131777"/>
            <a:ext cx="576262" cy="3095625"/>
          </a:xfrm>
          <a:prstGeom prst="wedgeRoundRectCallout">
            <a:avLst>
              <a:gd name="adj1" fmla="val 110606"/>
              <a:gd name="adj2" fmla="val -2825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1800" b="1">
                <a:solidFill>
                  <a:srgbClr val="0000FF"/>
                </a:solidFill>
              </a:rPr>
              <a:t>v</a:t>
            </a:r>
            <a:r>
              <a:rPr kumimoji="1" lang="en-US" altLang="zh-CN" sz="1800" b="1" baseline="-25000">
                <a:solidFill>
                  <a:srgbClr val="0000FF"/>
                </a:solidFill>
              </a:rPr>
              <a:t>1</a:t>
            </a:r>
          </a:p>
          <a:p>
            <a:pPr algn="ctr"/>
            <a:r>
              <a:rPr kumimoji="1" lang="zh-CN" altLang="en-US" sz="1800" b="1">
                <a:solidFill>
                  <a:srgbClr val="0000FF"/>
                </a:solidFill>
              </a:rPr>
              <a:t>表</a:t>
            </a:r>
          </a:p>
          <a:p>
            <a:pPr algn="ctr"/>
            <a:r>
              <a:rPr kumimoji="1" lang="zh-CN" altLang="en-US" sz="1800" b="1">
                <a:solidFill>
                  <a:srgbClr val="0000FF"/>
                </a:solidFill>
              </a:rPr>
              <a:t>示</a:t>
            </a:r>
          </a:p>
          <a:p>
            <a:pPr algn="ctr"/>
            <a:r>
              <a:rPr kumimoji="1" lang="zh-CN" altLang="en-US" sz="1800" b="1">
                <a:solidFill>
                  <a:srgbClr val="0000FF"/>
                </a:solidFill>
              </a:rPr>
              <a:t>整</a:t>
            </a:r>
          </a:p>
          <a:p>
            <a:pPr algn="ctr"/>
            <a:r>
              <a:rPr kumimoji="1" lang="zh-CN" altLang="en-US" sz="1800" b="1">
                <a:solidFill>
                  <a:srgbClr val="0000FF"/>
                </a:solidFill>
              </a:rPr>
              <a:t>个</a:t>
            </a:r>
          </a:p>
          <a:p>
            <a:pPr algn="ctr"/>
            <a:r>
              <a:rPr kumimoji="1" lang="zh-CN" altLang="en-US" sz="1800" b="1">
                <a:solidFill>
                  <a:srgbClr val="0000FF"/>
                </a:solidFill>
              </a:rPr>
              <a:t>工</a:t>
            </a:r>
          </a:p>
          <a:p>
            <a:pPr algn="ctr"/>
            <a:r>
              <a:rPr kumimoji="1" lang="zh-CN" altLang="en-US" sz="1800" b="1">
                <a:solidFill>
                  <a:srgbClr val="0000FF"/>
                </a:solidFill>
              </a:rPr>
              <a:t>程</a:t>
            </a:r>
          </a:p>
          <a:p>
            <a:pPr algn="ctr"/>
            <a:r>
              <a:rPr kumimoji="1" lang="zh-CN" altLang="en-US" sz="1800" b="1">
                <a:solidFill>
                  <a:srgbClr val="0000FF"/>
                </a:solidFill>
              </a:rPr>
              <a:t>的</a:t>
            </a:r>
          </a:p>
          <a:p>
            <a:pPr algn="ctr"/>
            <a:r>
              <a:rPr kumimoji="1" lang="zh-CN" altLang="en-US" sz="1800" b="1">
                <a:solidFill>
                  <a:srgbClr val="0000FF"/>
                </a:solidFill>
              </a:rPr>
              <a:t>开</a:t>
            </a:r>
          </a:p>
          <a:p>
            <a:pPr algn="ctr"/>
            <a:r>
              <a:rPr kumimoji="1" lang="zh-CN" altLang="en-US" sz="1800" b="1">
                <a:solidFill>
                  <a:srgbClr val="0000FF"/>
                </a:solidFill>
              </a:rPr>
              <a:t>始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989467" y="4405995"/>
            <a:ext cx="753409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上图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AOE-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网中：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共有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项活动：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共有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个事件：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，每个事件表示在它之前的活动已经完成，在它之后的活动可以开始。</a:t>
            </a:r>
          </a:p>
        </p:txBody>
      </p:sp>
    </p:spTree>
    <p:extLst>
      <p:ext uri="{BB962C8B-B14F-4D97-AF65-F5344CB8AC3E}">
        <p14:creationId xmlns:p14="http://schemas.microsoft.com/office/powerpoint/2010/main" val="255081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621382" y="1369025"/>
            <a:ext cx="7129462" cy="730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依据</a:t>
            </a:r>
            <a:r>
              <a:rPr lang="en-US" altLang="zh-CN" sz="32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AOE-</a:t>
            </a:r>
            <a:r>
              <a:rPr lang="zh-CN" altLang="en-US" sz="32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网可以研究什么问题？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978444" y="2631532"/>
            <a:ext cx="7772400" cy="1882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）完成整项工程至少需要多少时间？</a:t>
            </a:r>
          </a:p>
          <a:p>
            <a:pPr>
              <a:buFontTx/>
              <a:buNone/>
            </a:pPr>
            <a:endParaRPr lang="zh-CN" altLang="en-US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）哪些活动是影响工程进度的关键？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0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、关键路径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66761"/>
              </p:ext>
            </p:extLst>
          </p:nvPr>
        </p:nvGraphicFramePr>
        <p:xfrm>
          <a:off x="2627596" y="560982"/>
          <a:ext cx="604837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位图图像" r:id="rId5" imgW="5904762" imgH="3219899" progId="Paint.Picture">
                  <p:embed/>
                </p:oleObj>
              </mc:Choice>
              <mc:Fallback>
                <p:oleObj name="位图图像" r:id="rId5" imgW="5904762" imgH="3219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596" y="560982"/>
                        <a:ext cx="604837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35433" y="3586369"/>
            <a:ext cx="7632700" cy="21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完成工程的最短时间是从源点到汇点的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最长路径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的长度。路径长度最长的路径叫做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关键路径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从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的最长路径是（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），路径长度是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699404" y="900752"/>
            <a:ext cx="649287" cy="1079500"/>
          </a:xfrm>
          <a:prstGeom prst="wedgeRoundRectCallout">
            <a:avLst>
              <a:gd name="adj1" fmla="val 103792"/>
              <a:gd name="adj2" fmla="val 1235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源点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9049381" y="739575"/>
            <a:ext cx="574675" cy="1081088"/>
          </a:xfrm>
          <a:prstGeom prst="wedgeRoundRectCallout">
            <a:avLst>
              <a:gd name="adj1" fmla="val -109667"/>
              <a:gd name="adj2" fmla="val 2180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汇点</a:t>
            </a:r>
          </a:p>
        </p:txBody>
      </p:sp>
    </p:spTree>
    <p:extLst>
      <p:ext uri="{BB962C8B-B14F-4D97-AF65-F5344CB8AC3E}">
        <p14:creationId xmlns:p14="http://schemas.microsoft.com/office/powerpoint/2010/main" val="13961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、关键路径求法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4281"/>
              </p:ext>
            </p:extLst>
          </p:nvPr>
        </p:nvGraphicFramePr>
        <p:xfrm>
          <a:off x="2823054" y="1398158"/>
          <a:ext cx="6048375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位图图像" r:id="rId5" imgW="5904762" imgH="3219899" progId="Paint.Picture">
                  <p:embed/>
                </p:oleObj>
              </mc:Choice>
              <mc:Fallback>
                <p:oleObj name="位图图像" r:id="rId5" imgW="5904762" imgH="3219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54" y="1398158"/>
                        <a:ext cx="6048375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62718" y="3920424"/>
            <a:ext cx="7473950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假设开始点是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，从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的最长路径长度叫做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的最早发生时间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。这个时间决定了所有以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为尾的弧所表示的活动的最早开始时间。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用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表示活动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的最早开始时间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462458" y="560982"/>
            <a:ext cx="647700" cy="3889375"/>
          </a:xfrm>
          <a:prstGeom prst="wedgeRoundRectCallout">
            <a:avLst>
              <a:gd name="adj1" fmla="val -148037"/>
              <a:gd name="adj2" fmla="val -906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的最早发生时间是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69" y="932745"/>
            <a:ext cx="590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的最早发生时间</a:t>
            </a:r>
          </a:p>
        </p:txBody>
      </p:sp>
    </p:spTree>
    <p:extLst>
      <p:ext uri="{BB962C8B-B14F-4D97-AF65-F5344CB8AC3E}">
        <p14:creationId xmlns:p14="http://schemas.microsoft.com/office/powerpoint/2010/main" val="31224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、关键路径求法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252290"/>
              </p:ext>
            </p:extLst>
          </p:nvPr>
        </p:nvGraphicFramePr>
        <p:xfrm>
          <a:off x="2453826" y="2190544"/>
          <a:ext cx="6048375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位图图像" r:id="rId5" imgW="5904762" imgH="3219899" progId="Paint.Picture">
                  <p:embed/>
                </p:oleObj>
              </mc:Choice>
              <mc:Fallback>
                <p:oleObj name="位图图像" r:id="rId5" imgW="5904762" imgH="3219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826" y="2190544"/>
                        <a:ext cx="6048375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028"/>
          <p:cNvSpPr>
            <a:spLocks noChangeArrowheads="1"/>
          </p:cNvSpPr>
          <p:nvPr/>
        </p:nvSpPr>
        <p:spPr bwMode="auto">
          <a:xfrm>
            <a:off x="2277762" y="4829070"/>
            <a:ext cx="7921625" cy="815975"/>
          </a:xfrm>
          <a:prstGeom prst="wedgeRoundRectCallout">
            <a:avLst>
              <a:gd name="adj1" fmla="val -9278"/>
              <a:gd name="adj2" fmla="val -9105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的最早开始时间是</a:t>
            </a:r>
            <a:r>
              <a:rPr kumimoji="1"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，最迟开始时间是</a:t>
            </a:r>
            <a:r>
              <a:rPr kumimoji="1"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。如</a:t>
            </a:r>
            <a:r>
              <a:rPr kumimoji="1"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推迟</a:t>
            </a:r>
            <a:r>
              <a:rPr kumimoji="1"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天开始或延迟</a:t>
            </a:r>
            <a:r>
              <a:rPr kumimoji="1"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天完成，都不会影响整个工程的完成。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6962" y="1064082"/>
            <a:ext cx="11335109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的最迟开始时间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l(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kumimoji="1"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是在不推迟整个工程完成的前提下，活动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最迟必须开始进行的时间。</a:t>
            </a:r>
          </a:p>
        </p:txBody>
      </p:sp>
    </p:spTree>
    <p:extLst>
      <p:ext uri="{BB962C8B-B14F-4D97-AF65-F5344CB8AC3E}">
        <p14:creationId xmlns:p14="http://schemas.microsoft.com/office/powerpoint/2010/main" val="8083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、关键路径求法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1282640" y="1090728"/>
            <a:ext cx="8916747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l(</a:t>
            </a:r>
            <a:r>
              <a:rPr kumimoji="1"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e(</a:t>
            </a:r>
            <a:r>
              <a:rPr kumimoji="1"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两者之差意味着完成活动</a:t>
            </a:r>
            <a:r>
              <a:rPr kumimoji="1"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的时间余量。我们把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的活动叫做关键活动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15000"/>
              </a:lnSpc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显然，关键路径上的所有活动都是关键活动，因此提前完成非关键活动并不能加快工程的进度。 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由此可知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求关键路径的重点就是求出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e[</a:t>
            </a:r>
            <a:r>
              <a:rPr kumimoji="1"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l[</a:t>
            </a:r>
            <a:r>
              <a:rPr kumimoji="1"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],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然后通过判断两者是否相等即可判定这个点是不是关键路径上的点。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2640" y="3975209"/>
            <a:ext cx="9514936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活动</a:t>
            </a:r>
            <a:r>
              <a:rPr kumimoji="1" lang="en-US" altLang="zh-CN" sz="2000" b="1" dirty="0" err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的最早开始时间等于</a:t>
            </a:r>
            <a:r>
              <a:rPr kumimoji="1" lang="zh-CN" altLang="en-US" sz="20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kumimoji="1" lang="en-US" altLang="zh-CN" sz="20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0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最早发生时间</a:t>
            </a:r>
            <a:endParaRPr kumimoji="1"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e(</a:t>
            </a:r>
            <a:r>
              <a:rPr kumimoji="1"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kumimoji="1"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15000"/>
              </a:lnSpc>
            </a:pPr>
            <a:r>
              <a:rPr kumimoji="1" lang="en-US" altLang="zh-CN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0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  <a:r>
              <a:rPr kumimoji="1" lang="en-US" altLang="zh-CN" sz="2000" b="1" dirty="0" err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的最迟开始时间等于</a:t>
            </a:r>
            <a:r>
              <a:rPr kumimoji="1" lang="zh-CN" altLang="en-US" sz="20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kumimoji="1" lang="en-US" altLang="zh-CN" sz="20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zh-CN" altLang="en-US" sz="20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最迟时间减去活动</a:t>
            </a:r>
            <a:r>
              <a:rPr kumimoji="1" lang="en-US" altLang="zh-CN" sz="2000" b="1" dirty="0" err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的持续时间</a:t>
            </a:r>
          </a:p>
          <a:p>
            <a:pPr>
              <a:lnSpc>
                <a:spcPct val="145000"/>
              </a:lnSpc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l(</a:t>
            </a:r>
            <a:r>
              <a:rPr kumimoji="1"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kumimoji="1"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vl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(j) - </a:t>
            </a:r>
            <a:r>
              <a:rPr kumimoji="1"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dut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(&lt;</a:t>
            </a:r>
            <a:r>
              <a:rPr kumimoji="1"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j&gt;)</a:t>
            </a:r>
            <a:endParaRPr kumimoji="1" lang="en-US" altLang="zh-CN" sz="2000" b="1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5000"/>
              </a:lnSpc>
            </a:pP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kumimoji="1"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(j)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kumimoji="1"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vl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(j)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需分两步进行：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36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24552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、关键路径求法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01537" y="962046"/>
            <a:ext cx="7876426" cy="2403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SzPct val="125000"/>
              <a:buFontTx/>
              <a:buNone/>
            </a:pP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[j]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vl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[j]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可以采用下面的递推公式计算：</a:t>
            </a:r>
          </a:p>
          <a:p>
            <a:pPr algn="ctr">
              <a:lnSpc>
                <a:spcPct val="14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最早开始时间计算：向汇点递推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源点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= 0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(j) = Max{ 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+ 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dut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(&lt;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j&gt;)}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612905" y="3473471"/>
            <a:ext cx="3667125" cy="1368425"/>
            <a:chOff x="1146" y="1933"/>
            <a:chExt cx="2310" cy="862"/>
          </a:xfrm>
        </p:grpSpPr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>
              <a:off x="1146" y="2158"/>
              <a:ext cx="11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endParaRPr lang="en-US" altLang="zh-CN" sz="1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Oval 46"/>
            <p:cNvSpPr>
              <a:spLocks noChangeArrowheads="1"/>
            </p:cNvSpPr>
            <p:nvPr/>
          </p:nvSpPr>
          <p:spPr bwMode="auto">
            <a:xfrm>
              <a:off x="3152" y="2193"/>
              <a:ext cx="304" cy="276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lang="en-US" altLang="zh-CN" sz="2000" b="1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1669" y="2160"/>
              <a:ext cx="304" cy="276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lang="en-US" altLang="zh-CN" sz="2000" b="1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13" name="AutoShape 56"/>
            <p:cNvSpPr>
              <a:spLocks/>
            </p:cNvSpPr>
            <p:nvPr/>
          </p:nvSpPr>
          <p:spPr bwMode="auto">
            <a:xfrm>
              <a:off x="1473" y="1933"/>
              <a:ext cx="46" cy="862"/>
            </a:xfrm>
            <a:prstGeom prst="leftBrace">
              <a:avLst>
                <a:gd name="adj1" fmla="val 1561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8"/>
            <p:cNvSpPr>
              <a:spLocks noChangeShapeType="1"/>
            </p:cNvSpPr>
            <p:nvPr/>
          </p:nvSpPr>
          <p:spPr bwMode="auto">
            <a:xfrm flipV="1">
              <a:off x="2018" y="2387"/>
              <a:ext cx="1043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2018" y="2319"/>
              <a:ext cx="10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2063" y="2069"/>
              <a:ext cx="998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311215" y="5029009"/>
            <a:ext cx="8057071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公式意义：从指向顶点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30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的弧的活动中取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最晚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完成的一个活动的完成时间作为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30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的最早发生时间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[j]</a:t>
            </a:r>
          </a:p>
        </p:txBody>
      </p:sp>
    </p:spTree>
    <p:extLst>
      <p:ext uri="{BB962C8B-B14F-4D97-AF65-F5344CB8AC3E}">
        <p14:creationId xmlns:p14="http://schemas.microsoft.com/office/powerpoint/2010/main" val="95650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、关键路径求法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69750" y="560982"/>
            <a:ext cx="9712356" cy="4779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SzPct val="125000"/>
              <a:buFontTx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最晚开始时间</a:t>
            </a:r>
            <a:r>
              <a:rPr lang="en-US" altLang="zh-CN" sz="24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向源点递推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由上一步的递推，最后总可求出汇点的最早发生时间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[n]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。因汇点就是结束点，最迟发生时间与最早发生时间相同，即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vl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[n]=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[n]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。从汇点最迟发生现时间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vl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[n]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开始，利用下面公式：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vl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汇点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= 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汇点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vl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= Min{ 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vl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(j) 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–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dut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(&lt;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j&gt;) }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6083058" y="2885066"/>
            <a:ext cx="3795712" cy="1295400"/>
            <a:chOff x="1306" y="1888"/>
            <a:chExt cx="2391" cy="726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655" y="2211"/>
              <a:ext cx="1043" cy="100"/>
              <a:chOff x="2420" y="2181"/>
              <a:chExt cx="1460" cy="96"/>
            </a:xfrm>
          </p:grpSpPr>
          <p:sp>
            <p:nvSpPr>
              <p:cNvPr id="20" name="Line 37"/>
              <p:cNvSpPr>
                <a:spLocks noChangeShapeType="1"/>
              </p:cNvSpPr>
              <p:nvPr/>
            </p:nvSpPr>
            <p:spPr bwMode="auto">
              <a:xfrm>
                <a:off x="2420" y="2228"/>
                <a:ext cx="1296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38"/>
              <p:cNvSpPr>
                <a:spLocks/>
              </p:cNvSpPr>
              <p:nvPr/>
            </p:nvSpPr>
            <p:spPr bwMode="auto">
              <a:xfrm>
                <a:off x="3627" y="2181"/>
                <a:ext cx="253" cy="96"/>
              </a:xfrm>
              <a:custGeom>
                <a:avLst/>
                <a:gdLst>
                  <a:gd name="T0" fmla="*/ 0 w 253"/>
                  <a:gd name="T1" fmla="*/ 96 h 96"/>
                  <a:gd name="T2" fmla="*/ 253 w 253"/>
                  <a:gd name="T3" fmla="*/ 47 h 96"/>
                  <a:gd name="T4" fmla="*/ 0 w 253"/>
                  <a:gd name="T5" fmla="*/ 0 h 96"/>
                  <a:gd name="T6" fmla="*/ 82 w 253"/>
                  <a:gd name="T7" fmla="*/ 47 h 96"/>
                  <a:gd name="T8" fmla="*/ 0 w 253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96">
                    <a:moveTo>
                      <a:pt x="0" y="96"/>
                    </a:moveTo>
                    <a:lnTo>
                      <a:pt x="253" y="47"/>
                    </a:lnTo>
                    <a:lnTo>
                      <a:pt x="0" y="0"/>
                    </a:lnTo>
                    <a:lnTo>
                      <a:pt x="82" y="47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2789" y="2102"/>
              <a:ext cx="304" cy="276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lang="en-US" altLang="zh-CN" sz="2000" b="1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</a:p>
          </p:txBody>
        </p: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 flipV="1">
              <a:off x="1655" y="1933"/>
              <a:ext cx="1044" cy="227"/>
              <a:chOff x="2420" y="1894"/>
              <a:chExt cx="1460" cy="294"/>
            </a:xfrm>
          </p:grpSpPr>
          <p:sp>
            <p:nvSpPr>
              <p:cNvPr id="18" name="Line 45"/>
              <p:cNvSpPr>
                <a:spLocks noChangeShapeType="1"/>
              </p:cNvSpPr>
              <p:nvPr/>
            </p:nvSpPr>
            <p:spPr bwMode="auto">
              <a:xfrm>
                <a:off x="2420" y="1894"/>
                <a:ext cx="1304" cy="26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46"/>
              <p:cNvSpPr>
                <a:spLocks/>
              </p:cNvSpPr>
              <p:nvPr/>
            </p:nvSpPr>
            <p:spPr bwMode="auto">
              <a:xfrm>
                <a:off x="3611" y="2093"/>
                <a:ext cx="269" cy="95"/>
              </a:xfrm>
              <a:custGeom>
                <a:avLst/>
                <a:gdLst>
                  <a:gd name="T0" fmla="*/ 0 w 269"/>
                  <a:gd name="T1" fmla="*/ 92 h 95"/>
                  <a:gd name="T2" fmla="*/ 269 w 269"/>
                  <a:gd name="T3" fmla="*/ 95 h 95"/>
                  <a:gd name="T4" fmla="*/ 55 w 269"/>
                  <a:gd name="T5" fmla="*/ 0 h 95"/>
                  <a:gd name="T6" fmla="*/ 105 w 269"/>
                  <a:gd name="T7" fmla="*/ 61 h 95"/>
                  <a:gd name="T8" fmla="*/ 0 w 269"/>
                  <a:gd name="T9" fmla="*/ 9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95">
                    <a:moveTo>
                      <a:pt x="0" y="92"/>
                    </a:moveTo>
                    <a:lnTo>
                      <a:pt x="269" y="95"/>
                    </a:lnTo>
                    <a:lnTo>
                      <a:pt x="55" y="0"/>
                    </a:lnTo>
                    <a:lnTo>
                      <a:pt x="105" y="61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47"/>
            <p:cNvGrpSpPr>
              <a:grpSpLocks/>
            </p:cNvGrpSpPr>
            <p:nvPr/>
          </p:nvGrpSpPr>
          <p:grpSpPr bwMode="auto">
            <a:xfrm flipV="1">
              <a:off x="1565" y="2341"/>
              <a:ext cx="1134" cy="227"/>
              <a:chOff x="2712" y="2331"/>
              <a:chExt cx="1168" cy="437"/>
            </a:xfrm>
          </p:grpSpPr>
          <p:sp>
            <p:nvSpPr>
              <p:cNvPr id="16" name="Line 48"/>
              <p:cNvSpPr>
                <a:spLocks noChangeShapeType="1"/>
              </p:cNvSpPr>
              <p:nvPr/>
            </p:nvSpPr>
            <p:spPr bwMode="auto">
              <a:xfrm flipV="1">
                <a:off x="2712" y="2380"/>
                <a:ext cx="1032" cy="38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49"/>
              <p:cNvSpPr>
                <a:spLocks/>
              </p:cNvSpPr>
              <p:nvPr/>
            </p:nvSpPr>
            <p:spPr bwMode="auto">
              <a:xfrm>
                <a:off x="3623" y="2331"/>
                <a:ext cx="257" cy="121"/>
              </a:xfrm>
              <a:custGeom>
                <a:avLst/>
                <a:gdLst>
                  <a:gd name="T0" fmla="*/ 90 w 257"/>
                  <a:gd name="T1" fmla="*/ 121 h 121"/>
                  <a:gd name="T2" fmla="*/ 257 w 257"/>
                  <a:gd name="T3" fmla="*/ 0 h 121"/>
                  <a:gd name="T4" fmla="*/ 0 w 257"/>
                  <a:gd name="T5" fmla="*/ 40 h 121"/>
                  <a:gd name="T6" fmla="*/ 113 w 257"/>
                  <a:gd name="T7" fmla="*/ 56 h 121"/>
                  <a:gd name="T8" fmla="*/ 90 w 257"/>
                  <a:gd name="T9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21">
                    <a:moveTo>
                      <a:pt x="90" y="121"/>
                    </a:moveTo>
                    <a:lnTo>
                      <a:pt x="257" y="0"/>
                    </a:lnTo>
                    <a:lnTo>
                      <a:pt x="0" y="40"/>
                    </a:lnTo>
                    <a:lnTo>
                      <a:pt x="113" y="56"/>
                    </a:lnTo>
                    <a:lnTo>
                      <a:pt x="90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3584" y="2147"/>
              <a:ext cx="11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Oval 66"/>
            <p:cNvSpPr>
              <a:spLocks noChangeArrowheads="1"/>
            </p:cNvSpPr>
            <p:nvPr/>
          </p:nvSpPr>
          <p:spPr bwMode="auto">
            <a:xfrm>
              <a:off x="1306" y="2069"/>
              <a:ext cx="304" cy="276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lang="en-US" altLang="zh-CN" sz="2000" b="1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15" name="AutoShape 67"/>
            <p:cNvSpPr>
              <a:spLocks/>
            </p:cNvSpPr>
            <p:nvPr/>
          </p:nvSpPr>
          <p:spPr bwMode="auto">
            <a:xfrm>
              <a:off x="3288" y="1888"/>
              <a:ext cx="46" cy="726"/>
            </a:xfrm>
            <a:prstGeom prst="rightBrace">
              <a:avLst>
                <a:gd name="adj1" fmla="val 1315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999883" y="4937329"/>
            <a:ext cx="79200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公式意义：由从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顶点指出的弧所代表的活动中取需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最早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开始的一个开始时间作为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的最迟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发生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时间。 </a:t>
            </a:r>
          </a:p>
        </p:txBody>
      </p:sp>
    </p:spTree>
    <p:extLst>
      <p:ext uri="{BB962C8B-B14F-4D97-AF65-F5344CB8AC3E}">
        <p14:creationId xmlns:p14="http://schemas.microsoft.com/office/powerpoint/2010/main" val="42181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、关键路径求法 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3944" y="880159"/>
            <a:ext cx="10115851" cy="488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22388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0375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8363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5563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52763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9963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7163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由此得到下述求关键路径的算法：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）输入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条弧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，建立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网的存储结构。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）从源点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出发，令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[0]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按拓扑有序求其余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各顶点的最早发生时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1≤i≤ n-1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）。如果得到的拓扑有序序列中顶点个数小于网中顶点数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，则说明网中存在环，不能求关键路径，算法终止；否则执行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步骤。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）从汇点</a:t>
            </a:r>
            <a:r>
              <a:rPr kumimoji="1"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400" b="1" baseline="-25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出发，令</a:t>
            </a:r>
            <a:r>
              <a:rPr kumimoji="1"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vl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[n-1]= </a:t>
            </a:r>
            <a:r>
              <a:rPr kumimoji="1"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[n-1]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，按逆拓扑有序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求其余各顶点的最迟发生时间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vl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(n-2 ≥</a:t>
            </a:r>
            <a:r>
              <a:rPr kumimoji="1"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≥ 0)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根据各顶点的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vl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值，求每条弧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的最早开始时间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e(s)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和最迟开始时间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l(s)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。若某条弧满足条件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e(s)=l(s)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，则为关键活动。</a:t>
            </a:r>
          </a:p>
        </p:txBody>
      </p:sp>
    </p:spTree>
    <p:extLst>
      <p:ext uri="{BB962C8B-B14F-4D97-AF65-F5344CB8AC3E}">
        <p14:creationId xmlns:p14="http://schemas.microsoft.com/office/powerpoint/2010/main" val="147626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99990" y="1075679"/>
            <a:ext cx="951526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图是由一个顶点的集合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V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和一个顶点间关系的集合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E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组成：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             记 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G=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V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E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） 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其中，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	V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：顶点的有限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非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空集合。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		E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：顶点间关系的有限集合（边集）。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   存在一个结点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v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，可能含有多个前驱结点和后继结点。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图的定义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843125" y="3885823"/>
            <a:ext cx="1890938" cy="2170975"/>
            <a:chOff x="612" y="2523"/>
            <a:chExt cx="1089" cy="1361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020" y="2523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612" y="3067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930" y="3612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202" y="2886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29" y="3249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4786700" y="3865015"/>
            <a:ext cx="2447925" cy="2303462"/>
            <a:chOff x="567" y="2251"/>
            <a:chExt cx="1542" cy="1451"/>
          </a:xfrm>
        </p:grpSpPr>
        <p:sp>
          <p:nvSpPr>
            <p:cNvPr id="17" name="Oval 32"/>
            <p:cNvSpPr>
              <a:spLocks noChangeArrowheads="1"/>
            </p:cNvSpPr>
            <p:nvPr/>
          </p:nvSpPr>
          <p:spPr bwMode="auto">
            <a:xfrm>
              <a:off x="975" y="2251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567" y="2795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" name="Oval 34"/>
            <p:cNvSpPr>
              <a:spLocks noChangeArrowheads="1"/>
            </p:cNvSpPr>
            <p:nvPr/>
          </p:nvSpPr>
          <p:spPr bwMode="auto">
            <a:xfrm>
              <a:off x="1066" y="3430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1202" y="2840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Oval 36"/>
            <p:cNvSpPr>
              <a:spLocks noChangeArrowheads="1"/>
            </p:cNvSpPr>
            <p:nvPr/>
          </p:nvSpPr>
          <p:spPr bwMode="auto">
            <a:xfrm>
              <a:off x="1837" y="2931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 flipH="1">
              <a:off x="793" y="2478"/>
              <a:ext cx="22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1157" y="2523"/>
              <a:ext cx="135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748" y="3067"/>
              <a:ext cx="36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839" y="297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1247" y="2432"/>
              <a:ext cx="635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 flipV="1">
              <a:off x="1338" y="3113"/>
              <a:ext cx="499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 flipV="1">
              <a:off x="1247" y="3113"/>
              <a:ext cx="46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8711000" y="3753335"/>
            <a:ext cx="2447925" cy="2303463"/>
            <a:chOff x="3198" y="2206"/>
            <a:chExt cx="1542" cy="1451"/>
          </a:xfrm>
        </p:grpSpPr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3606" y="2206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" name="Oval 18"/>
            <p:cNvSpPr>
              <a:spLocks noChangeArrowheads="1"/>
            </p:cNvSpPr>
            <p:nvPr/>
          </p:nvSpPr>
          <p:spPr bwMode="auto">
            <a:xfrm>
              <a:off x="3198" y="2750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" name="Oval 19"/>
            <p:cNvSpPr>
              <a:spLocks noChangeArrowheads="1"/>
            </p:cNvSpPr>
            <p:nvPr/>
          </p:nvSpPr>
          <p:spPr bwMode="auto">
            <a:xfrm>
              <a:off x="3697" y="3385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3" name="Oval 20"/>
            <p:cNvSpPr>
              <a:spLocks noChangeArrowheads="1"/>
            </p:cNvSpPr>
            <p:nvPr/>
          </p:nvSpPr>
          <p:spPr bwMode="auto">
            <a:xfrm>
              <a:off x="3833" y="2795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4468" y="2886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3424" y="2433"/>
              <a:ext cx="22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>
              <a:off x="3788" y="2478"/>
              <a:ext cx="135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3379" y="3022"/>
              <a:ext cx="36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3470" y="2931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3878" y="2387"/>
              <a:ext cx="635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 flipV="1">
              <a:off x="3969" y="3068"/>
              <a:ext cx="499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V="1">
              <a:off x="3878" y="3068"/>
              <a:ext cx="46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3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、无向图和有向图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89941" y="1043647"/>
            <a:ext cx="8610600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+mn-ea"/>
              </a:rPr>
              <a:t>无向图：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+mn-ea"/>
              </a:rPr>
              <a:t>    在图</a:t>
            </a:r>
            <a:r>
              <a:rPr lang="en-US" altLang="zh-CN" sz="2400" b="1" dirty="0">
                <a:latin typeface="+mn-ea"/>
              </a:rPr>
              <a:t>G=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V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E</a:t>
            </a:r>
            <a:r>
              <a:rPr lang="zh-CN" altLang="en-US" sz="2400" b="1" dirty="0">
                <a:latin typeface="+mn-ea"/>
              </a:rPr>
              <a:t>）中，如果对于任意的顶点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 err="1">
                <a:latin typeface="+mn-ea"/>
              </a:rPr>
              <a:t>b∈V</a:t>
            </a:r>
            <a:r>
              <a:rPr lang="zh-CN" altLang="en-US" sz="2400" b="1" dirty="0">
                <a:latin typeface="+mn-ea"/>
              </a:rPr>
              <a:t>，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+mn-ea"/>
              </a:rPr>
              <a:t>当</a:t>
            </a:r>
            <a:r>
              <a:rPr lang="en-US" altLang="zh-CN" sz="2400" b="1" dirty="0">
                <a:latin typeface="+mn-ea"/>
              </a:rPr>
              <a:t>(a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b)∈E</a:t>
            </a:r>
            <a:r>
              <a:rPr lang="zh-CN" altLang="en-US" sz="2400" b="1" dirty="0">
                <a:latin typeface="+mn-ea"/>
              </a:rPr>
              <a:t>时，必有（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）∈</a:t>
            </a:r>
            <a:r>
              <a:rPr lang="en-US" altLang="zh-CN" sz="2400" b="1" dirty="0">
                <a:latin typeface="+mn-ea"/>
              </a:rPr>
              <a:t>E</a:t>
            </a:r>
            <a:r>
              <a:rPr lang="zh-CN" altLang="en-US" sz="2400" b="1" dirty="0">
                <a:latin typeface="+mn-ea"/>
              </a:rPr>
              <a:t>（即关系</a:t>
            </a:r>
            <a:r>
              <a:rPr lang="en-US" altLang="zh-CN" sz="2400" b="1" dirty="0">
                <a:latin typeface="+mn-ea"/>
              </a:rPr>
              <a:t>R</a:t>
            </a:r>
            <a:r>
              <a:rPr lang="zh-CN" altLang="en-US" sz="2400" b="1" dirty="0">
                <a:latin typeface="+mn-ea"/>
              </a:rPr>
              <a:t>对称），此图称为无向图。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+mn-ea"/>
              </a:rPr>
              <a:t>无向图中用不带箭头的边表示顶点的关系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dirty="0">
                <a:latin typeface="+mn-ea"/>
              </a:rPr>
              <a:t>V={1, 2, 3, 4, 5} </a:t>
            </a:r>
          </a:p>
          <a:p>
            <a:pPr algn="l"/>
            <a:r>
              <a:rPr lang="en-US" altLang="zh-CN" sz="2400" b="1" dirty="0">
                <a:latin typeface="+mn-ea"/>
              </a:rPr>
              <a:t> E={(1, 2),(1, 3),(1, 4),(2,3),(2,5),(3, 5),(4,5)} </a:t>
            </a: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8975424" y="2763703"/>
            <a:ext cx="2447925" cy="2303463"/>
            <a:chOff x="567" y="2251"/>
            <a:chExt cx="1542" cy="1451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975" y="2251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67" y="2795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1066" y="3430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1202" y="2840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837" y="2931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793" y="2478"/>
              <a:ext cx="22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157" y="2523"/>
              <a:ext cx="135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748" y="3067"/>
              <a:ext cx="36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839" y="297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1247" y="2432"/>
              <a:ext cx="635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1338" y="3113"/>
              <a:ext cx="499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1247" y="3113"/>
              <a:ext cx="46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89941" y="5062000"/>
            <a:ext cx="5158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</a:rPr>
              <a:t>简而言之，每条边都是双向的。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、无向图和有向图</a:t>
            </a:r>
          </a:p>
        </p:txBody>
      </p:sp>
      <p:sp>
        <p:nvSpPr>
          <p:cNvPr id="2" name="矩形 1"/>
          <p:cNvSpPr/>
          <p:nvPr/>
        </p:nvSpPr>
        <p:spPr>
          <a:xfrm>
            <a:off x="497500" y="1161726"/>
            <a:ext cx="92043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</a:rPr>
              <a:t>有向图：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</a:rPr>
              <a:t>    如果对于任意的顶点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 err="1">
                <a:latin typeface="+mn-ea"/>
              </a:rPr>
              <a:t>b∈V</a:t>
            </a:r>
            <a:r>
              <a:rPr lang="zh-CN" altLang="en-US" sz="2400" b="1" dirty="0">
                <a:latin typeface="+mn-ea"/>
              </a:rPr>
              <a:t>，当</a:t>
            </a:r>
            <a:r>
              <a:rPr lang="en-US" altLang="zh-CN" sz="2400" b="1" dirty="0">
                <a:latin typeface="+mn-ea"/>
              </a:rPr>
              <a:t>(a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b)∈E</a:t>
            </a:r>
            <a:r>
              <a:rPr lang="zh-CN" altLang="en-US" sz="2400" b="1" dirty="0">
                <a:latin typeface="+mn-ea"/>
              </a:rPr>
              <a:t>时 ，</a:t>
            </a:r>
            <a:r>
              <a:rPr lang="en-US" altLang="zh-CN" sz="2400" b="1" dirty="0">
                <a:latin typeface="+mn-ea"/>
              </a:rPr>
              <a:t>(b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a)∈E</a:t>
            </a:r>
            <a:r>
              <a:rPr lang="zh-CN" altLang="en-US" sz="2400" b="1" dirty="0">
                <a:latin typeface="+mn-ea"/>
              </a:rPr>
              <a:t>未必成立，则称此图为有向图。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</a:rPr>
              <a:t>在有向图中，通常用带箭头的边连接两个有关联的结点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n-ea"/>
              </a:rPr>
              <a:t>V={1, 2, 3, 4,5}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n-ea"/>
              </a:rPr>
              <a:t>E={&lt;1, 2&gt; , &lt;1 , 4&gt; , &lt;2 , 3&gt; , &lt; 2 , 5&gt; , &lt;3 , 1&gt;,&lt;5 , 3&gt;, &lt; 5 , 4 &gt;} 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9476297" y="1966669"/>
            <a:ext cx="2447925" cy="2303463"/>
            <a:chOff x="3198" y="2206"/>
            <a:chExt cx="1542" cy="1451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606" y="2206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198" y="2750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97" y="3385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833" y="2795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68" y="2886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3424" y="2433"/>
              <a:ext cx="22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788" y="2478"/>
              <a:ext cx="135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379" y="3022"/>
              <a:ext cx="36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470" y="2931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878" y="2387"/>
              <a:ext cx="635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3969" y="3068"/>
              <a:ext cx="499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3878" y="3068"/>
              <a:ext cx="46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89941" y="5062000"/>
            <a:ext cx="8309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</a:rPr>
              <a:t>简而言之，每条边不一定是双向的。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43132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、顶点的度、入度和出度</a:t>
            </a:r>
          </a:p>
        </p:txBody>
      </p:sp>
      <p:sp>
        <p:nvSpPr>
          <p:cNvPr id="2" name="矩形 1"/>
          <p:cNvSpPr/>
          <p:nvPr/>
        </p:nvSpPr>
        <p:spPr>
          <a:xfrm>
            <a:off x="664322" y="1155180"/>
            <a:ext cx="9535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无向图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zh-CN" altLang="en-US" sz="2400" b="1" dirty="0">
                <a:latin typeface="+mn-ea"/>
              </a:rPr>
              <a:t>顶点</a:t>
            </a:r>
            <a:r>
              <a:rPr lang="en-US" altLang="zh-CN" sz="2400" b="1" dirty="0">
                <a:latin typeface="+mn-ea"/>
              </a:rPr>
              <a:t>v</a:t>
            </a:r>
            <a:r>
              <a:rPr lang="zh-CN" altLang="en-US" sz="2400" b="1" dirty="0">
                <a:latin typeface="+mn-ea"/>
              </a:rPr>
              <a:t>的度是指与顶点</a:t>
            </a:r>
            <a:r>
              <a:rPr lang="en-US" altLang="zh-CN" sz="2400" b="1" dirty="0">
                <a:latin typeface="+mn-ea"/>
              </a:rPr>
              <a:t>v</a:t>
            </a:r>
            <a:r>
              <a:rPr lang="zh-CN" altLang="en-US" sz="2400" b="1" dirty="0">
                <a:latin typeface="+mn-ea"/>
              </a:rPr>
              <a:t>相连的边的数目</a:t>
            </a:r>
            <a:r>
              <a:rPr lang="en-US" altLang="zh-CN" sz="2400" b="1" dirty="0">
                <a:latin typeface="+mn-ea"/>
              </a:rPr>
              <a:t>D(v)</a:t>
            </a:r>
            <a:r>
              <a:rPr lang="zh-CN" altLang="en-US" sz="2400" b="1" dirty="0">
                <a:latin typeface="+mn-ea"/>
              </a:rPr>
              <a:t>。</a:t>
            </a:r>
            <a:r>
              <a:rPr lang="en-US" altLang="zh-CN" sz="2400" b="1" dirty="0">
                <a:latin typeface="+mn-ea"/>
              </a:rPr>
              <a:t>D(2)=3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64322" y="1691642"/>
            <a:ext cx="99078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有向图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zh-CN" altLang="en-US" sz="2400" b="1" dirty="0">
                <a:latin typeface="+mn-ea"/>
              </a:rPr>
              <a:t/>
            </a:r>
            <a:br>
              <a:rPr lang="zh-CN" altLang="en-US" sz="2400" b="1" dirty="0">
                <a:latin typeface="+mn-ea"/>
              </a:rPr>
            </a:br>
            <a:r>
              <a:rPr lang="en-US" altLang="zh-CN" sz="2400" b="1" dirty="0" smtClean="0">
                <a:latin typeface="+mn-ea"/>
              </a:rPr>
              <a:t>	</a:t>
            </a:r>
            <a:r>
              <a:rPr lang="zh-CN" altLang="en-US" sz="2400" b="1" dirty="0" smtClean="0">
                <a:latin typeface="+mn-ea"/>
              </a:rPr>
              <a:t>入</a:t>
            </a:r>
            <a:r>
              <a:rPr lang="zh-CN" altLang="en-US" sz="2400" b="1" dirty="0">
                <a:latin typeface="+mn-ea"/>
              </a:rPr>
              <a:t>度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zh-CN" altLang="en-US" sz="2400" b="1" dirty="0">
                <a:latin typeface="+mn-ea"/>
              </a:rPr>
              <a:t>以该顶点为终点的边的数目和 </a:t>
            </a:r>
            <a:r>
              <a:rPr lang="en-US" altLang="zh-CN" sz="2400" b="1" dirty="0">
                <a:latin typeface="+mn-ea"/>
              </a:rPr>
              <a:t>. ID(3)=2 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zh-CN" altLang="en-US" sz="2400" b="1" dirty="0" smtClean="0">
                <a:latin typeface="+mn-ea"/>
              </a:rPr>
              <a:t>出</a:t>
            </a:r>
            <a:r>
              <a:rPr lang="zh-CN" altLang="en-US" sz="2400" b="1" dirty="0">
                <a:latin typeface="+mn-ea"/>
              </a:rPr>
              <a:t>度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zh-CN" altLang="en-US" sz="2400" b="1" dirty="0">
                <a:latin typeface="+mn-ea"/>
              </a:rPr>
              <a:t>以该顶点为起点的边的数目和 </a:t>
            </a:r>
            <a:r>
              <a:rPr lang="en-US" altLang="zh-CN" sz="2400" b="1" dirty="0">
                <a:latin typeface="+mn-ea"/>
              </a:rPr>
              <a:t>. OD(3)=1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zh-CN" altLang="en-US" sz="2400" b="1" dirty="0" smtClean="0">
                <a:latin typeface="+mn-ea"/>
              </a:rPr>
              <a:t>度数</a:t>
            </a:r>
            <a:r>
              <a:rPr lang="zh-CN" altLang="en-US" sz="2400" b="1" dirty="0">
                <a:latin typeface="+mn-ea"/>
              </a:rPr>
              <a:t>为奇数的顶点叫做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奇点</a:t>
            </a:r>
            <a:r>
              <a:rPr lang="zh-CN" altLang="en-US" sz="2400" b="1" dirty="0">
                <a:latin typeface="+mn-ea"/>
              </a:rPr>
              <a:t>，度数为偶数的点叫做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偶点</a:t>
            </a:r>
            <a:r>
              <a:rPr lang="zh-CN" altLang="en-US" sz="2400" b="1" dirty="0">
                <a:latin typeface="+mn-ea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zh-CN" altLang="en-US" sz="2400" b="1" dirty="0" smtClean="0">
                <a:latin typeface="+mn-ea"/>
              </a:rPr>
              <a:t>度</a:t>
            </a:r>
            <a:r>
              <a:rPr lang="zh-CN" altLang="en-US" sz="2400" b="1" dirty="0">
                <a:latin typeface="+mn-ea"/>
              </a:rPr>
              <a:t>：等于该顶点的入度与出度之和。 </a:t>
            </a:r>
            <a:r>
              <a:rPr lang="en-US" altLang="zh-CN" sz="2400" b="1" dirty="0">
                <a:latin typeface="+mn-ea"/>
              </a:rPr>
              <a:t>D(5)=ID(5)+OD(5)=1+2=3  </a:t>
            </a:r>
          </a:p>
          <a:p>
            <a:pPr>
              <a:spcBef>
                <a:spcPct val="50000"/>
              </a:spcBef>
            </a:pPr>
            <a:endParaRPr lang="en-US" altLang="zh-CN" sz="2400" b="1" dirty="0">
              <a:latin typeface="+mn-ea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506949" y="4507797"/>
            <a:ext cx="8651151" cy="46166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结论：图中所有顶点的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度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边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数的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两倍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不论有向图或无向图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85730"/>
              </p:ext>
            </p:extLst>
          </p:nvPr>
        </p:nvGraphicFramePr>
        <p:xfrm>
          <a:off x="802345" y="5189356"/>
          <a:ext cx="23764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5" imgW="952200" imgH="431640" progId="Equation.DSMT4">
                  <p:embed/>
                </p:oleObj>
              </mc:Choice>
              <mc:Fallback>
                <p:oleObj name="Equation" r:id="rId5" imgW="952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45" y="5189356"/>
                        <a:ext cx="237648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9505552" y="1310606"/>
            <a:ext cx="2447925" cy="2303463"/>
            <a:chOff x="567" y="2251"/>
            <a:chExt cx="1542" cy="1451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75" y="2251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567" y="2795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066" y="3430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202" y="2840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1837" y="2931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793" y="2478"/>
              <a:ext cx="22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157" y="2523"/>
              <a:ext cx="135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48" y="3067"/>
              <a:ext cx="36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839" y="297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247" y="2432"/>
              <a:ext cx="635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1338" y="3113"/>
              <a:ext cx="499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1247" y="3113"/>
              <a:ext cx="46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9505552" y="4090137"/>
            <a:ext cx="2447925" cy="2303462"/>
            <a:chOff x="3198" y="2206"/>
            <a:chExt cx="1542" cy="1451"/>
          </a:xfrm>
        </p:grpSpPr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3606" y="2206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3198" y="2750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697" y="3385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3833" y="2795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4468" y="2886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3424" y="2433"/>
              <a:ext cx="22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3788" y="2478"/>
              <a:ext cx="135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379" y="3022"/>
              <a:ext cx="36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3470" y="2931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3878" y="2387"/>
              <a:ext cx="635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V="1">
              <a:off x="3969" y="3068"/>
              <a:ext cx="499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V="1">
              <a:off x="3878" y="3068"/>
              <a:ext cx="46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1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4322" y="1155180"/>
            <a:ext cx="95350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路径：</a:t>
            </a:r>
            <a:r>
              <a:rPr lang="zh-CN" altLang="en-US" sz="2400" b="1" dirty="0" smtClean="0">
                <a:latin typeface="+mn-ea"/>
              </a:rPr>
              <a:t>起点</a:t>
            </a:r>
            <a:r>
              <a:rPr lang="en-US" altLang="zh-CN" sz="2400" b="1" dirty="0" smtClean="0">
                <a:latin typeface="+mn-ea"/>
              </a:rPr>
              <a:t>a</a:t>
            </a:r>
            <a:r>
              <a:rPr lang="zh-CN" altLang="en-US" sz="2400" b="1" dirty="0" smtClean="0">
                <a:latin typeface="+mn-ea"/>
              </a:rPr>
              <a:t>到终点</a:t>
            </a:r>
            <a:r>
              <a:rPr lang="en-US" altLang="zh-CN" sz="2400" b="1" dirty="0" smtClean="0">
                <a:latin typeface="+mn-ea"/>
              </a:rPr>
              <a:t>b</a:t>
            </a:r>
            <a:r>
              <a:rPr lang="zh-CN" altLang="en-US" sz="2400" b="1" dirty="0" smtClean="0">
                <a:latin typeface="+mn-ea"/>
              </a:rPr>
              <a:t>的顶点序列，相邻两个点间必须存在路径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简单路径</a:t>
            </a:r>
            <a:r>
              <a:rPr lang="zh-CN" altLang="en-US" sz="2400" b="1" dirty="0" smtClean="0">
                <a:latin typeface="+mn-ea"/>
              </a:rPr>
              <a:t>：除起点</a:t>
            </a:r>
            <a:r>
              <a:rPr lang="en-US" altLang="zh-CN" sz="2400" b="1" dirty="0" smtClean="0">
                <a:latin typeface="+mn-ea"/>
              </a:rPr>
              <a:t>a</a:t>
            </a:r>
            <a:r>
              <a:rPr lang="zh-CN" altLang="en-US" sz="2400" b="1" dirty="0" smtClean="0">
                <a:latin typeface="+mn-ea"/>
              </a:rPr>
              <a:t>和终点</a:t>
            </a:r>
            <a:r>
              <a:rPr lang="en-US" altLang="zh-CN" sz="2400" b="1" dirty="0" smtClean="0">
                <a:latin typeface="+mn-ea"/>
              </a:rPr>
              <a:t>b</a:t>
            </a:r>
            <a:r>
              <a:rPr lang="zh-CN" altLang="en-US" sz="2400" b="1" dirty="0" smtClean="0">
                <a:latin typeface="+mn-ea"/>
              </a:rPr>
              <a:t>可以相同外，其与点均不相同的路径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回路（环）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a = b</a:t>
            </a:r>
            <a:r>
              <a:rPr lang="zh-CN" altLang="en-US" sz="2400" b="1" dirty="0" smtClean="0">
                <a:latin typeface="+mn-ea"/>
              </a:rPr>
              <a:t>的简单路径成为回路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ct val="50000"/>
              </a:spcBef>
            </a:pP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连通图</a:t>
            </a:r>
            <a:r>
              <a:rPr lang="zh-CN" altLang="en-US" sz="2400" b="1" dirty="0" smtClean="0">
                <a:latin typeface="+mn-ea"/>
              </a:rPr>
              <a:t>：图中任意两个顶点均存在至少一条路径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连通分量</a:t>
            </a:r>
            <a:r>
              <a:rPr lang="zh-CN" altLang="en-US" sz="2400" b="1" dirty="0" smtClean="0">
                <a:latin typeface="+mn-ea"/>
              </a:rPr>
              <a:t>：无向图中的极大连通子图</a:t>
            </a:r>
            <a:endParaRPr lang="en-US" altLang="zh-CN" sz="2400" b="1" dirty="0"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+mn-ea"/>
              </a:rPr>
              <a:t>在有向图中分别对应着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强连通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强连通图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强连通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分量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带权图</a:t>
            </a:r>
            <a:r>
              <a:rPr lang="zh-CN" altLang="en-US" sz="2400" b="1" dirty="0" smtClean="0">
                <a:latin typeface="+mn-ea"/>
              </a:rPr>
              <a:t>：图中边上挂有权值的图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1128" y="3602003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FF0000"/>
                </a:solidFill>
                <a:latin typeface="+mn-ea"/>
              </a:rPr>
              <a:t>更严谨</a:t>
            </a:r>
            <a:r>
              <a:rPr lang="zh-CN" altLang="en-US" sz="3000" b="1" dirty="0" smtClean="0">
                <a:solidFill>
                  <a:srgbClr val="FF0000"/>
                </a:solidFill>
                <a:latin typeface="+mn-ea"/>
              </a:rPr>
              <a:t>的定义</a:t>
            </a:r>
            <a:endParaRPr lang="en-US" altLang="zh-CN" sz="3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zh-CN" altLang="en-US" sz="3000" b="1" dirty="0" smtClean="0">
                <a:solidFill>
                  <a:srgbClr val="FF0000"/>
                </a:solidFill>
                <a:latin typeface="+mn-ea"/>
              </a:rPr>
              <a:t>请看</a:t>
            </a:r>
            <a:r>
              <a:rPr lang="en-US" altLang="zh-CN" sz="3000" b="1" dirty="0" smtClean="0">
                <a:solidFill>
                  <a:srgbClr val="FF0000"/>
                </a:solidFill>
                <a:latin typeface="+mn-ea"/>
              </a:rPr>
              <a:t>PDF!</a:t>
            </a:r>
            <a:endParaRPr lang="zh-CN" altLang="en-US" sz="3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5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36499" y="2674189"/>
            <a:ext cx="6228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0070C0"/>
                </a:solidFill>
              </a:rPr>
              <a:t>二</a:t>
            </a:r>
            <a:r>
              <a:rPr lang="en-US" altLang="zh-CN" sz="5000" b="1" dirty="0" smtClean="0">
                <a:solidFill>
                  <a:srgbClr val="0070C0"/>
                </a:solidFill>
              </a:rPr>
              <a:t>.</a:t>
            </a:r>
            <a:r>
              <a:rPr lang="zh-CN" altLang="en-US" sz="5000" b="1" dirty="0" smtClean="0">
                <a:solidFill>
                  <a:srgbClr val="0070C0"/>
                </a:solidFill>
              </a:rPr>
              <a:t>图的存储结构</a:t>
            </a:r>
            <a:endParaRPr lang="zh-CN" altLang="en-US" sz="50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45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803</TotalTime>
  <Words>2704</Words>
  <Application>Microsoft Office PowerPoint</Application>
  <PresentationFormat>宽屏</PresentationFormat>
  <Paragraphs>406</Paragraphs>
  <Slides>40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史少帅</dc:creator>
  <cp:lastModifiedBy>史少帅</cp:lastModifiedBy>
  <cp:revision>357</cp:revision>
  <dcterms:created xsi:type="dcterms:W3CDTF">2015-04-14T07:12:07Z</dcterms:created>
  <dcterms:modified xsi:type="dcterms:W3CDTF">2015-08-10T12:30:37Z</dcterms:modified>
</cp:coreProperties>
</file>