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9" r:id="rId2"/>
    <p:sldId id="286" r:id="rId3"/>
    <p:sldId id="296" r:id="rId4"/>
    <p:sldId id="333" r:id="rId5"/>
    <p:sldId id="335" r:id="rId6"/>
    <p:sldId id="336" r:id="rId7"/>
    <p:sldId id="337" r:id="rId8"/>
    <p:sldId id="339" r:id="rId9"/>
    <p:sldId id="341" r:id="rId10"/>
    <p:sldId id="342" r:id="rId11"/>
    <p:sldId id="340" r:id="rId12"/>
    <p:sldId id="348" r:id="rId13"/>
    <p:sldId id="344" r:id="rId14"/>
    <p:sldId id="346" r:id="rId15"/>
    <p:sldId id="347" r:id="rId16"/>
    <p:sldId id="345" r:id="rId17"/>
    <p:sldId id="352" r:id="rId18"/>
    <p:sldId id="338" r:id="rId19"/>
    <p:sldId id="353" r:id="rId20"/>
    <p:sldId id="349" r:id="rId21"/>
    <p:sldId id="354" r:id="rId22"/>
    <p:sldId id="356" r:id="rId23"/>
    <p:sldId id="355" r:id="rId24"/>
    <p:sldId id="363" r:id="rId25"/>
    <p:sldId id="361" r:id="rId26"/>
    <p:sldId id="362" r:id="rId27"/>
    <p:sldId id="350" r:id="rId28"/>
    <p:sldId id="364" r:id="rId29"/>
    <p:sldId id="357" r:id="rId30"/>
    <p:sldId id="358" r:id="rId31"/>
    <p:sldId id="351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8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60" autoAdjust="0"/>
  </p:normalViewPr>
  <p:slideViewPr>
    <p:cSldViewPr snapToGrid="0">
      <p:cViewPr varScale="1">
        <p:scale>
          <a:sx n="55" d="100"/>
          <a:sy n="55" d="100"/>
        </p:scale>
        <p:origin x="1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FA53A-41D3-4C86-9894-A4D36293F74C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3F9A41-AE8D-4D8C-B3C3-A6AAFD60F399}">
      <dgm:prSet phldrT="[文本]"/>
      <dgm:spPr/>
      <dgm:t>
        <a:bodyPr/>
        <a:lstStyle/>
        <a:p>
          <a:r>
            <a:rPr lang="zh-CN" altLang="en-US" dirty="0" smtClean="0"/>
            <a:t>最短路</a:t>
          </a:r>
          <a:endParaRPr lang="zh-CN" altLang="en-US" dirty="0"/>
        </a:p>
      </dgm:t>
    </dgm:pt>
    <dgm:pt modelId="{D32A0DA2-1E75-4BC7-9D2A-73AE19A95637}" type="parTrans" cxnId="{14050458-FC18-4324-BA51-A3453FAE0A26}">
      <dgm:prSet/>
      <dgm:spPr/>
      <dgm:t>
        <a:bodyPr/>
        <a:lstStyle/>
        <a:p>
          <a:endParaRPr lang="zh-CN" altLang="en-US"/>
        </a:p>
      </dgm:t>
    </dgm:pt>
    <dgm:pt modelId="{5F36A164-B1F2-4BB0-B115-D7CD4BB7FA88}" type="sibTrans" cxnId="{14050458-FC18-4324-BA51-A3453FAE0A26}">
      <dgm:prSet/>
      <dgm:spPr/>
      <dgm:t>
        <a:bodyPr/>
        <a:lstStyle/>
        <a:p>
          <a:endParaRPr lang="zh-CN" altLang="en-US"/>
        </a:p>
      </dgm:t>
    </dgm:pt>
    <dgm:pt modelId="{D4BB2F65-E7F4-4869-88B2-BEC95C26F293}">
      <dgm:prSet phldrT="[文本]"/>
      <dgm:spPr/>
      <dgm:t>
        <a:bodyPr/>
        <a:lstStyle/>
        <a:p>
          <a:r>
            <a:rPr lang="zh-CN" altLang="en-US" dirty="0" smtClean="0"/>
            <a:t>最小生成树</a:t>
          </a:r>
          <a:endParaRPr lang="zh-CN" altLang="en-US" dirty="0"/>
        </a:p>
      </dgm:t>
    </dgm:pt>
    <dgm:pt modelId="{8FE38DB1-CAB3-4A6A-B5EF-31D93CD3BDBF}" type="parTrans" cxnId="{1D11E46B-F896-41D1-8DDA-C701506825B0}">
      <dgm:prSet/>
      <dgm:spPr/>
      <dgm:t>
        <a:bodyPr/>
        <a:lstStyle/>
        <a:p>
          <a:endParaRPr lang="zh-CN" altLang="en-US"/>
        </a:p>
      </dgm:t>
    </dgm:pt>
    <dgm:pt modelId="{15E196A9-4D4F-41EF-897F-A07CF2456637}" type="sibTrans" cxnId="{1D11E46B-F896-41D1-8DDA-C701506825B0}">
      <dgm:prSet/>
      <dgm:spPr/>
      <dgm:t>
        <a:bodyPr/>
        <a:lstStyle/>
        <a:p>
          <a:endParaRPr lang="zh-CN" altLang="en-US"/>
        </a:p>
      </dgm:t>
    </dgm:pt>
    <dgm:pt modelId="{FCAAF9B6-7209-47B0-AB07-0911BBD63B1A}" type="pres">
      <dgm:prSet presAssocID="{F76FA53A-41D3-4C86-9894-A4D36293F74C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5546EC8-E200-44BB-92C1-52C81532FB32}" type="pres">
      <dgm:prSet presAssocID="{053F9A41-AE8D-4D8C-B3C3-A6AAFD60F399}" presName="compNode" presStyleCnt="0"/>
      <dgm:spPr/>
    </dgm:pt>
    <dgm:pt modelId="{A576DCCC-AB07-4708-ABEB-AC2FCAAC4C01}" type="pres">
      <dgm:prSet presAssocID="{053F9A41-AE8D-4D8C-B3C3-A6AAFD60F399}" presName="dummyConnPt" presStyleCnt="0"/>
      <dgm:spPr/>
    </dgm:pt>
    <dgm:pt modelId="{5C1720E3-7A01-40C2-911E-BF498ADDAAA7}" type="pres">
      <dgm:prSet presAssocID="{053F9A41-AE8D-4D8C-B3C3-A6AAFD60F39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391335-6081-4404-A5A3-39DB5CD92D73}" type="pres">
      <dgm:prSet presAssocID="{5F36A164-B1F2-4BB0-B115-D7CD4BB7FA88}" presName="sibTrans" presStyleLbl="bgSibTrans2D1" presStyleIdx="0" presStyleCnt="1"/>
      <dgm:spPr/>
      <dgm:t>
        <a:bodyPr/>
        <a:lstStyle/>
        <a:p>
          <a:endParaRPr lang="zh-CN" altLang="en-US"/>
        </a:p>
      </dgm:t>
    </dgm:pt>
    <dgm:pt modelId="{480DA417-BA42-4067-9906-A0D4403D2609}" type="pres">
      <dgm:prSet presAssocID="{D4BB2F65-E7F4-4869-88B2-BEC95C26F293}" presName="compNode" presStyleCnt="0"/>
      <dgm:spPr/>
    </dgm:pt>
    <dgm:pt modelId="{7F6BCF84-991D-4743-AAA2-1D3205F72FDB}" type="pres">
      <dgm:prSet presAssocID="{D4BB2F65-E7F4-4869-88B2-BEC95C26F293}" presName="dummyConnPt" presStyleCnt="0"/>
      <dgm:spPr/>
    </dgm:pt>
    <dgm:pt modelId="{0486A8D1-8DB8-46E3-B8C4-33051A8E1D48}" type="pres">
      <dgm:prSet presAssocID="{D4BB2F65-E7F4-4869-88B2-BEC95C26F29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D11E46B-F896-41D1-8DDA-C701506825B0}" srcId="{F76FA53A-41D3-4C86-9894-A4D36293F74C}" destId="{D4BB2F65-E7F4-4869-88B2-BEC95C26F293}" srcOrd="1" destOrd="0" parTransId="{8FE38DB1-CAB3-4A6A-B5EF-31D93CD3BDBF}" sibTransId="{15E196A9-4D4F-41EF-897F-A07CF2456637}"/>
    <dgm:cxn modelId="{29E332B1-FD03-41E3-827D-ADC664FDD993}" type="presOf" srcId="{D4BB2F65-E7F4-4869-88B2-BEC95C26F293}" destId="{0486A8D1-8DB8-46E3-B8C4-33051A8E1D48}" srcOrd="0" destOrd="0" presId="urn:microsoft.com/office/officeart/2005/8/layout/bProcess4"/>
    <dgm:cxn modelId="{B7D88BCD-61A2-4A54-91DA-2292F197C005}" type="presOf" srcId="{5F36A164-B1F2-4BB0-B115-D7CD4BB7FA88}" destId="{1B391335-6081-4404-A5A3-39DB5CD92D73}" srcOrd="0" destOrd="0" presId="urn:microsoft.com/office/officeart/2005/8/layout/bProcess4"/>
    <dgm:cxn modelId="{CB76784F-91F0-4CE9-B468-8A0204FFCFF1}" type="presOf" srcId="{F76FA53A-41D3-4C86-9894-A4D36293F74C}" destId="{FCAAF9B6-7209-47B0-AB07-0911BBD63B1A}" srcOrd="0" destOrd="0" presId="urn:microsoft.com/office/officeart/2005/8/layout/bProcess4"/>
    <dgm:cxn modelId="{14050458-FC18-4324-BA51-A3453FAE0A26}" srcId="{F76FA53A-41D3-4C86-9894-A4D36293F74C}" destId="{053F9A41-AE8D-4D8C-B3C3-A6AAFD60F399}" srcOrd="0" destOrd="0" parTransId="{D32A0DA2-1E75-4BC7-9D2A-73AE19A95637}" sibTransId="{5F36A164-B1F2-4BB0-B115-D7CD4BB7FA88}"/>
    <dgm:cxn modelId="{7ED838A6-790C-4FAC-BDEF-D9E0C9CA422D}" type="presOf" srcId="{053F9A41-AE8D-4D8C-B3C3-A6AAFD60F399}" destId="{5C1720E3-7A01-40C2-911E-BF498ADDAAA7}" srcOrd="0" destOrd="0" presId="urn:microsoft.com/office/officeart/2005/8/layout/bProcess4"/>
    <dgm:cxn modelId="{E552D1B9-989C-44C6-A6FA-B9B9ECB82446}" type="presParOf" srcId="{FCAAF9B6-7209-47B0-AB07-0911BBD63B1A}" destId="{C5546EC8-E200-44BB-92C1-52C81532FB32}" srcOrd="0" destOrd="0" presId="urn:microsoft.com/office/officeart/2005/8/layout/bProcess4"/>
    <dgm:cxn modelId="{51A1E635-A602-4676-A6C3-BA3E1590842A}" type="presParOf" srcId="{C5546EC8-E200-44BB-92C1-52C81532FB32}" destId="{A576DCCC-AB07-4708-ABEB-AC2FCAAC4C01}" srcOrd="0" destOrd="0" presId="urn:microsoft.com/office/officeart/2005/8/layout/bProcess4"/>
    <dgm:cxn modelId="{D0B153E7-F08F-4AA5-9DB7-AD43358960FA}" type="presParOf" srcId="{C5546EC8-E200-44BB-92C1-52C81532FB32}" destId="{5C1720E3-7A01-40C2-911E-BF498ADDAAA7}" srcOrd="1" destOrd="0" presId="urn:microsoft.com/office/officeart/2005/8/layout/bProcess4"/>
    <dgm:cxn modelId="{7EB80929-D150-48B6-A59E-3F27704EF5EB}" type="presParOf" srcId="{FCAAF9B6-7209-47B0-AB07-0911BBD63B1A}" destId="{1B391335-6081-4404-A5A3-39DB5CD92D73}" srcOrd="1" destOrd="0" presId="urn:microsoft.com/office/officeart/2005/8/layout/bProcess4"/>
    <dgm:cxn modelId="{81986378-11D0-4537-8120-0FC37F31CD35}" type="presParOf" srcId="{FCAAF9B6-7209-47B0-AB07-0911BBD63B1A}" destId="{480DA417-BA42-4067-9906-A0D4403D2609}" srcOrd="2" destOrd="0" presId="urn:microsoft.com/office/officeart/2005/8/layout/bProcess4"/>
    <dgm:cxn modelId="{0DFA0E28-DEEC-4103-B398-FFB73402A419}" type="presParOf" srcId="{480DA417-BA42-4067-9906-A0D4403D2609}" destId="{7F6BCF84-991D-4743-AAA2-1D3205F72FDB}" srcOrd="0" destOrd="0" presId="urn:microsoft.com/office/officeart/2005/8/layout/bProcess4"/>
    <dgm:cxn modelId="{44267104-C972-4C9D-8AC3-CC01FBD04177}" type="presParOf" srcId="{480DA417-BA42-4067-9906-A0D4403D2609}" destId="{0486A8D1-8DB8-46E3-B8C4-33051A8E1D4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91335-6081-4404-A5A3-39DB5CD92D73}">
      <dsp:nvSpPr>
        <dsp:cNvPr id="0" name=""/>
        <dsp:cNvSpPr/>
      </dsp:nvSpPr>
      <dsp:spPr>
        <a:xfrm rot="5400000">
          <a:off x="1373397" y="1915737"/>
          <a:ext cx="2991533" cy="36111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720E3-7A01-40C2-911E-BF498ADDAAA7}">
      <dsp:nvSpPr>
        <dsp:cNvPr id="0" name=""/>
        <dsp:cNvSpPr/>
      </dsp:nvSpPr>
      <dsp:spPr>
        <a:xfrm>
          <a:off x="2057796" y="959"/>
          <a:ext cx="4012406" cy="2407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kern="1200" dirty="0" smtClean="0"/>
            <a:t>最短路</a:t>
          </a:r>
          <a:endParaRPr lang="zh-CN" altLang="en-US" sz="6000" kern="1200" dirty="0"/>
        </a:p>
      </dsp:txBody>
      <dsp:txXfrm>
        <a:off x="2128308" y="71471"/>
        <a:ext cx="3871382" cy="2266419"/>
      </dsp:txXfrm>
    </dsp:sp>
    <dsp:sp modelId="{0486A8D1-8DB8-46E3-B8C4-33051A8E1D48}">
      <dsp:nvSpPr>
        <dsp:cNvPr id="0" name=""/>
        <dsp:cNvSpPr/>
      </dsp:nvSpPr>
      <dsp:spPr>
        <a:xfrm>
          <a:off x="2057796" y="3010263"/>
          <a:ext cx="4012406" cy="2407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kern="1200" dirty="0" smtClean="0"/>
            <a:t>最小生成树</a:t>
          </a:r>
          <a:endParaRPr lang="zh-CN" altLang="en-US" sz="6000" kern="1200" dirty="0"/>
        </a:p>
      </dsp:txBody>
      <dsp:txXfrm>
        <a:off x="2128308" y="3080775"/>
        <a:ext cx="3871382" cy="2266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45461-42C1-4FE8-8FE2-AD90CB954DA8}" type="datetimeFigureOut">
              <a:rPr lang="zh-CN" altLang="en-US" smtClean="0"/>
              <a:t>2015/8/11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A588C-16F2-4F56-9068-0F6F3FA65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719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526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这个是求单源最短路径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380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28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88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469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768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476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120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713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23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802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690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072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219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066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71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79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0225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4849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605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03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131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5784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7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 首先我先进行一下自我介绍    </a:t>
            </a:r>
            <a:r>
              <a:rPr lang="zh-CN" altLang="en-US" dirty="0" smtClean="0"/>
              <a:t>我叫史少帅，是哈工大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级的一名本科生，今年大二，我学习的专业是计算机科学与技术，我的爱好是音乐、读书和旅行，我的梦想 是在将来真正的能用自己的双手去编织世界。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152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521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171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491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47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A588C-16F2-4F56-9068-0F6F3FA6560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12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DEC-C376-413D-B2FC-366227F0EB5D}" type="datetimeFigureOut">
              <a:rPr lang="zh-CN" altLang="en-US" smtClean="0"/>
              <a:t>2015/8/11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242-F2EA-4F0B-B59C-7CE47222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1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DEC-C376-413D-B2FC-366227F0EB5D}" type="datetimeFigureOut">
              <a:rPr lang="zh-CN" altLang="en-US" smtClean="0"/>
              <a:t>2015/8/11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242-F2EA-4F0B-B59C-7CE47222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38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DEC-C376-413D-B2FC-366227F0EB5D}" type="datetimeFigureOut">
              <a:rPr lang="zh-CN" altLang="en-US" smtClean="0"/>
              <a:t>2015/8/11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242-F2EA-4F0B-B59C-7CE47222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75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DEC-C376-413D-B2FC-366227F0EB5D}" type="datetimeFigureOut">
              <a:rPr lang="zh-CN" altLang="en-US" smtClean="0"/>
              <a:t>2015/8/11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242-F2EA-4F0B-B59C-7CE47222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87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DEC-C376-413D-B2FC-366227F0EB5D}" type="datetimeFigureOut">
              <a:rPr lang="zh-CN" altLang="en-US" smtClean="0"/>
              <a:t>2015/8/11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242-F2EA-4F0B-B59C-7CE47222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58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DEC-C376-413D-B2FC-366227F0EB5D}" type="datetimeFigureOut">
              <a:rPr lang="zh-CN" altLang="en-US" smtClean="0"/>
              <a:t>2015/8/11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242-F2EA-4F0B-B59C-7CE47222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20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DEC-C376-413D-B2FC-366227F0EB5D}" type="datetimeFigureOut">
              <a:rPr lang="zh-CN" altLang="en-US" smtClean="0"/>
              <a:t>2015/8/11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242-F2EA-4F0B-B59C-7CE47222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44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DEC-C376-413D-B2FC-366227F0EB5D}" type="datetimeFigureOut">
              <a:rPr lang="zh-CN" altLang="en-US" smtClean="0"/>
              <a:t>2015/8/11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242-F2EA-4F0B-B59C-7CE47222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5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DEC-C376-413D-B2FC-366227F0EB5D}" type="datetimeFigureOut">
              <a:rPr lang="zh-CN" altLang="en-US" smtClean="0"/>
              <a:t>2015/8/11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242-F2EA-4F0B-B59C-7CE47222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33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DEC-C376-413D-B2FC-366227F0EB5D}" type="datetimeFigureOut">
              <a:rPr lang="zh-CN" altLang="en-US" smtClean="0"/>
              <a:t>2015/8/11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242-F2EA-4F0B-B59C-7CE47222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4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1DEC-C376-413D-B2FC-366227F0EB5D}" type="datetimeFigureOut">
              <a:rPr lang="zh-CN" altLang="en-US" smtClean="0"/>
              <a:t>2015/8/11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242-F2EA-4F0B-B59C-7CE47222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09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21DEC-C376-413D-B2FC-366227F0EB5D}" type="datetimeFigureOut">
              <a:rPr lang="zh-CN" altLang="en-US" smtClean="0"/>
              <a:t>2015/8/11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F242-F2EA-4F0B-B59C-7CE47222D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33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082034"/>
            <a:ext cx="12192000" cy="2816696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extBox 4"/>
          <p:cNvSpPr txBox="1"/>
          <p:nvPr/>
        </p:nvSpPr>
        <p:spPr>
          <a:xfrm>
            <a:off x="4212742" y="2662115"/>
            <a:ext cx="4288354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+mj-lt"/>
                <a:ea typeface="微软雅黑" pitchFamily="34" charset="-122"/>
              </a:rPr>
              <a:t>图论初步</a:t>
            </a:r>
            <a:endParaRPr lang="zh-CN" altLang="en-US" sz="8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+mj-lt"/>
              <a:ea typeface="微软雅黑" pitchFamily="34" charset="-122"/>
            </a:endParaRP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169963"/>
            <a:ext cx="1897934" cy="155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6689665" y="5254956"/>
            <a:ext cx="506262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500" dirty="0" smtClean="0">
                <a:ea typeface="微软雅黑" pitchFamily="34" charset="-122"/>
              </a:rPr>
              <a:t>哈尔滨工业大学 计算机学院</a:t>
            </a:r>
          </a:p>
          <a:p>
            <a:pPr algn="ctr">
              <a:defRPr/>
            </a:pPr>
            <a:r>
              <a:rPr lang="zh-CN" altLang="en-US" sz="2500" dirty="0" smtClean="0">
                <a:ea typeface="微软雅黑" pitchFamily="34" charset="-122"/>
              </a:rPr>
              <a:t>史少帅</a:t>
            </a:r>
            <a:endParaRPr lang="zh-CN" altLang="en-US" sz="2500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933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91988" y="1386013"/>
            <a:ext cx="61214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dirty="0">
                <a:solidFill>
                  <a:schemeClr val="tx1"/>
                </a:solidFill>
              </a:rPr>
              <a:t>开始点（源点）：</a:t>
            </a:r>
            <a:r>
              <a:rPr lang="en-US" altLang="zh-CN" sz="3000" dirty="0">
                <a:solidFill>
                  <a:schemeClr val="tx1"/>
                </a:solidFill>
              </a:rPr>
              <a:t>start</a:t>
            </a:r>
          </a:p>
          <a:p>
            <a:pPr algn="l">
              <a:spcBef>
                <a:spcPct val="50000"/>
              </a:spcBef>
            </a:pPr>
            <a:r>
              <a:rPr lang="en-US" altLang="zh-CN" sz="3000" dirty="0">
                <a:solidFill>
                  <a:schemeClr val="tx1"/>
                </a:solidFill>
              </a:rPr>
              <a:t>D[</a:t>
            </a:r>
            <a:r>
              <a:rPr lang="en-US" altLang="zh-CN" sz="3000" dirty="0" err="1">
                <a:solidFill>
                  <a:schemeClr val="tx1"/>
                </a:solidFill>
              </a:rPr>
              <a:t>i</a:t>
            </a:r>
            <a:r>
              <a:rPr lang="en-US" altLang="zh-CN" sz="3000" dirty="0">
                <a:solidFill>
                  <a:schemeClr val="tx1"/>
                </a:solidFill>
              </a:rPr>
              <a:t>]:</a:t>
            </a:r>
            <a:r>
              <a:rPr lang="zh-CN" altLang="en-US" sz="3000" dirty="0">
                <a:solidFill>
                  <a:schemeClr val="tx1"/>
                </a:solidFill>
              </a:rPr>
              <a:t>顶点</a:t>
            </a:r>
            <a:r>
              <a:rPr lang="en-US" altLang="zh-CN" sz="3000" dirty="0" err="1">
                <a:solidFill>
                  <a:schemeClr val="tx1"/>
                </a:solidFill>
              </a:rPr>
              <a:t>i</a:t>
            </a:r>
            <a:r>
              <a:rPr lang="zh-CN" altLang="en-US" sz="3000" dirty="0">
                <a:solidFill>
                  <a:schemeClr val="tx1"/>
                </a:solidFill>
              </a:rPr>
              <a:t>到</a:t>
            </a:r>
            <a:r>
              <a:rPr lang="en-US" altLang="zh-CN" sz="3000" dirty="0">
                <a:solidFill>
                  <a:schemeClr val="tx1"/>
                </a:solidFill>
              </a:rPr>
              <a:t>start</a:t>
            </a:r>
            <a:r>
              <a:rPr lang="zh-CN" altLang="en-US" sz="3000" dirty="0">
                <a:solidFill>
                  <a:schemeClr val="tx1"/>
                </a:solidFill>
              </a:rPr>
              <a:t>的最短距离。</a:t>
            </a:r>
          </a:p>
          <a:p>
            <a:pPr algn="l">
              <a:spcBef>
                <a:spcPct val="50000"/>
              </a:spcBef>
            </a:pPr>
            <a:r>
              <a:rPr lang="zh-CN" altLang="en-US" sz="3000" dirty="0">
                <a:solidFill>
                  <a:schemeClr val="tx1"/>
                </a:solidFill>
              </a:rPr>
              <a:t>初始：</a:t>
            </a:r>
          </a:p>
          <a:p>
            <a:pPr algn="l">
              <a:spcBef>
                <a:spcPct val="50000"/>
              </a:spcBef>
            </a:pPr>
            <a:r>
              <a:rPr lang="en-US" altLang="zh-CN" sz="3000" dirty="0">
                <a:solidFill>
                  <a:schemeClr val="tx1"/>
                </a:solidFill>
              </a:rPr>
              <a:t>D[start]=0</a:t>
            </a:r>
            <a:r>
              <a:rPr lang="zh-CN" altLang="en-US" sz="3000" dirty="0">
                <a:solidFill>
                  <a:schemeClr val="tx1"/>
                </a:solidFill>
              </a:rPr>
              <a:t>；</a:t>
            </a:r>
          </a:p>
          <a:p>
            <a:pPr algn="l">
              <a:spcBef>
                <a:spcPct val="50000"/>
              </a:spcBef>
            </a:pPr>
            <a:r>
              <a:rPr lang="en-US" altLang="zh-CN" sz="3000" dirty="0">
                <a:solidFill>
                  <a:schemeClr val="tx1"/>
                </a:solidFill>
              </a:rPr>
              <a:t>D[</a:t>
            </a:r>
            <a:r>
              <a:rPr lang="en-US" altLang="zh-CN" sz="3000" dirty="0" err="1">
                <a:solidFill>
                  <a:schemeClr val="tx1"/>
                </a:solidFill>
              </a:rPr>
              <a:t>i</a:t>
            </a:r>
            <a:r>
              <a:rPr lang="en-US" altLang="zh-CN" sz="3000" dirty="0">
                <a:solidFill>
                  <a:schemeClr val="tx1"/>
                </a:solidFill>
              </a:rPr>
              <a:t>]=a[</a:t>
            </a:r>
            <a:r>
              <a:rPr lang="en-US" altLang="zh-CN" sz="3000" dirty="0" err="1">
                <a:solidFill>
                  <a:schemeClr val="tx1"/>
                </a:solidFill>
              </a:rPr>
              <a:t>start,i</a:t>
            </a:r>
            <a:r>
              <a:rPr lang="en-US" altLang="zh-CN" sz="3000" dirty="0">
                <a:solidFill>
                  <a:schemeClr val="tx1"/>
                </a:solidFill>
              </a:rPr>
              <a:t>]  </a:t>
            </a:r>
            <a:r>
              <a:rPr lang="zh-CN" altLang="en-US" sz="3000" dirty="0">
                <a:solidFill>
                  <a:schemeClr val="tx1"/>
                </a:solidFill>
              </a:rPr>
              <a:t>（无边设为</a:t>
            </a:r>
            <a:r>
              <a:rPr lang="en-US" altLang="zh-CN" sz="3000" dirty="0" err="1">
                <a:solidFill>
                  <a:schemeClr val="tx1"/>
                </a:solidFill>
              </a:rPr>
              <a:t>maxint</a:t>
            </a:r>
            <a:r>
              <a:rPr lang="zh-CN" altLang="en-US" sz="3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8402038" y="1920728"/>
            <a:ext cx="433387" cy="4333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7754338" y="2857353"/>
            <a:ext cx="433387" cy="433388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9699025" y="2570016"/>
            <a:ext cx="433388" cy="433387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7970238" y="3865416"/>
            <a:ext cx="433387" cy="433387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9410100" y="3793978"/>
            <a:ext cx="433388" cy="433388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8043263" y="2281091"/>
            <a:ext cx="431800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8835425" y="2209653"/>
            <a:ext cx="863600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V="1">
            <a:off x="8186138" y="2857353"/>
            <a:ext cx="1512887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7970238" y="3289153"/>
            <a:ext cx="144462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V="1">
            <a:off x="8402038" y="4081316"/>
            <a:ext cx="100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8187725" y="3144691"/>
            <a:ext cx="1366838" cy="649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7898800" y="2281091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9194200" y="2065191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8979888" y="2568428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8835425" y="3144691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611463" y="3505053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8690963" y="3720953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H="1">
            <a:off x="8259163" y="2352528"/>
            <a:ext cx="433387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8187725" y="2641453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V="1">
            <a:off x="9699025" y="3000228"/>
            <a:ext cx="21590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437" y="1003832"/>
            <a:ext cx="8292950" cy="526184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299459" y="310222"/>
            <a:ext cx="3207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/>
              <a:t>时间复杂度</a:t>
            </a:r>
            <a:r>
              <a:rPr lang="en-US" altLang="zh-CN" sz="2800" b="1" dirty="0" smtClean="0"/>
              <a:t>:O(N*N)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9545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</a:p>
        </p:txBody>
      </p:sp>
      <p:sp>
        <p:nvSpPr>
          <p:cNvPr id="4" name="矩形 3"/>
          <p:cNvSpPr/>
          <p:nvPr/>
        </p:nvSpPr>
        <p:spPr>
          <a:xfrm>
            <a:off x="4299459" y="310222"/>
            <a:ext cx="3207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/>
              <a:t>时间复杂度</a:t>
            </a:r>
            <a:r>
              <a:rPr lang="en-US" altLang="zh-CN" sz="2800" b="1" dirty="0" smtClean="0"/>
              <a:t>:O(N*N)</a:t>
            </a:r>
            <a:endParaRPr lang="en-US" altLang="zh-CN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02" y="1386013"/>
            <a:ext cx="11326956" cy="458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8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堆优化：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2425" y="299372"/>
            <a:ext cx="50978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大概</a:t>
            </a:r>
            <a:r>
              <a:rPr lang="zh-CN" altLang="en-US" sz="2800" b="1" dirty="0" smtClean="0"/>
              <a:t>时间复杂度</a:t>
            </a:r>
            <a:r>
              <a:rPr lang="en-US" altLang="zh-CN" sz="2800" b="1" dirty="0" smtClean="0"/>
              <a:t>:O((N+M)*</a:t>
            </a:r>
            <a:r>
              <a:rPr lang="en-US" altLang="zh-CN" sz="2800" b="1" dirty="0" err="1" smtClean="0"/>
              <a:t>logN</a:t>
            </a:r>
            <a:r>
              <a:rPr lang="en-US" altLang="zh-CN" sz="2800" b="1" dirty="0" smtClean="0"/>
              <a:t>)</a:t>
            </a:r>
            <a:endParaRPr lang="en-US" altLang="zh-CN" sz="2800" b="1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33246" y="1109014"/>
            <a:ext cx="9687464" cy="490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000" dirty="0" smtClean="0">
                <a:solidFill>
                  <a:schemeClr val="tx1"/>
                </a:solidFill>
              </a:rPr>
              <a:t>在第二个集合中找距离源点最近的点时，使用堆优化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algn="l">
              <a:spcBef>
                <a:spcPct val="50000"/>
              </a:spcBef>
            </a:pPr>
            <a:endParaRPr lang="en-US" altLang="zh-CN" sz="3000" dirty="0" smtClean="0"/>
          </a:p>
          <a:p>
            <a:pPr algn="l">
              <a:spcBef>
                <a:spcPct val="50000"/>
              </a:spcBef>
            </a:pPr>
            <a:r>
              <a:rPr lang="zh-CN" altLang="en-US" sz="2500" dirty="0" smtClean="0"/>
              <a:t>（</a:t>
            </a:r>
            <a:r>
              <a:rPr lang="en-US" altLang="zh-CN" sz="2500" dirty="0" smtClean="0"/>
              <a:t>1</a:t>
            </a:r>
            <a:r>
              <a:rPr lang="zh-CN" altLang="en-US" sz="2500" dirty="0" smtClean="0"/>
              <a:t>）将起点放入优先队列中</a:t>
            </a:r>
            <a:endParaRPr lang="en-US" altLang="zh-CN" sz="2500" dirty="0" smtClean="0"/>
          </a:p>
          <a:p>
            <a:pPr algn="l">
              <a:spcBef>
                <a:spcPct val="50000"/>
              </a:spcBef>
            </a:pPr>
            <a:r>
              <a:rPr lang="zh-CN" altLang="en-US" sz="2500" dirty="0" smtClean="0"/>
              <a:t>（</a:t>
            </a:r>
            <a:r>
              <a:rPr lang="en-US" altLang="zh-CN" sz="2500" dirty="0" smtClean="0"/>
              <a:t>2</a:t>
            </a:r>
            <a:r>
              <a:rPr lang="zh-CN" altLang="en-US" sz="2500" dirty="0" smtClean="0"/>
              <a:t>）如果优先队列非空，则取出优先队列首节点，将其加入第一个集合；再用此节点去更新第二个集合中的其他节点，如果有节点的最短路被更新，则将此节点加入到优先队列中。</a:t>
            </a:r>
            <a:endParaRPr lang="en-US" altLang="zh-CN" sz="2500" dirty="0" smtClean="0"/>
          </a:p>
          <a:p>
            <a:pPr algn="l">
              <a:spcBef>
                <a:spcPct val="50000"/>
              </a:spcBef>
            </a:pPr>
            <a:r>
              <a:rPr lang="zh-CN" altLang="en-US" sz="2500" dirty="0" smtClean="0"/>
              <a:t>（</a:t>
            </a:r>
            <a:r>
              <a:rPr lang="en-US" altLang="zh-CN" sz="2500" dirty="0" smtClean="0"/>
              <a:t>3</a:t>
            </a:r>
            <a:r>
              <a:rPr lang="zh-CN" altLang="en-US" sz="2500" dirty="0" smtClean="0"/>
              <a:t>）直到集合为空。</a:t>
            </a:r>
            <a:endParaRPr lang="en-US" altLang="zh-CN" sz="2500" dirty="0" smtClean="0"/>
          </a:p>
          <a:p>
            <a:pPr algn="l">
              <a:spcBef>
                <a:spcPct val="50000"/>
              </a:spcBef>
            </a:pPr>
            <a:endParaRPr lang="en-US" altLang="zh-CN" sz="2500" dirty="0" smtClean="0"/>
          </a:p>
          <a:p>
            <a:pPr algn="l">
              <a:spcBef>
                <a:spcPct val="50000"/>
              </a:spcBef>
            </a:pPr>
            <a:r>
              <a:rPr lang="zh-CN" altLang="en-US" sz="2500" b="1" dirty="0" smtClean="0"/>
              <a:t>缺点：不能处理有负权的图</a:t>
            </a:r>
            <a:endParaRPr lang="en-US" altLang="zh-CN" sz="2500" b="1" dirty="0"/>
          </a:p>
        </p:txBody>
      </p:sp>
    </p:spTree>
    <p:extLst>
      <p:ext uri="{BB962C8B-B14F-4D97-AF65-F5344CB8AC3E}">
        <p14:creationId xmlns:p14="http://schemas.microsoft.com/office/powerpoint/2010/main" val="2147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Bellman-Ford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64544" y="1386013"/>
            <a:ext cx="88348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 smtClean="0"/>
              <a:t>核心伪代码：</a:t>
            </a:r>
            <a:endParaRPr lang="en-US" altLang="zh-CN" sz="3000" b="1" dirty="0" smtClean="0"/>
          </a:p>
          <a:p>
            <a:r>
              <a:rPr lang="en-US" altLang="zh-CN" sz="3000" b="1" dirty="0" smtClean="0"/>
              <a:t>for </a:t>
            </a:r>
            <a:r>
              <a:rPr lang="en-US" altLang="zh-CN" sz="3000" b="1" dirty="0" err="1" smtClean="0"/>
              <a:t>i</a:t>
            </a:r>
            <a:r>
              <a:rPr lang="en-US" altLang="zh-CN" sz="3000" b="1" dirty="0" smtClean="0"/>
              <a:t>  = 1  to  n-1 do    //</a:t>
            </a:r>
            <a:r>
              <a:rPr lang="zh-CN" altLang="en-US" sz="3000" b="1" dirty="0" smtClean="0"/>
              <a:t>一共松弛</a:t>
            </a:r>
            <a:r>
              <a:rPr lang="en-US" altLang="zh-CN" sz="3000" b="1" dirty="0" smtClean="0"/>
              <a:t>n-1</a:t>
            </a:r>
            <a:r>
              <a:rPr lang="zh-CN" altLang="en-US" sz="3000" b="1" dirty="0" smtClean="0"/>
              <a:t>遍</a:t>
            </a:r>
            <a:endParaRPr lang="en-US" altLang="zh-CN" sz="3000" b="1" dirty="0"/>
          </a:p>
          <a:p>
            <a:r>
              <a:rPr lang="en-US" altLang="zh-CN" sz="3000" b="1" dirty="0"/>
              <a:t>     for </a:t>
            </a:r>
            <a:r>
              <a:rPr lang="en-US" altLang="zh-CN" sz="3000" b="1" dirty="0" smtClean="0"/>
              <a:t>j = 1 </a:t>
            </a:r>
            <a:r>
              <a:rPr lang="en-US" altLang="zh-CN" sz="3000" b="1" dirty="0"/>
              <a:t>to </a:t>
            </a:r>
            <a:r>
              <a:rPr lang="en-US" altLang="zh-CN" sz="3000" b="1" dirty="0" smtClean="0"/>
              <a:t>m </a:t>
            </a:r>
            <a:r>
              <a:rPr lang="en-US" altLang="zh-CN" sz="3000" b="1" dirty="0"/>
              <a:t>do  </a:t>
            </a:r>
            <a:r>
              <a:rPr lang="en-US" altLang="zh-CN" sz="3000" b="1" dirty="0" smtClean="0"/>
              <a:t>  //</a:t>
            </a:r>
            <a:r>
              <a:rPr lang="zh-CN" altLang="en-US" sz="3000" b="1" dirty="0"/>
              <a:t>每条边松弛</a:t>
            </a:r>
          </a:p>
          <a:p>
            <a:r>
              <a:rPr lang="zh-CN" altLang="en-US" sz="3000" b="1" dirty="0"/>
              <a:t>        </a:t>
            </a:r>
            <a:r>
              <a:rPr lang="zh-CN" altLang="en-US" sz="3000" b="1" dirty="0" smtClean="0"/>
              <a:t>  </a:t>
            </a:r>
            <a:r>
              <a:rPr lang="en-US" altLang="zh-CN" sz="3000" b="1" dirty="0" smtClean="0"/>
              <a:t>d[e[j].y] = min(d[e[j].y],  d[e[j].x] + e[j].w)</a:t>
            </a:r>
            <a:endParaRPr lang="en-US" altLang="zh-CN" sz="3000" b="1" dirty="0"/>
          </a:p>
        </p:txBody>
      </p:sp>
      <p:sp>
        <p:nvSpPr>
          <p:cNvPr id="4" name="矩形 3"/>
          <p:cNvSpPr/>
          <p:nvPr/>
        </p:nvSpPr>
        <p:spPr>
          <a:xfrm>
            <a:off x="1364544" y="3774118"/>
            <a:ext cx="8213741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dirty="0" smtClean="0">
                <a:solidFill>
                  <a:srgbClr val="333333"/>
                </a:solidFill>
                <a:latin typeface="arial" panose="020B0604020202020204" pitchFamily="34" charset="0"/>
              </a:rPr>
              <a:t>核心思想：在</a:t>
            </a:r>
            <a:r>
              <a:rPr lang="zh-CN" altLang="en-US" sz="2500" dirty="0">
                <a:solidFill>
                  <a:srgbClr val="333333"/>
                </a:solidFill>
                <a:latin typeface="arial" panose="020B0604020202020204" pitchFamily="34" charset="0"/>
              </a:rPr>
              <a:t>对每条边进行</a:t>
            </a:r>
            <a:r>
              <a:rPr lang="zh-CN" altLang="en-US" sz="2500" dirty="0" smtClean="0">
                <a:solidFill>
                  <a:srgbClr val="333333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2500" dirty="0" smtClean="0">
                <a:solidFill>
                  <a:srgbClr val="333333"/>
                </a:solidFill>
                <a:latin typeface="arial" panose="020B0604020202020204" pitchFamily="34" charset="0"/>
              </a:rPr>
              <a:t>i</a:t>
            </a:r>
            <a:r>
              <a:rPr lang="zh-CN" altLang="en-US" sz="2500" dirty="0" smtClean="0">
                <a:solidFill>
                  <a:srgbClr val="333333"/>
                </a:solidFill>
                <a:latin typeface="arial" panose="020B0604020202020204" pitchFamily="34" charset="0"/>
              </a:rPr>
              <a:t>遍</a:t>
            </a:r>
            <a:r>
              <a:rPr lang="zh-CN" altLang="en-US" sz="2500" dirty="0">
                <a:solidFill>
                  <a:srgbClr val="333333"/>
                </a:solidFill>
                <a:latin typeface="arial" panose="020B0604020202020204" pitchFamily="34" charset="0"/>
              </a:rPr>
              <a:t>松弛的时候，生成了从</a:t>
            </a:r>
            <a:r>
              <a:rPr lang="en-US" altLang="zh-CN" sz="2500" dirty="0">
                <a:solidFill>
                  <a:srgbClr val="333333"/>
                </a:solidFill>
                <a:latin typeface="arial" panose="020B0604020202020204" pitchFamily="34" charset="0"/>
              </a:rPr>
              <a:t>s</a:t>
            </a:r>
            <a:r>
              <a:rPr lang="zh-CN" altLang="en-US" sz="2500" dirty="0">
                <a:solidFill>
                  <a:srgbClr val="333333"/>
                </a:solidFill>
                <a:latin typeface="arial" panose="020B0604020202020204" pitchFamily="34" charset="0"/>
              </a:rPr>
              <a:t>出发，层次至多</a:t>
            </a:r>
            <a:r>
              <a:rPr lang="zh-CN" altLang="en-US" sz="2500" dirty="0" smtClean="0">
                <a:solidFill>
                  <a:srgbClr val="333333"/>
                </a:solidFill>
                <a:latin typeface="arial" panose="020B0604020202020204" pitchFamily="34" charset="0"/>
              </a:rPr>
              <a:t>为</a:t>
            </a:r>
            <a:r>
              <a:rPr lang="en-US" altLang="zh-CN" sz="2500" dirty="0" smtClean="0">
                <a:solidFill>
                  <a:srgbClr val="333333"/>
                </a:solidFill>
                <a:latin typeface="arial" panose="020B0604020202020204" pitchFamily="34" charset="0"/>
              </a:rPr>
              <a:t>i</a:t>
            </a:r>
            <a:r>
              <a:rPr lang="zh-CN" altLang="en-US" sz="2500" dirty="0" smtClean="0">
                <a:solidFill>
                  <a:srgbClr val="333333"/>
                </a:solidFill>
                <a:latin typeface="arial" panose="020B0604020202020204" pitchFamily="34" charset="0"/>
              </a:rPr>
              <a:t>的</a:t>
            </a:r>
            <a:r>
              <a:rPr lang="zh-CN" altLang="en-US" sz="2500" dirty="0">
                <a:solidFill>
                  <a:srgbClr val="333333"/>
                </a:solidFill>
                <a:latin typeface="arial" panose="020B0604020202020204" pitchFamily="34" charset="0"/>
              </a:rPr>
              <a:t>那些树枝</a:t>
            </a:r>
            <a:r>
              <a:rPr lang="zh-CN" altLang="en-US" sz="2500" dirty="0" smtClean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en-US" altLang="zh-CN" sz="2500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US" altLang="zh-CN" sz="25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z="2500" dirty="0" smtClean="0">
                <a:solidFill>
                  <a:srgbClr val="333333"/>
                </a:solidFill>
                <a:latin typeface="arial" panose="020B0604020202020204" pitchFamily="34" charset="0"/>
              </a:rPr>
              <a:t>判断负环：如果进行以上更新后，还有边可以更新，说明图中存在负环。</a:t>
            </a:r>
            <a:endParaRPr lang="zh-CN" altLang="en-US" sz="2500" dirty="0"/>
          </a:p>
        </p:txBody>
      </p:sp>
      <p:sp>
        <p:nvSpPr>
          <p:cNvPr id="7" name="矩形 6"/>
          <p:cNvSpPr/>
          <p:nvPr/>
        </p:nvSpPr>
        <p:spPr>
          <a:xfrm>
            <a:off x="4299459" y="310222"/>
            <a:ext cx="3217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/>
              <a:t>时间复杂度</a:t>
            </a:r>
            <a:r>
              <a:rPr lang="en-US" altLang="zh-CN" sz="2800" b="1" dirty="0" smtClean="0"/>
              <a:t>:O(n*m)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68379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Spfa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99459" y="310222"/>
            <a:ext cx="5224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/>
              <a:t>时间复杂度</a:t>
            </a:r>
            <a:r>
              <a:rPr lang="en-US" altLang="zh-CN" sz="2800" b="1" dirty="0" smtClean="0"/>
              <a:t>:O(k * e), k</a:t>
            </a:r>
            <a:r>
              <a:rPr lang="zh-CN" altLang="en-US" sz="2800" b="1" dirty="0" smtClean="0"/>
              <a:t>一般小于</a:t>
            </a:r>
            <a:r>
              <a:rPr lang="en-US" altLang="zh-CN" sz="2800" b="1" dirty="0" smtClean="0"/>
              <a:t>2</a:t>
            </a:r>
            <a:endParaRPr lang="en-US" altLang="zh-CN" sz="2800" b="1" dirty="0"/>
          </a:p>
        </p:txBody>
      </p:sp>
      <p:sp>
        <p:nvSpPr>
          <p:cNvPr id="2" name="矩形 1"/>
          <p:cNvSpPr/>
          <p:nvPr/>
        </p:nvSpPr>
        <p:spPr>
          <a:xfrm>
            <a:off x="1000664" y="1242051"/>
            <a:ext cx="8523301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 smtClean="0"/>
              <a:t>	</a:t>
            </a:r>
            <a:r>
              <a:rPr lang="zh-CN" altLang="en-US" sz="2500" dirty="0" smtClean="0"/>
              <a:t>维护</a:t>
            </a:r>
            <a:r>
              <a:rPr lang="zh-CN" altLang="en-US" sz="2500" dirty="0"/>
              <a:t>一个队列，里面存放所有需要进行迭代的点。初始时队列中只有一个起点</a:t>
            </a:r>
            <a:r>
              <a:rPr lang="en-US" altLang="zh-CN" sz="2500" dirty="0"/>
              <a:t>S</a:t>
            </a:r>
            <a:r>
              <a:rPr lang="zh-CN" altLang="en-US" sz="2500" dirty="0"/>
              <a:t>。用一个布尔数组记录每个点是否处在队列中</a:t>
            </a:r>
            <a:r>
              <a:rPr lang="zh-CN" altLang="en-US" sz="2500" dirty="0" smtClean="0"/>
              <a:t>。</a:t>
            </a:r>
            <a:endParaRPr lang="en-US" altLang="zh-CN" sz="2500" dirty="0" smtClean="0"/>
          </a:p>
          <a:p>
            <a:endParaRPr lang="en-US" altLang="zh-CN" sz="2500" dirty="0"/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每次</a:t>
            </a:r>
            <a:r>
              <a:rPr lang="zh-CN" altLang="en-US" sz="2800" dirty="0"/>
              <a:t>迭代，取出队头的点</a:t>
            </a:r>
            <a:r>
              <a:rPr lang="en-US" altLang="zh-CN" sz="2800" dirty="0"/>
              <a:t>v</a:t>
            </a:r>
            <a:r>
              <a:rPr lang="zh-CN" altLang="en-US" sz="2800" dirty="0"/>
              <a:t>，依次枚举从</a:t>
            </a:r>
            <a:r>
              <a:rPr lang="en-US" altLang="zh-CN" sz="2800" dirty="0"/>
              <a:t>v</a:t>
            </a:r>
            <a:r>
              <a:rPr lang="zh-CN" altLang="en-US" sz="2800" dirty="0"/>
              <a:t>出发的边</a:t>
            </a:r>
            <a:r>
              <a:rPr lang="en-US" altLang="zh-CN" sz="2800" dirty="0" err="1"/>
              <a:t>v</a:t>
            </a:r>
            <a:r>
              <a:rPr lang="en-US" altLang="zh-CN" sz="2800" dirty="0" err="1">
                <a:cs typeface="Times New Roman" panose="02020603050405020304" pitchFamily="18" charset="0"/>
              </a:rPr>
              <a:t>→</a:t>
            </a:r>
            <a:r>
              <a:rPr lang="en-US" altLang="zh-CN" sz="2800" dirty="0" err="1"/>
              <a:t>u</a:t>
            </a:r>
            <a:r>
              <a:rPr lang="zh-CN" altLang="en-US" sz="2800" dirty="0"/>
              <a:t>，设边的长度为</a:t>
            </a:r>
            <a:r>
              <a:rPr lang="en-US" altLang="zh-CN" sz="2800" dirty="0" err="1"/>
              <a:t>len</a:t>
            </a:r>
            <a:r>
              <a:rPr lang="zh-CN" altLang="en-US" sz="2800" dirty="0"/>
              <a:t>，判断</a:t>
            </a:r>
            <a:r>
              <a:rPr lang="en-US" altLang="zh-CN" sz="2800" dirty="0" err="1"/>
              <a:t>Dist</a:t>
            </a:r>
            <a:r>
              <a:rPr lang="en-US" altLang="zh-CN" sz="2800" dirty="0"/>
              <a:t>[v]+</a:t>
            </a:r>
            <a:r>
              <a:rPr lang="en-US" altLang="zh-CN" sz="2800" dirty="0" err="1"/>
              <a:t>len</a:t>
            </a:r>
            <a:r>
              <a:rPr lang="zh-CN" altLang="en-US" sz="2800" dirty="0"/>
              <a:t>是否小于</a:t>
            </a:r>
            <a:r>
              <a:rPr lang="en-US" altLang="zh-CN" sz="2800" dirty="0" err="1"/>
              <a:t>Dist</a:t>
            </a:r>
            <a:r>
              <a:rPr lang="en-US" altLang="zh-CN" sz="2800" dirty="0"/>
              <a:t>[u]</a:t>
            </a:r>
            <a:r>
              <a:rPr lang="zh-CN" altLang="en-US" sz="2800" dirty="0"/>
              <a:t>，若小于则改进</a:t>
            </a:r>
            <a:r>
              <a:rPr lang="en-US" altLang="zh-CN" sz="2800" dirty="0" err="1"/>
              <a:t>Dist</a:t>
            </a:r>
            <a:r>
              <a:rPr lang="en-US" altLang="zh-CN" sz="2800" dirty="0"/>
              <a:t>[u]</a:t>
            </a:r>
            <a:r>
              <a:rPr lang="zh-CN" altLang="en-US" sz="2800" dirty="0"/>
              <a:t>，将</a:t>
            </a:r>
            <a:r>
              <a:rPr lang="en-US" altLang="zh-CN" sz="2800" dirty="0" err="1"/>
              <a:t>Fa</a:t>
            </a:r>
            <a:r>
              <a:rPr lang="en-US" altLang="zh-CN" sz="2800" dirty="0"/>
              <a:t>[u]</a:t>
            </a:r>
            <a:r>
              <a:rPr lang="zh-CN" altLang="en-US" sz="2800" dirty="0"/>
              <a:t>记为</a:t>
            </a:r>
            <a:r>
              <a:rPr lang="en-US" altLang="zh-CN" sz="2800" dirty="0"/>
              <a:t>v</a:t>
            </a:r>
            <a:r>
              <a:rPr lang="zh-CN" altLang="en-US" sz="2800" dirty="0"/>
              <a:t>，并且由于</a:t>
            </a:r>
            <a:r>
              <a:rPr lang="en-US" altLang="zh-CN" sz="2800" dirty="0"/>
              <a:t>S</a:t>
            </a:r>
            <a:r>
              <a:rPr lang="zh-CN" altLang="en-US" sz="2800" dirty="0"/>
              <a:t>到</a:t>
            </a:r>
            <a:r>
              <a:rPr lang="en-US" altLang="zh-CN" sz="2800" dirty="0"/>
              <a:t>u</a:t>
            </a:r>
            <a:r>
              <a:rPr lang="zh-CN" altLang="en-US" sz="2800" dirty="0"/>
              <a:t>的最短距离变小了，有可能</a:t>
            </a:r>
            <a:r>
              <a:rPr lang="en-US" altLang="zh-CN" sz="2800" dirty="0"/>
              <a:t>u</a:t>
            </a:r>
            <a:r>
              <a:rPr lang="zh-CN" altLang="en-US" sz="2800" dirty="0"/>
              <a:t>可以改进其它的点，所以若</a:t>
            </a:r>
            <a:r>
              <a:rPr lang="en-US" altLang="zh-CN" sz="2800" dirty="0"/>
              <a:t>u</a:t>
            </a:r>
            <a:r>
              <a:rPr lang="zh-CN" altLang="en-US" sz="2800" dirty="0"/>
              <a:t>不在队列中，就将它放入队尾。这样一直迭代下去直到队列变空，也就是</a:t>
            </a:r>
            <a:r>
              <a:rPr lang="en-US" altLang="zh-CN" sz="2800" dirty="0"/>
              <a:t>S</a:t>
            </a:r>
            <a:r>
              <a:rPr lang="zh-CN" altLang="en-US" sz="2800" dirty="0"/>
              <a:t>到所有的最短距离都确定下来，结束算法。</a:t>
            </a:r>
          </a:p>
          <a:p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8059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Spfa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893" y="1017916"/>
            <a:ext cx="6551133" cy="485911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524142" y="2018906"/>
            <a:ext cx="385792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dirty="0">
                <a:solidFill>
                  <a:srgbClr val="333333"/>
                </a:solidFill>
                <a:latin typeface="arial" panose="020B0604020202020204" pitchFamily="34" charset="0"/>
              </a:rPr>
              <a:t>判断负环：</a:t>
            </a:r>
            <a:r>
              <a:rPr lang="zh-CN" altLang="en-US" sz="2500" dirty="0" smtClean="0">
                <a:solidFill>
                  <a:srgbClr val="333333"/>
                </a:solidFill>
                <a:latin typeface="arial" panose="020B0604020202020204" pitchFamily="34" charset="0"/>
              </a:rPr>
              <a:t>如果一个点入队超过</a:t>
            </a:r>
            <a:r>
              <a:rPr lang="en-US" altLang="zh-CN" sz="2500" dirty="0" smtClean="0">
                <a:solidFill>
                  <a:srgbClr val="333333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500" dirty="0" smtClean="0">
                <a:solidFill>
                  <a:srgbClr val="333333"/>
                </a:solidFill>
                <a:latin typeface="arial" panose="020B0604020202020204" pitchFamily="34" charset="0"/>
              </a:rPr>
              <a:t>次，那么它必定在负环中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14828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169963"/>
            <a:ext cx="1897934" cy="155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036499" y="2674189"/>
            <a:ext cx="62282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b="1" dirty="0">
                <a:solidFill>
                  <a:srgbClr val="0070C0"/>
                </a:solidFill>
              </a:rPr>
              <a:t>二</a:t>
            </a:r>
            <a:r>
              <a:rPr lang="en-US" altLang="zh-CN" sz="5000" b="1" dirty="0" smtClean="0">
                <a:solidFill>
                  <a:srgbClr val="0070C0"/>
                </a:solidFill>
              </a:rPr>
              <a:t>.</a:t>
            </a:r>
            <a:r>
              <a:rPr lang="zh-CN" altLang="en-US" sz="5000" b="1" dirty="0" smtClean="0">
                <a:solidFill>
                  <a:srgbClr val="0070C0"/>
                </a:solidFill>
              </a:rPr>
              <a:t>最小生成树问题</a:t>
            </a:r>
            <a:endParaRPr lang="zh-CN" altLang="en-US" sz="5000" b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54298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1777971" y="1115929"/>
            <a:ext cx="74168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最小生成树：</a:t>
            </a:r>
          </a:p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         含有</a:t>
            </a:r>
            <a:r>
              <a:rPr lang="en-US" altLang="zh-CN" sz="2400" dirty="0">
                <a:solidFill>
                  <a:schemeClr val="tx1"/>
                </a:solidFill>
              </a:rPr>
              <a:t>n</a:t>
            </a:r>
            <a:r>
              <a:rPr lang="zh-CN" altLang="en-US" sz="2400" dirty="0">
                <a:solidFill>
                  <a:schemeClr val="tx1"/>
                </a:solidFill>
              </a:rPr>
              <a:t>个结点的图，从中选</a:t>
            </a:r>
            <a:r>
              <a:rPr lang="en-US" altLang="zh-CN" sz="2400" dirty="0">
                <a:solidFill>
                  <a:schemeClr val="tx1"/>
                </a:solidFill>
              </a:rPr>
              <a:t>n-1</a:t>
            </a:r>
            <a:r>
              <a:rPr lang="zh-CN" altLang="en-US" sz="2400" dirty="0">
                <a:solidFill>
                  <a:schemeClr val="tx1"/>
                </a:solidFill>
              </a:rPr>
              <a:t>条边，保持</a:t>
            </a:r>
            <a:r>
              <a:rPr lang="en-US" altLang="zh-CN" sz="2400" dirty="0">
                <a:solidFill>
                  <a:schemeClr val="tx1"/>
                </a:solidFill>
              </a:rPr>
              <a:t>n-1</a:t>
            </a:r>
            <a:r>
              <a:rPr lang="zh-CN" altLang="en-US" sz="2400" dirty="0">
                <a:solidFill>
                  <a:schemeClr val="tx1"/>
                </a:solidFill>
              </a:rPr>
              <a:t>个点中任意两点是连通的，并且</a:t>
            </a:r>
            <a:r>
              <a:rPr lang="en-US" altLang="zh-CN" sz="2400" dirty="0">
                <a:solidFill>
                  <a:schemeClr val="tx1"/>
                </a:solidFill>
              </a:rPr>
              <a:t>n-1</a:t>
            </a:r>
            <a:r>
              <a:rPr lang="zh-CN" altLang="en-US" sz="2400" dirty="0">
                <a:solidFill>
                  <a:schemeClr val="tx1"/>
                </a:solidFill>
              </a:rPr>
              <a:t>条边的和最小。这</a:t>
            </a:r>
            <a:r>
              <a:rPr lang="en-US" altLang="zh-CN" sz="2400" dirty="0">
                <a:solidFill>
                  <a:schemeClr val="tx1"/>
                </a:solidFill>
              </a:rPr>
              <a:t>n</a:t>
            </a:r>
            <a:r>
              <a:rPr lang="zh-CN" altLang="en-US" sz="2400" dirty="0">
                <a:solidFill>
                  <a:schemeClr val="tx1"/>
                </a:solidFill>
              </a:rPr>
              <a:t>个点和这</a:t>
            </a:r>
            <a:r>
              <a:rPr lang="en-US" altLang="zh-CN" sz="2400" dirty="0">
                <a:solidFill>
                  <a:schemeClr val="tx1"/>
                </a:solidFill>
              </a:rPr>
              <a:t>n-1</a:t>
            </a:r>
            <a:r>
              <a:rPr lang="zh-CN" altLang="en-US" sz="2400" dirty="0">
                <a:solidFill>
                  <a:schemeClr val="tx1"/>
                </a:solidFill>
              </a:rPr>
              <a:t>条边就成为原图的最小生成树。</a:t>
            </a:r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4478308" y="3076988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3398808" y="4012025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4694208" y="4443825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3614708" y="53090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6062633" y="5020088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H="1">
            <a:off x="3830608" y="3508788"/>
            <a:ext cx="722313" cy="577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4697383" y="3580225"/>
            <a:ext cx="214313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3689321" y="4516850"/>
            <a:ext cx="141287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903633" y="4373975"/>
            <a:ext cx="790575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4046508" y="4877213"/>
            <a:ext cx="7207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4911696" y="3508788"/>
            <a:ext cx="1223962" cy="158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V="1">
            <a:off x="4119533" y="5310600"/>
            <a:ext cx="194310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3832196" y="3510375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3398808" y="4734338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119533" y="4158075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4044921" y="4805775"/>
            <a:ext cx="649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4911696" y="5455063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5486371" y="4013613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4479896" y="3797713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4694208" y="3581813"/>
            <a:ext cx="217488" cy="865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3903633" y="4373975"/>
            <a:ext cx="790575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4911696" y="3510375"/>
            <a:ext cx="1223962" cy="1584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 flipV="1">
            <a:off x="4119533" y="5310600"/>
            <a:ext cx="1943100" cy="2873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3830608" y="3510375"/>
            <a:ext cx="722313" cy="577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12067" y="1265483"/>
            <a:ext cx="76327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任意</a:t>
            </a:r>
            <a:r>
              <a:rPr lang="zh-CN" altLang="en-US" sz="2400" dirty="0">
                <a:solidFill>
                  <a:schemeClr val="tx1"/>
                </a:solidFill>
              </a:rPr>
              <a:t>结点开始（不妨设为</a:t>
            </a:r>
            <a:r>
              <a:rPr lang="en-US" altLang="zh-CN" sz="2400" dirty="0">
                <a:solidFill>
                  <a:schemeClr val="tx1"/>
                </a:solidFill>
              </a:rPr>
              <a:t>v1</a:t>
            </a:r>
            <a:r>
              <a:rPr lang="zh-CN" altLang="en-US" sz="2400" dirty="0">
                <a:solidFill>
                  <a:schemeClr val="tx1"/>
                </a:solidFill>
              </a:rPr>
              <a:t>）构造最小生成树：</a:t>
            </a:r>
          </a:p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首先把这个结点包括进生成树里，然后在那些其一个端点已在生成树里、另一端点还未在生成树里的所有边中找出权最小的一条边，并把这条边、包括不在生成树的另一端点包括进生成树，</a:t>
            </a:r>
            <a:r>
              <a:rPr lang="en-US" altLang="zh-CN" sz="2400" dirty="0">
                <a:solidFill>
                  <a:schemeClr val="tx1"/>
                </a:solidFill>
              </a:rPr>
              <a:t>…</a:t>
            </a:r>
            <a:r>
              <a:rPr lang="zh-CN" altLang="en-US" sz="2400" dirty="0">
                <a:solidFill>
                  <a:schemeClr val="tx1"/>
                </a:solidFill>
              </a:rPr>
              <a:t>。依次类推，直至将所有结点都包括进生成树为止。 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9332104" y="298884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252604" y="3923880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9548004" y="4355680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8468504" y="5220868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10916429" y="493194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8684404" y="3420643"/>
            <a:ext cx="722313" cy="577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9551179" y="3492080"/>
            <a:ext cx="214313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8543117" y="4428705"/>
            <a:ext cx="141287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8757429" y="4285830"/>
            <a:ext cx="790575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V="1">
            <a:off x="8900304" y="4789068"/>
            <a:ext cx="7207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9765492" y="3420643"/>
            <a:ext cx="1223962" cy="158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8973329" y="5222455"/>
            <a:ext cx="194310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8685992" y="3422230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8252604" y="4646193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8973329" y="4069930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898717" y="4717630"/>
            <a:ext cx="649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9765492" y="5366918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0340167" y="3925468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9333692" y="3709568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9548004" y="3493668"/>
            <a:ext cx="217488" cy="865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8757429" y="4285830"/>
            <a:ext cx="790575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9765492" y="3422230"/>
            <a:ext cx="1223962" cy="1584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V="1">
            <a:off x="8973329" y="5222455"/>
            <a:ext cx="1943100" cy="2873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9332104" y="2988843"/>
            <a:ext cx="504825" cy="504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>
            <a:off x="8684404" y="3422230"/>
            <a:ext cx="722313" cy="577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8252604" y="3925468"/>
            <a:ext cx="504825" cy="504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8468504" y="5222455"/>
            <a:ext cx="504825" cy="504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9548004" y="4358855"/>
            <a:ext cx="504825" cy="504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10916429" y="4935118"/>
            <a:ext cx="504825" cy="504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6311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169963"/>
            <a:ext cx="1897934" cy="155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6920611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4990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31" y="1201857"/>
            <a:ext cx="10767665" cy="443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Kruskal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35806" y="1386013"/>
            <a:ext cx="872555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算法步骤：</a:t>
            </a:r>
          </a:p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、把图中的边按权值从小到大排序。</a:t>
            </a:r>
          </a:p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、按从小到大的顺序依次向树中加边。</a:t>
            </a:r>
          </a:p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      在添加每一条边（</a:t>
            </a:r>
            <a:r>
              <a:rPr lang="en-US" altLang="zh-CN" sz="2400" dirty="0">
                <a:solidFill>
                  <a:schemeClr val="tx1"/>
                </a:solidFill>
              </a:rPr>
              <a:t>u</a:t>
            </a:r>
            <a:r>
              <a:rPr lang="zh-CN" altLang="en-US" sz="2400" dirty="0">
                <a:solidFill>
                  <a:schemeClr val="tx1"/>
                </a:solidFill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</a:rPr>
              <a:t>v</a:t>
            </a:r>
            <a:r>
              <a:rPr lang="zh-CN" altLang="en-US" sz="2400" dirty="0">
                <a:solidFill>
                  <a:schemeClr val="tx1"/>
                </a:solidFill>
              </a:rPr>
              <a:t>）时，如果</a:t>
            </a:r>
            <a:r>
              <a:rPr lang="en-US" altLang="zh-CN" sz="2400" dirty="0">
                <a:solidFill>
                  <a:schemeClr val="tx1"/>
                </a:solidFill>
              </a:rPr>
              <a:t>u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</a:rPr>
              <a:t>V</a:t>
            </a:r>
            <a:r>
              <a:rPr lang="zh-CN" altLang="en-US" sz="2400" dirty="0">
                <a:solidFill>
                  <a:schemeClr val="tx1"/>
                </a:solidFill>
              </a:rPr>
              <a:t>两个点都已在树中，一旦添加，就回构成回路，所以放弃该边，在向后找下一条边。</a:t>
            </a:r>
          </a:p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、直到添加</a:t>
            </a:r>
            <a:r>
              <a:rPr lang="en-US" altLang="zh-CN" sz="2400" dirty="0">
                <a:solidFill>
                  <a:schemeClr val="tx1"/>
                </a:solidFill>
              </a:rPr>
              <a:t>n-1</a:t>
            </a:r>
            <a:r>
              <a:rPr lang="zh-CN" altLang="en-US" sz="2400" dirty="0">
                <a:solidFill>
                  <a:schemeClr val="tx1"/>
                </a:solidFill>
              </a:rPr>
              <a:t>条边。</a:t>
            </a:r>
          </a:p>
        </p:txBody>
      </p:sp>
      <p:sp>
        <p:nvSpPr>
          <p:cNvPr id="6" name="矩形 5"/>
          <p:cNvSpPr/>
          <p:nvPr/>
        </p:nvSpPr>
        <p:spPr>
          <a:xfrm>
            <a:off x="3909586" y="348256"/>
            <a:ext cx="4366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/>
              <a:t>时间复杂度</a:t>
            </a:r>
            <a:r>
              <a:rPr lang="en-US" altLang="zh-CN" sz="2800" b="1" dirty="0" smtClean="0"/>
              <a:t>:O(</a:t>
            </a:r>
            <a:r>
              <a:rPr lang="en-US" altLang="zh-CN" sz="2800" b="1" dirty="0" err="1" smtClean="0"/>
              <a:t>nlogn</a:t>
            </a:r>
            <a:r>
              <a:rPr lang="en-US" altLang="zh-CN" sz="2800" b="1" dirty="0" smtClean="0"/>
              <a:t>),  </a:t>
            </a:r>
            <a:r>
              <a:rPr lang="zh-CN" altLang="en-US" sz="2800" b="1" dirty="0" smtClean="0"/>
              <a:t>快排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42921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Kruskal</a:t>
            </a: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4851939" y="1608617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3772439" y="2543654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067839" y="2975454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3988339" y="3840642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436264" y="3551717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>
            <a:off x="4204239" y="2040417"/>
            <a:ext cx="722313" cy="577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5071014" y="2111854"/>
            <a:ext cx="214313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4062952" y="3048479"/>
            <a:ext cx="141287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4277264" y="2905604"/>
            <a:ext cx="790575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V="1">
            <a:off x="4420139" y="3408842"/>
            <a:ext cx="7207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285327" y="2040417"/>
            <a:ext cx="1223962" cy="158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flipV="1">
            <a:off x="4493164" y="3842229"/>
            <a:ext cx="194310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4205827" y="2042004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3772439" y="3265967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4493164" y="2689704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4418552" y="3337404"/>
            <a:ext cx="649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5285327" y="3986692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860002" y="2545242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4853527" y="2329342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5067839" y="2113442"/>
            <a:ext cx="217488" cy="8651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4277264" y="2905604"/>
            <a:ext cx="790575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5285327" y="2042004"/>
            <a:ext cx="1223962" cy="1584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V="1">
            <a:off x="4493164" y="3842229"/>
            <a:ext cx="1943100" cy="2873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Oval 25"/>
          <p:cNvSpPr>
            <a:spLocks noChangeArrowheads="1"/>
          </p:cNvSpPr>
          <p:nvPr/>
        </p:nvSpPr>
        <p:spPr bwMode="auto">
          <a:xfrm>
            <a:off x="4851939" y="1608617"/>
            <a:ext cx="504825" cy="504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4204239" y="2042004"/>
            <a:ext cx="722313" cy="577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Oval 27"/>
          <p:cNvSpPr>
            <a:spLocks noChangeArrowheads="1"/>
          </p:cNvSpPr>
          <p:nvPr/>
        </p:nvSpPr>
        <p:spPr bwMode="auto">
          <a:xfrm>
            <a:off x="3772439" y="2545242"/>
            <a:ext cx="504825" cy="504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3988339" y="3842229"/>
            <a:ext cx="504825" cy="504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5067839" y="2978629"/>
            <a:ext cx="504825" cy="504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6436264" y="3554892"/>
            <a:ext cx="504825" cy="504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679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4" grpId="1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Kruskal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7" y="1265243"/>
            <a:ext cx="9803521" cy="43246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09586" y="348256"/>
            <a:ext cx="4471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/>
              <a:t>时间复杂度</a:t>
            </a:r>
            <a:r>
              <a:rPr lang="en-US" altLang="zh-CN" sz="2800" b="1" dirty="0" smtClean="0"/>
              <a:t>:O(</a:t>
            </a:r>
            <a:r>
              <a:rPr lang="en-US" altLang="zh-CN" sz="2800" b="1" dirty="0" err="1" smtClean="0"/>
              <a:t>nlogn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，</a:t>
            </a:r>
            <a:r>
              <a:rPr lang="zh-CN" altLang="en-US" sz="2800" b="1" dirty="0"/>
              <a:t>快排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40841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94960" y="2536166"/>
            <a:ext cx="62282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b="1" dirty="0" smtClean="0">
                <a:solidFill>
                  <a:srgbClr val="0070C0"/>
                </a:solidFill>
              </a:rPr>
              <a:t>三</a:t>
            </a:r>
            <a:r>
              <a:rPr lang="en-US" altLang="zh-CN" sz="5000" b="1" dirty="0" smtClean="0">
                <a:solidFill>
                  <a:srgbClr val="0070C0"/>
                </a:solidFill>
              </a:rPr>
              <a:t>.</a:t>
            </a:r>
            <a:r>
              <a:rPr lang="zh-CN" altLang="en-US" sz="5000" b="1" dirty="0" smtClean="0">
                <a:solidFill>
                  <a:srgbClr val="0070C0"/>
                </a:solidFill>
              </a:rPr>
              <a:t>进阶篇</a:t>
            </a:r>
            <a:endParaRPr lang="zh-CN" altLang="en-US" sz="5000" b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7174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次小生成树</a:t>
            </a:r>
            <a:endParaRPr lang="zh-CN" altLang="en-US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1798" y="1386013"/>
            <a:ext cx="9542209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5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次小生成树</a:t>
            </a:r>
            <a:r>
              <a:rPr lang="zh-CN" altLang="en-US" sz="2500" dirty="0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：可由</a:t>
            </a:r>
            <a:r>
              <a:rPr lang="zh-CN" altLang="en-US" sz="25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最小生成树换一条边得到，是权值第二小的生成树。</a:t>
            </a:r>
            <a:endParaRPr lang="zh-CN" altLang="en-US" sz="2500" dirty="0">
              <a:solidFill>
                <a:srgbClr val="666666"/>
              </a:solidFill>
              <a:latin typeface="宋体" panose="02010600030101010101" pitchFamily="2" charset="-122"/>
            </a:endParaRPr>
          </a:p>
          <a:p>
            <a:pPr latinLnBrk="1"/>
            <a:endParaRPr lang="en-US" altLang="zh-CN" sz="2500" dirty="0" smtClean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1"/>
            <a:r>
              <a:rPr lang="zh-CN" altLang="en-US" sz="2500" dirty="0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求</a:t>
            </a:r>
            <a:r>
              <a:rPr lang="zh-CN" altLang="en-US" sz="25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次小生成树的方法：求最小生成树，然后枚举不在最小生成树上的边，每次加上边</a:t>
            </a:r>
            <a:r>
              <a:rPr lang="en-US" altLang="zh-CN" sz="25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500" dirty="0" err="1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u,v</a:t>
            </a:r>
            <a:r>
              <a:rPr lang="en-US" altLang="zh-CN" sz="25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),</a:t>
            </a:r>
            <a:r>
              <a:rPr lang="zh-CN" altLang="en-US" sz="25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然后构成一个环，去掉回路中最长的边，枚举完所有边之后得到的就是次小生成树。用</a:t>
            </a:r>
            <a:r>
              <a:rPr lang="en-US" altLang="zh-CN" sz="2500" dirty="0" err="1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dist</a:t>
            </a:r>
            <a:r>
              <a:rPr lang="en-US" altLang="zh-CN" sz="25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500" dirty="0" err="1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sz="25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][j]</a:t>
            </a:r>
            <a:r>
              <a:rPr lang="zh-CN" altLang="en-US" sz="25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记录最小生成树中</a:t>
            </a:r>
            <a:r>
              <a:rPr lang="en-US" altLang="zh-CN" sz="2500" dirty="0" err="1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25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lang="en-US" altLang="zh-CN" sz="25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</a:t>
            </a:r>
            <a:r>
              <a:rPr lang="zh-CN" altLang="en-US" sz="25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的路径中的最大权值，结果就是</a:t>
            </a:r>
            <a:r>
              <a:rPr lang="en-US" altLang="zh-CN" sz="2500" dirty="0" err="1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mst-dist</a:t>
            </a:r>
            <a:r>
              <a:rPr lang="en-US" altLang="zh-CN" sz="25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500" dirty="0" err="1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sz="25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][j]+(</a:t>
            </a:r>
            <a:r>
              <a:rPr lang="en-US" altLang="zh-CN" sz="2500" dirty="0" err="1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u,v</a:t>
            </a:r>
            <a:r>
              <a:rPr lang="en-US" altLang="zh-CN" sz="25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5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2500" dirty="0">
              <a:solidFill>
                <a:srgbClr val="666666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4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4123426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最小生成树唯一性判断</a:t>
            </a:r>
          </a:p>
        </p:txBody>
      </p:sp>
      <p:sp>
        <p:nvSpPr>
          <p:cNvPr id="7" name="矩形 6"/>
          <p:cNvSpPr/>
          <p:nvPr/>
        </p:nvSpPr>
        <p:spPr>
          <a:xfrm>
            <a:off x="1171797" y="2410735"/>
            <a:ext cx="95422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en-US" altLang="zh-CN" sz="2800" dirty="0" smtClean="0"/>
          </a:p>
          <a:p>
            <a:pPr latinLnBrk="1"/>
            <a:endParaRPr lang="en-US" altLang="zh-CN" sz="2800" dirty="0"/>
          </a:p>
          <a:p>
            <a:pPr latinLnBrk="1"/>
            <a:endParaRPr lang="en-US" altLang="zh-CN" sz="2800" dirty="0" smtClean="0"/>
          </a:p>
          <a:p>
            <a:pPr latinLnBrk="1"/>
            <a:endParaRPr lang="en-US" altLang="zh-CN" sz="2800" dirty="0" smtClean="0"/>
          </a:p>
          <a:p>
            <a:pPr latinLnBrk="1"/>
            <a:endParaRPr lang="en-US" altLang="zh-CN" sz="2800" dirty="0"/>
          </a:p>
          <a:p>
            <a:pPr latinLnBrk="1"/>
            <a:r>
              <a:rPr lang="zh-CN" altLang="en-US" sz="2800" dirty="0" smtClean="0"/>
              <a:t>另有结论：所有</a:t>
            </a:r>
            <a:r>
              <a:rPr lang="zh-CN" altLang="en-US" sz="2800" dirty="0"/>
              <a:t>边权均不相同的无向图最小生成树是</a:t>
            </a:r>
            <a:r>
              <a:rPr lang="zh-CN" altLang="en-US" sz="2800" dirty="0" smtClean="0"/>
              <a:t>唯一的。</a:t>
            </a:r>
            <a:endParaRPr lang="zh-CN" altLang="en-US" sz="2500" dirty="0">
              <a:solidFill>
                <a:srgbClr val="666666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71796" y="1894216"/>
            <a:ext cx="95422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800" dirty="0"/>
              <a:t>最小生成树唯一性判断：如果次小生成树权值等于最小生成树，显示最小生成树不唯一</a:t>
            </a:r>
          </a:p>
        </p:txBody>
      </p:sp>
    </p:spTree>
    <p:extLst>
      <p:ext uri="{BB962C8B-B14F-4D97-AF65-F5344CB8AC3E}">
        <p14:creationId xmlns:p14="http://schemas.microsoft.com/office/powerpoint/2010/main" val="209802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次短路求法：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4658" y="1095682"/>
            <a:ext cx="96974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法一：</a:t>
            </a:r>
            <a:endParaRPr lang="en-US" altLang="zh-CN" sz="2400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24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从</a:t>
            </a:r>
            <a:r>
              <a:rPr lang="zh-CN" alt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源点到汇点构图求出所有</a:t>
            </a:r>
            <a:r>
              <a:rPr lang="en-US" altLang="zh-CN" sz="2400" dirty="0">
                <a:solidFill>
                  <a:srgbClr val="333333"/>
                </a:solidFill>
                <a:latin typeface="Verdana" panose="020B0604030504040204" pitchFamily="34" charset="0"/>
              </a:rPr>
              <a:t>ds[</a:t>
            </a:r>
            <a:r>
              <a:rPr lang="en-US" altLang="zh-CN" sz="2400" dirty="0" err="1">
                <a:solidFill>
                  <a:srgbClr val="333333"/>
                </a:solidFill>
                <a:latin typeface="Verdana" panose="020B0604030504040204" pitchFamily="34" charset="0"/>
              </a:rPr>
              <a:t>i</a:t>
            </a:r>
            <a:r>
              <a:rPr lang="en-US" altLang="zh-CN" sz="2400" dirty="0">
                <a:solidFill>
                  <a:srgbClr val="333333"/>
                </a:solidFill>
                <a:latin typeface="Verdana" panose="020B0604030504040204" pitchFamily="34" charset="0"/>
              </a:rPr>
              <a:t>]</a:t>
            </a:r>
            <a:r>
              <a:rPr lang="zh-CN" alt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        从汇点到源点构图求出所有</a:t>
            </a:r>
            <a:r>
              <a:rPr lang="en-US" altLang="zh-CN" sz="2400" dirty="0">
                <a:solidFill>
                  <a:srgbClr val="333333"/>
                </a:solidFill>
                <a:latin typeface="Verdana" panose="020B0604030504040204" pitchFamily="34" charset="0"/>
              </a:rPr>
              <a:t>de[</a:t>
            </a:r>
            <a:r>
              <a:rPr lang="en-US" altLang="zh-CN" sz="2400" dirty="0" err="1">
                <a:solidFill>
                  <a:srgbClr val="333333"/>
                </a:solidFill>
                <a:latin typeface="Verdana" panose="020B0604030504040204" pitchFamily="34" charset="0"/>
              </a:rPr>
              <a:t>i</a:t>
            </a:r>
            <a:r>
              <a:rPr lang="en-US" altLang="zh-CN" sz="2400" dirty="0">
                <a:solidFill>
                  <a:srgbClr val="333333"/>
                </a:solidFill>
                <a:latin typeface="Verdana" panose="020B0604030504040204" pitchFamily="34" charset="0"/>
              </a:rPr>
              <a:t>]</a:t>
            </a:r>
            <a:r>
              <a:rPr lang="zh-CN" alt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； </a:t>
            </a:r>
            <a:r>
              <a:rPr lang="en-US" altLang="zh-CN" sz="2400" dirty="0">
                <a:solidFill>
                  <a:srgbClr val="333333"/>
                </a:solidFill>
                <a:latin typeface="Verdana" panose="020B0604030504040204" pitchFamily="34" charset="0"/>
              </a:rPr>
              <a:t>ds[</a:t>
            </a:r>
            <a:r>
              <a:rPr lang="en-US" altLang="zh-CN" sz="2400" dirty="0" err="1">
                <a:solidFill>
                  <a:srgbClr val="333333"/>
                </a:solidFill>
                <a:latin typeface="Verdana" panose="020B0604030504040204" pitchFamily="34" charset="0"/>
              </a:rPr>
              <a:t>i</a:t>
            </a:r>
            <a:r>
              <a:rPr lang="en-US" altLang="zh-CN" sz="2400" dirty="0">
                <a:solidFill>
                  <a:srgbClr val="333333"/>
                </a:solidFill>
                <a:latin typeface="Verdana" panose="020B0604030504040204" pitchFamily="34" charset="0"/>
              </a:rPr>
              <a:t>]</a:t>
            </a:r>
            <a:r>
              <a:rPr lang="zh-CN" alt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、</a:t>
            </a:r>
            <a:r>
              <a:rPr lang="en-US" altLang="zh-CN" sz="2400" dirty="0">
                <a:solidFill>
                  <a:srgbClr val="333333"/>
                </a:solidFill>
                <a:latin typeface="Verdana" panose="020B0604030504040204" pitchFamily="34" charset="0"/>
              </a:rPr>
              <a:t>de[</a:t>
            </a:r>
            <a:r>
              <a:rPr lang="en-US" altLang="zh-CN" sz="2400" dirty="0" err="1">
                <a:solidFill>
                  <a:srgbClr val="333333"/>
                </a:solidFill>
                <a:latin typeface="Verdana" panose="020B0604030504040204" pitchFamily="34" charset="0"/>
              </a:rPr>
              <a:t>i</a:t>
            </a:r>
            <a:r>
              <a:rPr lang="en-US" altLang="zh-CN" sz="2400" dirty="0">
                <a:solidFill>
                  <a:srgbClr val="333333"/>
                </a:solidFill>
                <a:latin typeface="Verdana" panose="020B0604030504040204" pitchFamily="34" charset="0"/>
              </a:rPr>
              <a:t>]</a:t>
            </a:r>
            <a:r>
              <a:rPr lang="zh-CN" alt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分别为源点到其他点最短路长，汇点到其他点最短路长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        然后枚举所有边，当枚举到的边</a:t>
            </a:r>
            <a:r>
              <a:rPr lang="en-US" altLang="zh-CN" sz="2400" dirty="0">
                <a:solidFill>
                  <a:srgbClr val="333333"/>
                </a:solidFill>
                <a:latin typeface="Verdana" panose="020B0604030504040204" pitchFamily="34" charset="0"/>
              </a:rPr>
              <a:t>(</a:t>
            </a:r>
            <a:r>
              <a:rPr lang="en-US" altLang="zh-CN" sz="2400" dirty="0" err="1">
                <a:solidFill>
                  <a:srgbClr val="333333"/>
                </a:solidFill>
                <a:latin typeface="Verdana" panose="020B0604030504040204" pitchFamily="34" charset="0"/>
              </a:rPr>
              <a:t>i,j</a:t>
            </a:r>
            <a:r>
              <a:rPr lang="en-US" altLang="zh-CN" sz="2400" dirty="0">
                <a:solidFill>
                  <a:srgbClr val="333333"/>
                </a:solidFill>
                <a:latin typeface="Verdana" panose="020B0604030504040204" pitchFamily="34" charset="0"/>
              </a:rPr>
              <a:t>)</a:t>
            </a:r>
            <a:r>
              <a:rPr lang="zh-CN" alt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长度</a:t>
            </a:r>
            <a:r>
              <a:rPr lang="en-US" altLang="zh-CN" sz="2400" dirty="0">
                <a:solidFill>
                  <a:srgbClr val="333333"/>
                </a:solidFill>
                <a:latin typeface="Verdana" panose="020B0604030504040204" pitchFamily="34" charset="0"/>
              </a:rPr>
              <a:t>ds[</a:t>
            </a:r>
            <a:r>
              <a:rPr lang="en-US" altLang="zh-CN" sz="2400" dirty="0" err="1">
                <a:solidFill>
                  <a:srgbClr val="333333"/>
                </a:solidFill>
                <a:latin typeface="Verdana" panose="020B0604030504040204" pitchFamily="34" charset="0"/>
              </a:rPr>
              <a:t>i</a:t>
            </a:r>
            <a:r>
              <a:rPr lang="en-US" altLang="zh-CN" sz="2400" dirty="0">
                <a:solidFill>
                  <a:srgbClr val="333333"/>
                </a:solidFill>
                <a:latin typeface="Verdana" panose="020B0604030504040204" pitchFamily="34" charset="0"/>
              </a:rPr>
              <a:t>]+de[j]+(</a:t>
            </a:r>
            <a:r>
              <a:rPr lang="en-US" altLang="zh-CN" sz="2400" dirty="0" err="1">
                <a:solidFill>
                  <a:srgbClr val="333333"/>
                </a:solidFill>
                <a:latin typeface="Verdana" panose="020B0604030504040204" pitchFamily="34" charset="0"/>
              </a:rPr>
              <a:t>i,j</a:t>
            </a:r>
            <a:r>
              <a:rPr lang="en-US" altLang="zh-CN" sz="2400" dirty="0">
                <a:solidFill>
                  <a:srgbClr val="333333"/>
                </a:solidFill>
                <a:latin typeface="Verdana" panose="020B0604030504040204" pitchFamily="34" charset="0"/>
              </a:rPr>
              <a:t>)</a:t>
            </a:r>
            <a:r>
              <a:rPr lang="zh-CN" alt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仅仅大于源点到汇点的最短路长时其为次短</a:t>
            </a:r>
            <a:r>
              <a:rPr lang="zh-CN" altLang="en-US" sz="24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路径</a:t>
            </a:r>
            <a:endParaRPr lang="en-US" altLang="zh-CN" sz="2400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70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1" y="241805"/>
            <a:ext cx="4088921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次短路求法（扩展）：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4658" y="1095682"/>
            <a:ext cx="96974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法二</a:t>
            </a:r>
            <a:r>
              <a:rPr lang="en-US" altLang="zh-CN" sz="2400" dirty="0">
                <a:solidFill>
                  <a:srgbClr val="333333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: (</a:t>
            </a:r>
            <a:r>
              <a:rPr lang="en-US" altLang="zh-CN" sz="2400" dirty="0" err="1" smtClean="0">
                <a:solidFill>
                  <a:srgbClr val="333333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Spfa</a:t>
            </a:r>
            <a:r>
              <a:rPr lang="en-US" altLang="zh-CN" sz="2400" dirty="0" smtClean="0">
                <a:solidFill>
                  <a:srgbClr val="333333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zh-CN" altLang="en-US" sz="2400" dirty="0" smtClean="0">
                <a:solidFill>
                  <a:srgbClr val="333333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或</a:t>
            </a:r>
            <a:r>
              <a:rPr lang="en-US" altLang="zh-CN" sz="2400" dirty="0" err="1" smtClean="0">
                <a:solidFill>
                  <a:srgbClr val="333333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dijkstra</a:t>
            </a:r>
            <a:r>
              <a:rPr lang="en-US" altLang="zh-CN" sz="2400" dirty="0" smtClean="0">
                <a:solidFill>
                  <a:srgbClr val="333333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+ DP</a:t>
            </a:r>
            <a:r>
              <a:rPr lang="zh-CN" altLang="en-US" sz="2400" dirty="0" smtClean="0">
                <a:solidFill>
                  <a:srgbClr val="333333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，也可以统计最短路、次短路数</a:t>
            </a:r>
            <a:r>
              <a:rPr lang="en-US" altLang="zh-CN" sz="2400" dirty="0" smtClean="0">
                <a:solidFill>
                  <a:srgbClr val="333333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)</a:t>
            </a:r>
            <a:endParaRPr lang="en-US" altLang="zh-CN" sz="2400" dirty="0">
              <a:solidFill>
                <a:srgbClr val="333333"/>
              </a:solidFill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24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将</a:t>
            </a:r>
            <a:r>
              <a:rPr lang="en-US" altLang="zh-CN" sz="2400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Spfa</a:t>
            </a:r>
            <a:r>
              <a:rPr lang="zh-CN" altLang="en-US" sz="24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的</a:t>
            </a:r>
            <a:r>
              <a:rPr lang="en-US" altLang="zh-CN" sz="24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d[]</a:t>
            </a:r>
            <a:r>
              <a:rPr lang="zh-CN" altLang="en-US" sz="24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数组扩展成二维，分别记录最短路和次短路，在更新时分情况讨论：</a:t>
            </a:r>
            <a:endParaRPr lang="en-US" altLang="zh-CN" sz="2400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1.</a:t>
            </a:r>
            <a:r>
              <a:rPr lang="zh-CN" altLang="en-US" sz="2000" dirty="0"/>
              <a:t>新值小于最短路：更新次短路及计数，更新最短路及计数。（先把次短路更新为最短路状态，然后更新最短路）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2.</a:t>
            </a:r>
            <a:r>
              <a:rPr lang="zh-CN" altLang="en-US" sz="2000" dirty="0"/>
              <a:t>新值等于最短路：更新最短路计数。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3.</a:t>
            </a:r>
            <a:r>
              <a:rPr lang="zh-CN" altLang="en-US" sz="2000" dirty="0"/>
              <a:t>新值大于最短路，小于次短路：更新次短路及计数。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4</a:t>
            </a:r>
            <a:r>
              <a:rPr lang="zh-CN" altLang="en-US" sz="2000" dirty="0"/>
              <a:t>新值等于次短路：更新次短路</a:t>
            </a:r>
            <a:r>
              <a:rPr lang="zh-CN" altLang="en-US" sz="2000" dirty="0" smtClean="0"/>
              <a:t>计数。</a:t>
            </a:r>
            <a:endParaRPr lang="en-US" altLang="zh-CN" sz="24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第</a:t>
            </a:r>
            <a:r>
              <a:rPr lang="en-US" altLang="zh-CN" sz="24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K</a:t>
            </a:r>
            <a:r>
              <a:rPr lang="zh-CN" altLang="en-US" sz="24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短路求法：  </a:t>
            </a:r>
            <a:r>
              <a:rPr lang="en-US" altLang="zh-CN" sz="24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SPFA+A*</a:t>
            </a:r>
            <a:endParaRPr lang="en-US" altLang="zh-CN" sz="24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5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图最短路：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61255" y="2682943"/>
            <a:ext cx="96974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有向无环图的最短路：</a:t>
            </a:r>
            <a:endParaRPr lang="en-US" altLang="zh-CN" sz="2400" b="0" i="0" dirty="0" smtClean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333333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24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拓扑排序后按照拓扑序列递推更新最短路即可。</a:t>
            </a:r>
            <a:endParaRPr lang="en-US" altLang="zh-CN" sz="2400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时间复杂度为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O(m)</a:t>
            </a:r>
            <a:endParaRPr lang="en-US" altLang="zh-CN" sz="24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01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169963"/>
            <a:ext cx="1897934" cy="155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036499" y="2674189"/>
            <a:ext cx="62282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b="1" dirty="0" smtClean="0">
                <a:solidFill>
                  <a:srgbClr val="0070C0"/>
                </a:solidFill>
              </a:rPr>
              <a:t>一</a:t>
            </a:r>
            <a:r>
              <a:rPr lang="en-US" altLang="zh-CN" sz="5000" b="1" dirty="0" smtClean="0">
                <a:solidFill>
                  <a:srgbClr val="0070C0"/>
                </a:solidFill>
              </a:rPr>
              <a:t>.</a:t>
            </a:r>
            <a:r>
              <a:rPr lang="zh-CN" altLang="en-US" sz="5000" b="1" dirty="0" smtClean="0">
                <a:solidFill>
                  <a:srgbClr val="0070C0"/>
                </a:solidFill>
              </a:rPr>
              <a:t>最短路问题</a:t>
            </a:r>
            <a:endParaRPr lang="zh-CN" altLang="en-US" sz="5000" b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3232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最短路技巧：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4002" y="1386013"/>
            <a:ext cx="96974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类似于多源点、单终点求源点到终点的最短路时：</a:t>
            </a:r>
            <a:endParaRPr lang="en-US" altLang="zh-CN" sz="2400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常规做法是</a:t>
            </a:r>
            <a:r>
              <a:rPr lang="zh-CN" altLang="en-US" sz="24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从每个源点分别求一次最短路。</a:t>
            </a:r>
            <a:endParaRPr lang="en-US" altLang="zh-CN" sz="2400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法一：反向建图，求最短路</a:t>
            </a:r>
            <a:endParaRPr lang="en-US" altLang="zh-CN" sz="2400" b="0" i="0" dirty="0" smtClean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法二：建立超级源点，分别向各源点连接一条边权为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0</a:t>
            </a:r>
            <a:r>
              <a:rPr lang="zh-CN" altLang="en-US" sz="2400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的边，求一遍从超级源点到终点的最短路即可。</a:t>
            </a:r>
            <a:endParaRPr lang="en-US" altLang="zh-CN" sz="24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4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</a:t>
            </a:r>
          </a:p>
        </p:txBody>
      </p:sp>
    </p:spTree>
    <p:extLst>
      <p:ext uri="{BB962C8B-B14F-4D97-AF65-F5344CB8AC3E}">
        <p14:creationId xmlns:p14="http://schemas.microsoft.com/office/powerpoint/2010/main" val="380301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</a:t>
            </a:r>
          </a:p>
        </p:txBody>
      </p:sp>
      <p:grpSp>
        <p:nvGrpSpPr>
          <p:cNvPr id="42" name="Group 5"/>
          <p:cNvGrpSpPr>
            <a:grpSpLocks/>
          </p:cNvGrpSpPr>
          <p:nvPr/>
        </p:nvGrpSpPr>
        <p:grpSpPr bwMode="auto">
          <a:xfrm>
            <a:off x="3357158" y="1541282"/>
            <a:ext cx="5472113" cy="3168650"/>
            <a:chOff x="703" y="709"/>
            <a:chExt cx="3447" cy="1996"/>
          </a:xfrm>
        </p:grpSpPr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3" y="1480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0" lang="en-US" altLang="zh-CN" sz="1800" b="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1429" y="1072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0" lang="en-US" altLang="zh-CN" sz="1800" b="0">
                  <a:solidFill>
                    <a:schemeClr val="tx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1429" y="2025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0" lang="en-US" altLang="zh-CN" sz="1800" b="0">
                  <a:solidFill>
                    <a:schemeClr val="tx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2200" y="709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0" lang="en-US" altLang="zh-CN" sz="1800" b="0">
                  <a:solidFill>
                    <a:schemeClr val="tx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7" name="Oval 10"/>
            <p:cNvSpPr>
              <a:spLocks noChangeArrowheads="1"/>
            </p:cNvSpPr>
            <p:nvPr/>
          </p:nvSpPr>
          <p:spPr bwMode="auto">
            <a:xfrm>
              <a:off x="2200" y="1344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0" lang="en-US" altLang="zh-CN" sz="1800" b="0">
                  <a:solidFill>
                    <a:schemeClr val="tx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8" name="Oval 11"/>
            <p:cNvSpPr>
              <a:spLocks noChangeArrowheads="1"/>
            </p:cNvSpPr>
            <p:nvPr/>
          </p:nvSpPr>
          <p:spPr bwMode="auto">
            <a:xfrm>
              <a:off x="2200" y="1934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0" lang="en-US" altLang="zh-CN" sz="1800" b="0">
                  <a:solidFill>
                    <a:schemeClr val="tx1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2200" y="2433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0" lang="en-US" altLang="zh-CN" sz="1800" b="0">
                  <a:solidFill>
                    <a:schemeClr val="tx1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50" name="Oval 13"/>
            <p:cNvSpPr>
              <a:spLocks noChangeArrowheads="1"/>
            </p:cNvSpPr>
            <p:nvPr/>
          </p:nvSpPr>
          <p:spPr bwMode="auto">
            <a:xfrm>
              <a:off x="3017" y="845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0" lang="en-US" altLang="zh-CN" sz="1800" b="0">
                  <a:solidFill>
                    <a:schemeClr val="tx1"/>
                  </a:solidFill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51" name="Oval 14"/>
            <p:cNvSpPr>
              <a:spLocks noChangeArrowheads="1"/>
            </p:cNvSpPr>
            <p:nvPr/>
          </p:nvSpPr>
          <p:spPr bwMode="auto">
            <a:xfrm>
              <a:off x="3017" y="1480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0" lang="en-US" altLang="zh-CN" sz="1800" b="0">
                  <a:solidFill>
                    <a:schemeClr val="tx1"/>
                  </a:solidFill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52" name="Oval 15"/>
            <p:cNvSpPr>
              <a:spLocks noChangeArrowheads="1"/>
            </p:cNvSpPr>
            <p:nvPr/>
          </p:nvSpPr>
          <p:spPr bwMode="auto">
            <a:xfrm>
              <a:off x="3017" y="2070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0" lang="en-US" altLang="zh-CN" sz="1800" b="0">
                  <a:solidFill>
                    <a:schemeClr val="tx1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53" name="Oval 16"/>
            <p:cNvSpPr>
              <a:spLocks noChangeArrowheads="1"/>
            </p:cNvSpPr>
            <p:nvPr/>
          </p:nvSpPr>
          <p:spPr bwMode="auto">
            <a:xfrm>
              <a:off x="3878" y="1435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0" lang="en-US" altLang="zh-CN" sz="1800" b="0">
                  <a:solidFill>
                    <a:schemeClr val="tx1"/>
                  </a:solidFill>
                  <a:latin typeface="Arial" panose="020B0604020202020204" pitchFamily="34" charset="0"/>
                </a:rPr>
                <a:t>11</a:t>
              </a:r>
            </a:p>
          </p:txBody>
        </p:sp>
        <p:sp>
          <p:nvSpPr>
            <p:cNvPr id="54" name="Line 17"/>
            <p:cNvSpPr>
              <a:spLocks noChangeShapeType="1"/>
            </p:cNvSpPr>
            <p:nvPr/>
          </p:nvSpPr>
          <p:spPr bwMode="auto">
            <a:xfrm flipV="1">
              <a:off x="975" y="1253"/>
              <a:ext cx="454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8"/>
            <p:cNvSpPr>
              <a:spLocks noChangeShapeType="1"/>
            </p:cNvSpPr>
            <p:nvPr/>
          </p:nvSpPr>
          <p:spPr bwMode="auto">
            <a:xfrm>
              <a:off x="930" y="1707"/>
              <a:ext cx="499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9"/>
            <p:cNvSpPr>
              <a:spLocks noChangeShapeType="1"/>
            </p:cNvSpPr>
            <p:nvPr/>
          </p:nvSpPr>
          <p:spPr bwMode="auto">
            <a:xfrm flipV="1">
              <a:off x="1701" y="936"/>
              <a:ext cx="544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0"/>
            <p:cNvSpPr>
              <a:spLocks noChangeShapeType="1"/>
            </p:cNvSpPr>
            <p:nvPr/>
          </p:nvSpPr>
          <p:spPr bwMode="auto">
            <a:xfrm>
              <a:off x="1701" y="1253"/>
              <a:ext cx="499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1"/>
            <p:cNvSpPr>
              <a:spLocks noChangeShapeType="1"/>
            </p:cNvSpPr>
            <p:nvPr/>
          </p:nvSpPr>
          <p:spPr bwMode="auto">
            <a:xfrm>
              <a:off x="1656" y="1299"/>
              <a:ext cx="544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2"/>
            <p:cNvSpPr>
              <a:spLocks noChangeShapeType="1"/>
            </p:cNvSpPr>
            <p:nvPr/>
          </p:nvSpPr>
          <p:spPr bwMode="auto">
            <a:xfrm flipV="1">
              <a:off x="1656" y="1571"/>
              <a:ext cx="58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3"/>
            <p:cNvSpPr>
              <a:spLocks noChangeShapeType="1"/>
            </p:cNvSpPr>
            <p:nvPr/>
          </p:nvSpPr>
          <p:spPr bwMode="auto">
            <a:xfrm>
              <a:off x="1656" y="2206"/>
              <a:ext cx="544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4"/>
            <p:cNvSpPr>
              <a:spLocks noChangeShapeType="1"/>
            </p:cNvSpPr>
            <p:nvPr/>
          </p:nvSpPr>
          <p:spPr bwMode="auto">
            <a:xfrm>
              <a:off x="2472" y="845"/>
              <a:ext cx="544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5"/>
            <p:cNvSpPr>
              <a:spLocks noChangeShapeType="1"/>
            </p:cNvSpPr>
            <p:nvPr/>
          </p:nvSpPr>
          <p:spPr bwMode="auto">
            <a:xfrm>
              <a:off x="2472" y="891"/>
              <a:ext cx="544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 flipV="1">
              <a:off x="2472" y="1072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7"/>
            <p:cNvSpPr>
              <a:spLocks noChangeShapeType="1"/>
            </p:cNvSpPr>
            <p:nvPr/>
          </p:nvSpPr>
          <p:spPr bwMode="auto">
            <a:xfrm>
              <a:off x="2472" y="2070"/>
              <a:ext cx="544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8"/>
            <p:cNvSpPr>
              <a:spLocks noChangeShapeType="1"/>
            </p:cNvSpPr>
            <p:nvPr/>
          </p:nvSpPr>
          <p:spPr bwMode="auto">
            <a:xfrm flipV="1">
              <a:off x="2472" y="2251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9"/>
            <p:cNvSpPr>
              <a:spLocks noChangeShapeType="1"/>
            </p:cNvSpPr>
            <p:nvPr/>
          </p:nvSpPr>
          <p:spPr bwMode="auto">
            <a:xfrm>
              <a:off x="3289" y="1027"/>
              <a:ext cx="58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30"/>
            <p:cNvSpPr>
              <a:spLocks noChangeShapeType="1"/>
            </p:cNvSpPr>
            <p:nvPr/>
          </p:nvSpPr>
          <p:spPr bwMode="auto">
            <a:xfrm>
              <a:off x="3289" y="1616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31"/>
            <p:cNvSpPr>
              <a:spLocks noChangeShapeType="1"/>
            </p:cNvSpPr>
            <p:nvPr/>
          </p:nvSpPr>
          <p:spPr bwMode="auto">
            <a:xfrm flipV="1">
              <a:off x="3289" y="1662"/>
              <a:ext cx="63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Text Box 32"/>
            <p:cNvSpPr txBox="1">
              <a:spLocks noChangeArrowheads="1"/>
            </p:cNvSpPr>
            <p:nvPr/>
          </p:nvSpPr>
          <p:spPr bwMode="auto">
            <a:xfrm>
              <a:off x="1066" y="1208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>
                  <a:solidFill>
                    <a:schemeClr val="tx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0" name="Text Box 33"/>
            <p:cNvSpPr txBox="1">
              <a:spLocks noChangeArrowheads="1"/>
            </p:cNvSpPr>
            <p:nvPr/>
          </p:nvSpPr>
          <p:spPr bwMode="auto">
            <a:xfrm>
              <a:off x="1066" y="1889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>
                  <a:solidFill>
                    <a:schemeClr val="tx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71" name="Text Box 34"/>
            <p:cNvSpPr txBox="1">
              <a:spLocks noChangeArrowheads="1"/>
            </p:cNvSpPr>
            <p:nvPr/>
          </p:nvSpPr>
          <p:spPr bwMode="auto">
            <a:xfrm>
              <a:off x="1792" y="845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2" name="Text Box 35"/>
            <p:cNvSpPr txBox="1">
              <a:spLocks noChangeArrowheads="1"/>
            </p:cNvSpPr>
            <p:nvPr/>
          </p:nvSpPr>
          <p:spPr bwMode="auto">
            <a:xfrm>
              <a:off x="1837" y="1140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>
                  <a:solidFill>
                    <a:schemeClr val="tx1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73" name="Text Box 36"/>
            <p:cNvSpPr txBox="1">
              <a:spLocks noChangeArrowheads="1"/>
            </p:cNvSpPr>
            <p:nvPr/>
          </p:nvSpPr>
          <p:spPr bwMode="auto">
            <a:xfrm>
              <a:off x="1655" y="1435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>
                  <a:solidFill>
                    <a:schemeClr val="tx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74" name="Text Box 37"/>
            <p:cNvSpPr txBox="1">
              <a:spLocks noChangeArrowheads="1"/>
            </p:cNvSpPr>
            <p:nvPr/>
          </p:nvSpPr>
          <p:spPr bwMode="auto">
            <a:xfrm>
              <a:off x="1655" y="1752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>
                  <a:solidFill>
                    <a:schemeClr val="tx1"/>
                  </a:solidFill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75" name="Text Box 38"/>
            <p:cNvSpPr txBox="1">
              <a:spLocks noChangeArrowheads="1"/>
            </p:cNvSpPr>
            <p:nvPr/>
          </p:nvSpPr>
          <p:spPr bwMode="auto">
            <a:xfrm>
              <a:off x="1792" y="2342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>
                  <a:solidFill>
                    <a:schemeClr val="tx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76" name="Text Box 39"/>
            <p:cNvSpPr txBox="1">
              <a:spLocks noChangeArrowheads="1"/>
            </p:cNvSpPr>
            <p:nvPr/>
          </p:nvSpPr>
          <p:spPr bwMode="auto">
            <a:xfrm>
              <a:off x="2699" y="2342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>
                  <a:solidFill>
                    <a:schemeClr val="tx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77" name="Text Box 40"/>
            <p:cNvSpPr txBox="1">
              <a:spLocks noChangeArrowheads="1"/>
            </p:cNvSpPr>
            <p:nvPr/>
          </p:nvSpPr>
          <p:spPr bwMode="auto">
            <a:xfrm>
              <a:off x="2653" y="1934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>
                  <a:solidFill>
                    <a:schemeClr val="tx1"/>
                  </a:solidFill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78" name="Text Box 41"/>
            <p:cNvSpPr txBox="1">
              <a:spLocks noChangeArrowheads="1"/>
            </p:cNvSpPr>
            <p:nvPr/>
          </p:nvSpPr>
          <p:spPr bwMode="auto">
            <a:xfrm>
              <a:off x="2608" y="709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>
                  <a:solidFill>
                    <a:schemeClr val="tx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9" name="Text Box 42"/>
            <p:cNvSpPr txBox="1">
              <a:spLocks noChangeArrowheads="1"/>
            </p:cNvSpPr>
            <p:nvPr/>
          </p:nvSpPr>
          <p:spPr bwMode="auto">
            <a:xfrm>
              <a:off x="2517" y="1344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>
                  <a:solidFill>
                    <a:schemeClr val="tx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80" name="Text Box 43"/>
            <p:cNvSpPr txBox="1">
              <a:spLocks noChangeArrowheads="1"/>
            </p:cNvSpPr>
            <p:nvPr/>
          </p:nvSpPr>
          <p:spPr bwMode="auto">
            <a:xfrm>
              <a:off x="2472" y="981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>
                  <a:solidFill>
                    <a:schemeClr val="tx1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81" name="Text Box 44"/>
            <p:cNvSpPr txBox="1">
              <a:spLocks noChangeArrowheads="1"/>
            </p:cNvSpPr>
            <p:nvPr/>
          </p:nvSpPr>
          <p:spPr bwMode="auto">
            <a:xfrm>
              <a:off x="3425" y="1027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>
                  <a:solidFill>
                    <a:schemeClr val="tx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82" name="Text Box 45"/>
            <p:cNvSpPr txBox="1">
              <a:spLocks noChangeArrowheads="1"/>
            </p:cNvSpPr>
            <p:nvPr/>
          </p:nvSpPr>
          <p:spPr bwMode="auto">
            <a:xfrm>
              <a:off x="3334" y="1435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83" name="Text Box 46"/>
            <p:cNvSpPr txBox="1">
              <a:spLocks noChangeArrowheads="1"/>
            </p:cNvSpPr>
            <p:nvPr/>
          </p:nvSpPr>
          <p:spPr bwMode="auto">
            <a:xfrm>
              <a:off x="3334" y="1843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>
                  <a:solidFill>
                    <a:schemeClr val="tx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84" name="Text Box 4"/>
          <p:cNvSpPr txBox="1">
            <a:spLocks noChangeArrowheads="1"/>
          </p:cNvSpPr>
          <p:nvPr/>
        </p:nvSpPr>
        <p:spPr bwMode="auto">
          <a:xfrm>
            <a:off x="1761120" y="5076644"/>
            <a:ext cx="7315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现在，我们想从城市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到达城市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b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怎样走才能使得路径最短，最短路径的长度是多少？ </a:t>
            </a:r>
          </a:p>
        </p:txBody>
      </p:sp>
      <p:sp>
        <p:nvSpPr>
          <p:cNvPr id="85" name="Text Box 48"/>
          <p:cNvSpPr txBox="1">
            <a:spLocks noChangeArrowheads="1"/>
          </p:cNvSpPr>
          <p:nvPr/>
        </p:nvSpPr>
        <p:spPr bwMode="auto">
          <a:xfrm>
            <a:off x="234739" y="1159187"/>
            <a:ext cx="576103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b="1" dirty="0" smtClean="0">
                <a:solidFill>
                  <a:schemeClr val="tx1"/>
                </a:solidFill>
              </a:rPr>
              <a:t>已知各个城市之间的道路情况如下：</a:t>
            </a:r>
            <a:endParaRPr lang="zh-CN" altLang="en-US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7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</a:t>
            </a:r>
          </a:p>
        </p:txBody>
      </p:sp>
      <p:sp>
        <p:nvSpPr>
          <p:cNvPr id="86" name="Text Box 7"/>
          <p:cNvSpPr txBox="1">
            <a:spLocks noChangeArrowheads="1"/>
          </p:cNvSpPr>
          <p:nvPr/>
        </p:nvSpPr>
        <p:spPr bwMode="auto">
          <a:xfrm>
            <a:off x="1460590" y="1386013"/>
            <a:ext cx="927067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两</a:t>
            </a:r>
            <a:r>
              <a:rPr lang="zh-CN" altLang="en-US" sz="2800" dirty="0">
                <a:solidFill>
                  <a:schemeClr val="tx1"/>
                </a:solidFill>
              </a:rPr>
              <a:t>类问题：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1</a:t>
            </a:r>
            <a:r>
              <a:rPr lang="zh-CN" altLang="en-US" sz="2800" dirty="0">
                <a:solidFill>
                  <a:schemeClr val="tx1"/>
                </a:solidFill>
              </a:rPr>
              <a:t>、图中每对顶点（任意两点）之间的最短路径</a:t>
            </a:r>
          </a:p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         （弗洛伊德算法：</a:t>
            </a:r>
            <a:r>
              <a:rPr lang="en-US" altLang="zh-CN" sz="2800" dirty="0">
                <a:solidFill>
                  <a:schemeClr val="tx1"/>
                </a:solidFill>
              </a:rPr>
              <a:t>f </a:t>
            </a:r>
            <a:r>
              <a:rPr lang="en-US" altLang="zh-CN" sz="2800" dirty="0" err="1">
                <a:solidFill>
                  <a:schemeClr val="tx1"/>
                </a:solidFill>
              </a:rPr>
              <a:t>loyed</a:t>
            </a:r>
            <a:r>
              <a:rPr lang="zh-CN" altLang="en-US" sz="2800" dirty="0">
                <a:solidFill>
                  <a:schemeClr val="tx1"/>
                </a:solidFill>
              </a:rPr>
              <a:t>）。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zh-CN" altLang="en-US" sz="2800" dirty="0">
                <a:solidFill>
                  <a:schemeClr val="tx1"/>
                </a:solidFill>
              </a:rPr>
              <a:t>、图中一个顶点到其他顶点的最短路径</a:t>
            </a:r>
          </a:p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        （迪杰斯特拉算法</a:t>
            </a:r>
            <a:r>
              <a:rPr lang="zh-CN" altLang="en-US" sz="2800" dirty="0" smtClean="0">
                <a:solidFill>
                  <a:schemeClr val="tx1"/>
                </a:solidFill>
              </a:rPr>
              <a:t>：</a:t>
            </a:r>
            <a:r>
              <a:rPr lang="en-US" altLang="zh-CN" sz="2800" dirty="0" err="1"/>
              <a:t>D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ijkstra</a:t>
            </a:r>
            <a:r>
              <a:rPr lang="zh-CN" altLang="en-US" sz="2800" dirty="0" smtClean="0">
                <a:solidFill>
                  <a:schemeClr val="tx1"/>
                </a:solidFill>
              </a:rPr>
              <a:t>、</a:t>
            </a:r>
            <a:r>
              <a:rPr lang="en-US" altLang="zh-CN" sz="2800" dirty="0" smtClean="0"/>
              <a:t>Bellman-ford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Spfa</a:t>
            </a:r>
            <a:r>
              <a:rPr lang="zh-CN" altLang="en-US" sz="2800" dirty="0" smtClean="0">
                <a:solidFill>
                  <a:schemeClr val="tx1"/>
                </a:solidFill>
              </a:rPr>
              <a:t>）</a:t>
            </a:r>
            <a:r>
              <a:rPr lang="zh-CN" altLang="en-US" sz="2800" dirty="0">
                <a:solidFill>
                  <a:schemeClr val="tx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527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Floyd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06106" y="1178979"/>
            <a:ext cx="83518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目标：把图中</a:t>
            </a:r>
            <a:r>
              <a:rPr lang="zh-CN" altLang="en-US" sz="2400" b="1" dirty="0">
                <a:solidFill>
                  <a:schemeClr val="tx1"/>
                </a:solidFill>
              </a:rPr>
              <a:t>任意两点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zh-CN" altLang="en-US" sz="2400" dirty="0">
                <a:solidFill>
                  <a:schemeClr val="tx1"/>
                </a:solidFill>
              </a:rPr>
              <a:t>与</a:t>
            </a:r>
            <a:r>
              <a:rPr lang="en-US" altLang="zh-CN" sz="2400" dirty="0">
                <a:solidFill>
                  <a:schemeClr val="tx1"/>
                </a:solidFill>
              </a:rPr>
              <a:t>j</a:t>
            </a:r>
            <a:r>
              <a:rPr lang="zh-CN" altLang="en-US" sz="2400" dirty="0">
                <a:solidFill>
                  <a:schemeClr val="tx1"/>
                </a:solidFill>
              </a:rPr>
              <a:t>之间的最短距离都求出来 </a:t>
            </a:r>
            <a:r>
              <a:rPr lang="en-US" altLang="zh-CN" sz="2400" dirty="0">
                <a:solidFill>
                  <a:schemeClr val="tx1"/>
                </a:solidFill>
              </a:rPr>
              <a:t>d[</a:t>
            </a:r>
            <a:r>
              <a:rPr lang="en-US" altLang="zh-CN" sz="2400" dirty="0" err="1">
                <a:solidFill>
                  <a:schemeClr val="tx1"/>
                </a:solidFill>
              </a:rPr>
              <a:t>i,j</a:t>
            </a:r>
            <a:r>
              <a:rPr lang="en-US" altLang="zh-CN" sz="2400" dirty="0">
                <a:solidFill>
                  <a:schemeClr val="tx1"/>
                </a:solidFill>
              </a:rPr>
              <a:t>]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原理：根据图的传递闭包思想：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571067" y="2493462"/>
            <a:ext cx="3455987" cy="1871663"/>
            <a:chOff x="2109" y="845"/>
            <a:chExt cx="2177" cy="1179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109" y="1570"/>
              <a:ext cx="408" cy="4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3600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878" y="1616"/>
              <a:ext cx="408" cy="4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360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971" y="845"/>
              <a:ext cx="408" cy="40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3600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2472" y="1162"/>
              <a:ext cx="544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333" y="1207"/>
              <a:ext cx="545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699404" y="4798512"/>
            <a:ext cx="7246938" cy="528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</a:rPr>
              <a:t>if  d[i,k]+d[k,j]&lt;d[i,j]  then  d[i,j]=d[i,k]+d[k,j]</a:t>
            </a:r>
          </a:p>
        </p:txBody>
      </p:sp>
    </p:spTree>
    <p:extLst>
      <p:ext uri="{BB962C8B-B14F-4D97-AF65-F5344CB8AC3E}">
        <p14:creationId xmlns:p14="http://schemas.microsoft.com/office/powerpoint/2010/main" val="280337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77" y="1776917"/>
            <a:ext cx="7938631" cy="1796002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46981" y="1165925"/>
            <a:ext cx="83518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tx1"/>
                </a:solidFill>
              </a:rPr>
              <a:t>关键源码：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46981" y="3857471"/>
            <a:ext cx="6236898" cy="212365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初始化条件：</a:t>
            </a:r>
          </a:p>
          <a:p>
            <a:pPr algn="l">
              <a:spcBef>
                <a:spcPct val="50000"/>
              </a:spcBef>
            </a:pPr>
            <a:r>
              <a:rPr lang="en-US" altLang="zh-CN" sz="2400" dirty="0" smtClean="0"/>
              <a:t>d</a:t>
            </a:r>
            <a:r>
              <a:rPr lang="en-US" altLang="zh-CN" sz="2400" dirty="0" smtClean="0">
                <a:solidFill>
                  <a:schemeClr val="tx1"/>
                </a:solidFill>
              </a:rPr>
              <a:t>[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]=0  //</a:t>
            </a:r>
            <a:r>
              <a:rPr lang="zh-CN" altLang="en-US" sz="2400" dirty="0">
                <a:solidFill>
                  <a:schemeClr val="tx1"/>
                </a:solidFill>
              </a:rPr>
              <a:t>自己到自己为</a:t>
            </a:r>
            <a:r>
              <a:rPr lang="en-US" altLang="zh-CN" sz="2400" dirty="0">
                <a:solidFill>
                  <a:schemeClr val="tx1"/>
                </a:solidFill>
              </a:rPr>
              <a:t>0</a:t>
            </a:r>
            <a:r>
              <a:rPr lang="zh-CN" altLang="en-US" sz="2400" dirty="0">
                <a:solidFill>
                  <a:schemeClr val="tx1"/>
                </a:solidFill>
              </a:rPr>
              <a:t>；对角线为</a:t>
            </a:r>
            <a:r>
              <a:rPr lang="en-US" altLang="zh-CN" sz="2400" dirty="0">
                <a:solidFill>
                  <a:schemeClr val="tx1"/>
                </a:solidFill>
              </a:rPr>
              <a:t>0</a:t>
            </a:r>
            <a:r>
              <a:rPr lang="zh-CN" altLang="en-US" sz="2400" dirty="0">
                <a:solidFill>
                  <a:schemeClr val="tx1"/>
                </a:solidFill>
              </a:rPr>
              <a:t>；</a:t>
            </a:r>
          </a:p>
          <a:p>
            <a:pPr algn="l">
              <a:spcBef>
                <a:spcPct val="50000"/>
              </a:spcBef>
            </a:pPr>
            <a:r>
              <a:rPr lang="en-US" altLang="zh-CN" sz="2400" dirty="0" smtClean="0"/>
              <a:t>d</a:t>
            </a:r>
            <a:r>
              <a:rPr lang="en-US" altLang="zh-CN" sz="2400" dirty="0" smtClean="0">
                <a:solidFill>
                  <a:schemeClr val="tx1"/>
                </a:solidFill>
              </a:rPr>
              <a:t>[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i,j</a:t>
            </a:r>
            <a:r>
              <a:rPr lang="en-US" altLang="zh-CN" sz="2400" dirty="0">
                <a:solidFill>
                  <a:schemeClr val="tx1"/>
                </a:solidFill>
              </a:rPr>
              <a:t>]=</a:t>
            </a:r>
            <a:r>
              <a:rPr lang="zh-CN" altLang="en-US" sz="2400" dirty="0">
                <a:solidFill>
                  <a:schemeClr val="tx1"/>
                </a:solidFill>
              </a:rPr>
              <a:t>边权，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zh-CN" altLang="en-US" sz="2400" dirty="0">
                <a:solidFill>
                  <a:schemeClr val="tx1"/>
                </a:solidFill>
              </a:rPr>
              <a:t>与</a:t>
            </a:r>
            <a:r>
              <a:rPr lang="en-US" altLang="zh-CN" sz="2400" dirty="0">
                <a:solidFill>
                  <a:schemeClr val="tx1"/>
                </a:solidFill>
              </a:rPr>
              <a:t>j</a:t>
            </a:r>
            <a:r>
              <a:rPr lang="zh-CN" altLang="en-US" sz="2400" dirty="0">
                <a:solidFill>
                  <a:schemeClr val="tx1"/>
                </a:solidFill>
              </a:rPr>
              <a:t>有直接相连的边</a:t>
            </a:r>
          </a:p>
          <a:p>
            <a:pPr algn="l">
              <a:spcBef>
                <a:spcPct val="50000"/>
              </a:spcBef>
            </a:pPr>
            <a:r>
              <a:rPr lang="en-US" altLang="zh-CN" sz="2400" dirty="0" smtClean="0"/>
              <a:t>d</a:t>
            </a:r>
            <a:r>
              <a:rPr lang="en-US" altLang="zh-CN" sz="2400" dirty="0" smtClean="0">
                <a:solidFill>
                  <a:schemeClr val="tx1"/>
                </a:solidFill>
              </a:rPr>
              <a:t>[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i,j</a:t>
            </a:r>
            <a:r>
              <a:rPr lang="en-US" altLang="zh-CN" sz="2400" dirty="0">
                <a:solidFill>
                  <a:schemeClr val="tx1"/>
                </a:solidFill>
              </a:rPr>
              <a:t>]= +</a:t>
            </a: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∞ </a:t>
            </a:r>
            <a:r>
              <a:rPr lang="zh-CN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无直接相连的边</a:t>
            </a:r>
            <a:r>
              <a:rPr lang="zh-CN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。</a:t>
            </a:r>
            <a:r>
              <a:rPr lang="en-US" altLang="zh-CN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059544" y="1681309"/>
            <a:ext cx="4322527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0070C0"/>
                </a:solidFill>
              </a:rPr>
              <a:t>K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层循环必须最外层！！</a:t>
            </a:r>
            <a:endParaRPr lang="en-US" altLang="zh-CN" sz="24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99459" y="310222"/>
            <a:ext cx="3624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/>
              <a:t>时间复杂度</a:t>
            </a:r>
            <a:r>
              <a:rPr lang="en-US" altLang="zh-CN" sz="2800" b="1" dirty="0" smtClean="0"/>
              <a:t>:O(N*N*N)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49780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985404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输出最短路径：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62129" y="1386013"/>
            <a:ext cx="835183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/>
              <a:t>再</a:t>
            </a:r>
            <a:r>
              <a:rPr lang="zh-CN" altLang="en-US" sz="2800" dirty="0" smtClean="0"/>
              <a:t>用一个数组存起来即可，输出时从终点倒</a:t>
            </a:r>
            <a:r>
              <a:rPr lang="zh-CN" altLang="en-US" sz="2800" dirty="0"/>
              <a:t>推</a:t>
            </a:r>
            <a:r>
              <a:rPr lang="zh-CN" altLang="en-US" sz="2800" dirty="0" smtClean="0"/>
              <a:t>即可：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if </a:t>
            </a:r>
            <a:r>
              <a:rPr lang="en-US" altLang="zh-CN" sz="2800" dirty="0"/>
              <a:t>(d[</a:t>
            </a:r>
            <a:r>
              <a:rPr lang="en-US" altLang="zh-CN" sz="2800" dirty="0" err="1"/>
              <a:t>i,k</a:t>
            </a:r>
            <a:r>
              <a:rPr lang="en-US" altLang="zh-CN" sz="2800" dirty="0" smtClean="0"/>
              <a:t>] + d[</a:t>
            </a:r>
            <a:r>
              <a:rPr lang="en-US" altLang="zh-CN" sz="2800" dirty="0" err="1" smtClean="0"/>
              <a:t>k,j</a:t>
            </a:r>
            <a:r>
              <a:rPr lang="en-US" altLang="zh-CN" sz="2800" dirty="0" smtClean="0"/>
              <a:t>] &lt; d[</a:t>
            </a:r>
            <a:r>
              <a:rPr lang="en-US" altLang="zh-CN" sz="2800" dirty="0" err="1" smtClean="0"/>
              <a:t>i,j</a:t>
            </a:r>
            <a:r>
              <a:rPr lang="en-US" altLang="zh-CN" sz="2800" dirty="0"/>
              <a:t>]){</a:t>
            </a:r>
          </a:p>
          <a:p>
            <a:pPr lvl="1"/>
            <a:r>
              <a:rPr lang="en-US" altLang="zh-CN" sz="2800" dirty="0"/>
              <a:t>	d[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] = d[</a:t>
            </a:r>
            <a:r>
              <a:rPr lang="en-US" altLang="zh-CN" sz="2800" dirty="0" err="1"/>
              <a:t>i,k</a:t>
            </a:r>
            <a:r>
              <a:rPr lang="en-US" altLang="zh-CN" sz="2800" dirty="0"/>
              <a:t>] + d[</a:t>
            </a:r>
            <a:r>
              <a:rPr lang="en-US" altLang="zh-CN" sz="2800" dirty="0" err="1"/>
              <a:t>k,j</a:t>
            </a:r>
            <a:r>
              <a:rPr lang="en-US" altLang="zh-CN" sz="2800" dirty="0"/>
              <a:t>];</a:t>
            </a:r>
          </a:p>
          <a:p>
            <a:pPr lvl="1"/>
            <a:r>
              <a:rPr lang="en-US" altLang="zh-CN" sz="2800" dirty="0"/>
              <a:t>	path[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] =path[</a:t>
            </a:r>
            <a:r>
              <a:rPr lang="en-US" altLang="zh-CN" sz="2800" dirty="0" err="1"/>
              <a:t>k,j</a:t>
            </a:r>
            <a:r>
              <a:rPr lang="en-US" altLang="zh-CN" sz="2800" dirty="0"/>
              <a:t>];</a:t>
            </a:r>
          </a:p>
          <a:p>
            <a:pPr lvl="1"/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50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265681"/>
            <a:ext cx="10199387" cy="43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142" y="58122"/>
            <a:ext cx="1619859" cy="13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241805"/>
            <a:ext cx="3398808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Floyed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求最小环：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1682" y="1002703"/>
            <a:ext cx="83518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核心源码：</a:t>
            </a:r>
            <a:r>
              <a:rPr lang="zh-CN" altLang="en-US" sz="2800" dirty="0"/>
              <a:t>： //此时的d[i][j]一定没有经过k更新</a:t>
            </a:r>
            <a:r>
              <a:rPr lang="zh-CN" altLang="en-US" sz="2800" dirty="0" smtClean="0"/>
              <a:t>过</a:t>
            </a:r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1339969" y="1741366"/>
            <a:ext cx="101504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 for (int k = 1; k &lt;= n; k++)    //中间节点必须放最外层</a:t>
            </a:r>
          </a:p>
          <a:p>
            <a:r>
              <a:rPr lang="zh-CN" altLang="en-US" sz="2400" dirty="0"/>
              <a:t>        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</a:t>
            </a:r>
            <a:r>
              <a:rPr lang="zh-CN" altLang="en-US" sz="2400" dirty="0" smtClean="0"/>
              <a:t>for</a:t>
            </a:r>
            <a:r>
              <a:rPr lang="zh-CN" altLang="en-US" sz="2400" dirty="0"/>
              <a:t>(int i =  1; i &lt;= k - 1; i++)</a:t>
            </a:r>
          </a:p>
          <a:p>
            <a:r>
              <a:rPr lang="zh-CN" altLang="en-US" sz="2400" dirty="0"/>
              <a:t>                for(int j = 1; j &lt;= k - 1; j++)</a:t>
            </a:r>
          </a:p>
          <a:p>
            <a:r>
              <a:rPr lang="zh-CN" altLang="en-US" sz="2400" dirty="0"/>
              <a:t>                    ans = min(ans, d[i][j] + a[i][k] + a[k][j]);//注意map和d的应用</a:t>
            </a:r>
          </a:p>
          <a:p>
            <a:endParaRPr lang="zh-CN" altLang="en-US" sz="2400" dirty="0"/>
          </a:p>
          <a:p>
            <a:r>
              <a:rPr lang="zh-CN" altLang="en-US" sz="2400" dirty="0"/>
              <a:t>            for (int i = 1; i &lt;= n; i++)</a:t>
            </a:r>
          </a:p>
          <a:p>
            <a:r>
              <a:rPr lang="zh-CN" altLang="en-US" sz="2400" dirty="0"/>
              <a:t>                for (int j = 1; j &lt;= n; j++)</a:t>
            </a:r>
          </a:p>
          <a:p>
            <a:r>
              <a:rPr lang="zh-CN" altLang="en-US" sz="2400" dirty="0"/>
              <a:t>                    d[i][j] = min(d[i][j], d[i][k] + d[k][j]);</a:t>
            </a:r>
          </a:p>
          <a:p>
            <a:r>
              <a:rPr lang="zh-CN" altLang="en-US" sz="2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4835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1154</TotalTime>
  <Words>1409</Words>
  <Application>Microsoft Office PowerPoint</Application>
  <PresentationFormat>宽屏</PresentationFormat>
  <Paragraphs>257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楷体_GB2312</vt:lpstr>
      <vt:lpstr>宋体</vt:lpstr>
      <vt:lpstr>Microsoft YaHei</vt:lpstr>
      <vt:lpstr>Microsoft YaHei</vt:lpstr>
      <vt:lpstr>Arial</vt:lpstr>
      <vt:lpstr>Arial</vt:lpstr>
      <vt:lpstr>Calibri</vt:lpstr>
      <vt:lpstr>Calibri Light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史少帅</dc:creator>
  <cp:lastModifiedBy>史少帅</cp:lastModifiedBy>
  <cp:revision>481</cp:revision>
  <dcterms:created xsi:type="dcterms:W3CDTF">2015-04-14T07:12:07Z</dcterms:created>
  <dcterms:modified xsi:type="dcterms:W3CDTF">2015-08-11T01:09:35Z</dcterms:modified>
</cp:coreProperties>
</file>