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2"/>
  </p:notes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415" autoAdjust="0"/>
  </p:normalViewPr>
  <p:slideViewPr>
    <p:cSldViewPr snapToGrid="0">
      <p:cViewPr varScale="1">
        <p:scale>
          <a:sx n="77" d="100"/>
          <a:sy n="77" d="100"/>
        </p:scale>
        <p:origin x="1056" y="58"/>
      </p:cViewPr>
      <p:guideLst/>
    </p:cSldViewPr>
  </p:slideViewPr>
  <p:outlineViewPr>
    <p:cViewPr>
      <p:scale>
        <a:sx n="33" d="100"/>
        <a:sy n="33" d="100"/>
      </p:scale>
      <p:origin x="0" y="-816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8B06D-35DD-403E-AF05-F21ADD4EA2A6}" type="datetimeFigureOut">
              <a:rPr lang="zh-CN" altLang="en-US" smtClean="0"/>
              <a:t>2015/8/12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3B38C-52E7-48A9-B7B7-7E4540D0E9EB}" type="slidenum">
              <a:rPr lang="zh-CN" altLang="en-US" smtClean="0"/>
              <a:t>‹#›</a:t>
            </a:fld>
            <a:endParaRPr lang="zh-CN" altLang="en-US"/>
          </a:p>
        </p:txBody>
      </p:sp>
    </p:spTree>
    <p:extLst>
      <p:ext uri="{BB962C8B-B14F-4D97-AF65-F5344CB8AC3E}">
        <p14:creationId xmlns:p14="http://schemas.microsoft.com/office/powerpoint/2010/main" val="228096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我们可以将这条钢条一端的</a:t>
                </a:r>
                <a14:m>
                  <m:oMath xmlns:m="http://schemas.openxmlformats.org/officeDocument/2006/math">
                    <m:r>
                      <a:rPr lang="en-US" altLang="zh-CN" b="0" i="1" smtClean="0">
                        <a:latin typeface="Cambria Math" panose="02040503050406030204" pitchFamily="18" charset="0"/>
                      </a:rPr>
                      <m:t>𝑥</m:t>
                    </m:r>
                  </m:oMath>
                </a14:m>
                <a:r>
                  <a:rPr lang="zh-CN" altLang="en-US" dirty="0" smtClean="0"/>
                  <a:t>英寸切割下来出售，然后我们手里会剩余一根长度为</a:t>
                </a:r>
                <a14:m>
                  <m:oMath xmlns:m="http://schemas.openxmlformats.org/officeDocument/2006/math">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oMath>
                </a14:m>
                <a:r>
                  <a:rPr lang="zh-CN" altLang="en-US" dirty="0" smtClean="0"/>
                  <a:t>的钢条，我们还可以得到</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𝑥</m:t>
                        </m:r>
                      </m:e>
                    </m:d>
                  </m:oMath>
                </a14:m>
                <a:r>
                  <a:rPr lang="zh-CN" altLang="en-US" dirty="0" smtClean="0"/>
                  <a:t>美元的收益。显然，钢条最终的切割方案中，一定有一段靠近端点短钢条被出售，所以有</a:t>
                </a:r>
                <a14:m>
                  <m:oMath xmlns:m="http://schemas.openxmlformats.org/officeDocument/2006/math">
                    <m:r>
                      <a:rPr lang="en-US" altLang="zh-CN" i="1">
                        <a:latin typeface="Cambria Math" panose="02040503050406030204" pitchFamily="18" charset="0"/>
                      </a:rPr>
                      <m:t>0</m:t>
                    </m:r>
                    <m:r>
                      <a:rPr lang="en-US" altLang="zh-CN" i="1" smtClean="0">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a14:m>
                <a:r>
                  <a:rPr lang="zh-CN" altLang="en-US" dirty="0" smtClean="0"/>
                  <a:t>（也可以把整段钢条直接出售，相当于切下来</a:t>
                </a:r>
                <a14:m>
                  <m:oMath xmlns:m="http://schemas.openxmlformats.org/officeDocument/2006/math">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 </m:t>
                    </m:r>
                  </m:oMath>
                </a14:m>
                <a:r>
                  <a:rPr lang="zh-CN" altLang="en-US" dirty="0" smtClean="0"/>
                  <a:t>英寸，剩余</a:t>
                </a:r>
                <a14:m>
                  <m:oMath xmlns:m="http://schemas.openxmlformats.org/officeDocument/2006/math">
                    <m:r>
                      <a:rPr lang="en-US" altLang="zh-CN" i="1">
                        <a:latin typeface="Cambria Math" panose="02040503050406030204" pitchFamily="18" charset="0"/>
                      </a:rPr>
                      <m:t>0</m:t>
                    </m:r>
                  </m:oMath>
                </a14:m>
                <a:r>
                  <a:rPr lang="zh-CN" altLang="en-US" dirty="0" smtClean="0"/>
                  <a:t>英寸）。</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枚举</a:t>
                </a:r>
                <a14:m>
                  <m:oMath xmlns:m="http://schemas.openxmlformats.org/officeDocument/2006/math">
                    <m:r>
                      <a:rPr lang="en-US" altLang="zh-CN" i="1" dirty="0">
                        <a:latin typeface="Cambria Math" panose="02040503050406030204" pitchFamily="18" charset="0"/>
                      </a:rPr>
                      <m:t>𝑥</m:t>
                    </m:r>
                  </m:oMath>
                </a14:m>
                <a:r>
                  <a:rPr lang="zh-CN" altLang="en-US" dirty="0" smtClean="0"/>
                  <a:t>的值，得到</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0</m:t>
                            </m:r>
                            <m:r>
                              <a:rPr lang="en-US" altLang="zh-CN" i="1">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lim>
                        </m:limLow>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func>
                  </m:oMath>
                </a14:m>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没有钢条的时候显然得不到收益，</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r>
                      <a:rPr lang="en-US" altLang="zh-CN" b="0" i="1" smtClean="0">
                        <a:latin typeface="Cambria Math" panose="02040503050406030204" pitchFamily="18" charset="0"/>
                      </a:rPr>
                      <m:t>0</m:t>
                    </m:r>
                  </m:oMath>
                </a14:m>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只需要按</a:t>
                </a:r>
                <a14:m>
                  <m:oMath xmlns:m="http://schemas.openxmlformats.org/officeDocument/2006/math">
                    <m:r>
                      <a:rPr lang="en-US" altLang="zh-CN" sz="1200" i="1" smtClean="0">
                        <a:latin typeface="Cambria Math" panose="02040503050406030204" pitchFamily="18" charset="0"/>
                      </a:rPr>
                      <m:t>𝑙</m:t>
                    </m:r>
                  </m:oMath>
                </a14:m>
                <a:r>
                  <a:rPr lang="zh-CN" altLang="en-US" dirty="0" smtClean="0"/>
                  <a:t>递增的顺序计算</a:t>
                </a:r>
                <a14:m>
                  <m:oMath xmlns:m="http://schemas.openxmlformats.org/officeDocument/2006/math">
                    <m:r>
                      <a:rPr lang="en-US" altLang="zh-CN" sz="1200" i="1" smtClean="0">
                        <a:latin typeface="Cambria Math" panose="02040503050406030204" pitchFamily="18" charset="0"/>
                      </a:rPr>
                      <m:t>𝑓</m:t>
                    </m:r>
                    <m:d>
                      <m:dPr>
                        <m:ctrlPr>
                          <a:rPr lang="en-US" altLang="zh-CN" sz="1200" i="1">
                            <a:latin typeface="Cambria Math" panose="02040503050406030204" pitchFamily="18" charset="0"/>
                          </a:rPr>
                        </m:ctrlPr>
                      </m:dPr>
                      <m:e>
                        <m:r>
                          <a:rPr lang="en-US" altLang="zh-CN" sz="1200" i="1">
                            <a:latin typeface="Cambria Math" panose="02040503050406030204" pitchFamily="18" charset="0"/>
                          </a:rPr>
                          <m:t>𝑙</m:t>
                        </m:r>
                      </m:e>
                    </m:d>
                  </m:oMath>
                </a14:m>
                <a:r>
                  <a:rPr lang="zh-CN" altLang="en-US" dirty="0" smtClean="0"/>
                  <a:t>的值，就可以得到最终结果</a:t>
                </a:r>
                <a14:m>
                  <m:oMath xmlns:m="http://schemas.openxmlformats.org/officeDocument/2006/math">
                    <m:r>
                      <a:rPr lang="en-US" altLang="zh-CN" sz="1200" i="1" smtClean="0">
                        <a:latin typeface="Cambria Math" panose="02040503050406030204" pitchFamily="18" charset="0"/>
                      </a:rPr>
                      <m:t>𝑓</m:t>
                    </m:r>
                    <m:d>
                      <m:dPr>
                        <m:ctrlPr>
                          <a:rPr lang="en-US" altLang="zh-CN" sz="1200" i="1" smtClean="0">
                            <a:latin typeface="Cambria Math" panose="02040503050406030204" pitchFamily="18" charset="0"/>
                          </a:rPr>
                        </m:ctrlPr>
                      </m:dPr>
                      <m:e>
                        <m:r>
                          <a:rPr lang="en-US" altLang="zh-CN" sz="1200" b="0" i="1" smtClean="0">
                            <a:latin typeface="Cambria Math" panose="02040503050406030204" pitchFamily="18" charset="0"/>
                          </a:rPr>
                          <m:t>𝑛</m:t>
                        </m:r>
                      </m:e>
                    </m:d>
                  </m:oMath>
                </a14:m>
                <a:r>
                  <a:rPr lang="zh-CN" altLang="en-US" dirty="0" smtClean="0"/>
                  <a:t>。</a:t>
                </a:r>
                <a:endParaRPr lang="en-US" altLang="zh-CN" dirty="0" smtClean="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我们可以将这条钢条一端的</a:t>
                </a:r>
                <a:r>
                  <a:rPr lang="en-US" altLang="zh-CN" b="0" i="0" smtClean="0">
                    <a:latin typeface="Cambria Math" panose="02040503050406030204" pitchFamily="18" charset="0"/>
                  </a:rPr>
                  <a:t>𝑥</a:t>
                </a:r>
                <a:r>
                  <a:rPr lang="zh-CN" altLang="en-US" dirty="0" smtClean="0"/>
                  <a:t>英寸切割下来出售，然后我们手里会剩余一根长度为</a:t>
                </a:r>
                <a:r>
                  <a:rPr lang="en-US" altLang="zh-CN" b="0" i="0" dirty="0" smtClean="0">
                    <a:latin typeface="Cambria Math" panose="02040503050406030204" pitchFamily="18" charset="0"/>
                  </a:rPr>
                  <a:t>𝑙−𝑥</a:t>
                </a:r>
                <a:r>
                  <a:rPr lang="zh-CN" altLang="en-US" dirty="0" smtClean="0"/>
                  <a:t>的钢条，我们还可以得到</a:t>
                </a:r>
                <a:r>
                  <a:rPr lang="en-US" altLang="zh-CN" i="0">
                    <a:latin typeface="Cambria Math" panose="02040503050406030204" pitchFamily="18" charset="0"/>
                  </a:rPr>
                  <a:t>𝑓(𝑙−𝑥)</a:t>
                </a:r>
                <a:r>
                  <a:rPr lang="zh-CN" altLang="en-US" dirty="0" smtClean="0"/>
                  <a:t>美元的收益。显然，钢条最终的切割方案中，一定有一段靠近端点短钢条被出售，所以有</a:t>
                </a:r>
                <a:r>
                  <a:rPr lang="en-US" altLang="zh-CN" i="0">
                    <a:latin typeface="Cambria Math" panose="02040503050406030204" pitchFamily="18" charset="0"/>
                  </a:rPr>
                  <a:t>0</a:t>
                </a:r>
                <a:r>
                  <a:rPr lang="en-US" altLang="zh-CN" i="0" smtClean="0">
                    <a:latin typeface="Cambria Math" panose="02040503050406030204" pitchFamily="18" charset="0"/>
                    <a:ea typeface="Cambria Math" panose="02040503050406030204" pitchFamily="18" charset="0"/>
                  </a:rPr>
                  <a:t>&lt;</a:t>
                </a:r>
                <a:r>
                  <a:rPr lang="en-US" altLang="zh-CN" i="0">
                    <a:latin typeface="Cambria Math" panose="02040503050406030204" pitchFamily="18" charset="0"/>
                    <a:ea typeface="Cambria Math" panose="02040503050406030204" pitchFamily="18" charset="0"/>
                  </a:rPr>
                  <a:t>𝑥≤𝑙</a:t>
                </a:r>
                <a:r>
                  <a:rPr lang="zh-CN" altLang="en-US" dirty="0" smtClean="0"/>
                  <a:t>（也可以把整段钢条直接出售，相当于切下来</a:t>
                </a:r>
                <a:r>
                  <a:rPr lang="en-US" altLang="zh-CN" i="0">
                    <a:latin typeface="Cambria Math" panose="02040503050406030204" pitchFamily="18" charset="0"/>
                    <a:ea typeface="Cambria Math" panose="02040503050406030204" pitchFamily="18" charset="0"/>
                  </a:rPr>
                  <a:t>𝑙 </a:t>
                </a:r>
                <a:r>
                  <a:rPr lang="zh-CN" altLang="en-US" dirty="0" smtClean="0"/>
                  <a:t>英寸，剩余</a:t>
                </a:r>
                <a:r>
                  <a:rPr lang="en-US" altLang="zh-CN" i="0">
                    <a:latin typeface="Cambria Math" panose="02040503050406030204" pitchFamily="18" charset="0"/>
                  </a:rPr>
                  <a:t>0</a:t>
                </a:r>
                <a:r>
                  <a:rPr lang="zh-CN" altLang="en-US" dirty="0" smtClean="0"/>
                  <a:t>英寸）。</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枚举</a:t>
                </a:r>
                <a:r>
                  <a:rPr lang="en-US" altLang="zh-CN" i="0" dirty="0">
                    <a:latin typeface="Cambria Math" panose="02040503050406030204" pitchFamily="18" charset="0"/>
                  </a:rPr>
                  <a:t>𝑥</a:t>
                </a:r>
                <a:r>
                  <a:rPr lang="zh-CN" altLang="en-US" dirty="0" smtClean="0"/>
                  <a:t>的值，得到</a:t>
                </a:r>
                <a:r>
                  <a:rPr lang="en-US" altLang="zh-CN" i="0">
                    <a:latin typeface="Cambria Math" panose="02040503050406030204" pitchFamily="18" charset="0"/>
                  </a:rPr>
                  <a:t>𝑓(𝑙)</a:t>
                </a:r>
                <a:r>
                  <a:rPr lang="en-US" altLang="zh-CN" b="0" i="0" smtClean="0">
                    <a:latin typeface="Cambria Math" panose="02040503050406030204" pitchFamily="18" charset="0"/>
                  </a:rPr>
                  <a:t>=max┬(0</a:t>
                </a:r>
                <a:r>
                  <a:rPr lang="en-US" altLang="zh-CN" i="0">
                    <a:latin typeface="Cambria Math" panose="02040503050406030204" pitchFamily="18" charset="0"/>
                    <a:ea typeface="Cambria Math" panose="02040503050406030204" pitchFamily="18" charset="0"/>
                  </a:rPr>
                  <a:t>&lt;</a:t>
                </a:r>
                <a:r>
                  <a:rPr lang="en-US" altLang="zh-CN" b="0" i="0" smtClean="0">
                    <a:latin typeface="Cambria Math" panose="02040503050406030204" pitchFamily="18" charset="0"/>
                    <a:ea typeface="Cambria Math" panose="02040503050406030204" pitchFamily="18" charset="0"/>
                  </a:rPr>
                  <a:t>𝑥≤𝑙)⁡〖</a:t>
                </a:r>
                <a:r>
                  <a:rPr lang="en-US" altLang="zh-CN" b="0" i="0" smtClean="0">
                    <a:latin typeface="Cambria Math" panose="02040503050406030204" pitchFamily="18" charset="0"/>
                  </a:rPr>
                  <a:t>(𝑓(𝑙−𝑥)+𝑝_𝑖)〗</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没有钢条的时候显然得不到收益，</a:t>
                </a:r>
                <a:r>
                  <a:rPr lang="en-US" altLang="zh-CN" dirty="0"/>
                  <a:t> </a:t>
                </a:r>
                <a:r>
                  <a:rPr lang="en-US" altLang="zh-CN" i="0">
                    <a:latin typeface="Cambria Math" panose="02040503050406030204" pitchFamily="18" charset="0"/>
                  </a:rPr>
                  <a:t>𝑓(</a:t>
                </a:r>
                <a:r>
                  <a:rPr lang="en-US" altLang="zh-CN" b="0" i="0" smtClean="0">
                    <a:latin typeface="Cambria Math" panose="02040503050406030204" pitchFamily="18" charset="0"/>
                  </a:rPr>
                  <a:t>0)</a:t>
                </a:r>
                <a:r>
                  <a:rPr lang="en-US" altLang="zh-CN" i="0">
                    <a:latin typeface="Cambria Math" panose="02040503050406030204" pitchFamily="18" charset="0"/>
                  </a:rPr>
                  <a:t>=</a:t>
                </a:r>
                <a:r>
                  <a:rPr lang="en-US" altLang="zh-CN" b="0" i="0" smtClean="0">
                    <a:latin typeface="Cambria Math" panose="02040503050406030204" pitchFamily="18" charset="0"/>
                  </a:rPr>
                  <a:t>0</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只需要按</a:t>
                </a:r>
                <a:r>
                  <a:rPr lang="en-US" altLang="zh-CN" sz="1200" i="0" smtClean="0">
                    <a:latin typeface="Cambria Math" panose="02040503050406030204" pitchFamily="18" charset="0"/>
                  </a:rPr>
                  <a:t>𝑙</a:t>
                </a:r>
                <a:r>
                  <a:rPr lang="zh-CN" altLang="en-US" dirty="0" smtClean="0"/>
                  <a:t>递增的顺序计算</a:t>
                </a:r>
                <a:r>
                  <a:rPr lang="en-US" altLang="zh-CN" sz="1200" i="0" smtClean="0">
                    <a:latin typeface="Cambria Math" panose="02040503050406030204" pitchFamily="18" charset="0"/>
                  </a:rPr>
                  <a:t>𝑓</a:t>
                </a:r>
                <a:r>
                  <a:rPr lang="en-US" altLang="zh-CN" sz="1200" i="0">
                    <a:latin typeface="Cambria Math" panose="02040503050406030204" pitchFamily="18" charset="0"/>
                  </a:rPr>
                  <a:t>(𝑙)</a:t>
                </a:r>
                <a:r>
                  <a:rPr lang="zh-CN" altLang="en-US" dirty="0" smtClean="0"/>
                  <a:t>的值，就可以得到最终结果</a:t>
                </a:r>
                <a:r>
                  <a:rPr lang="en-US" altLang="zh-CN" sz="1200" i="0" smtClean="0">
                    <a:latin typeface="Cambria Math" panose="02040503050406030204" pitchFamily="18" charset="0"/>
                  </a:rPr>
                  <a:t>𝑓(</a:t>
                </a:r>
                <a:r>
                  <a:rPr lang="en-US" altLang="zh-CN" sz="1200" b="0" i="0" smtClean="0">
                    <a:latin typeface="Cambria Math" panose="02040503050406030204" pitchFamily="18" charset="0"/>
                  </a:rPr>
                  <a:t>𝑛</a:t>
                </a:r>
                <a:r>
                  <a:rPr lang="en-US" altLang="zh-CN" sz="1200" b="0" i="0">
                    <a:latin typeface="Cambria Math" panose="02040503050406030204" pitchFamily="18" charset="0"/>
                  </a:rPr>
                  <a:t>)</a:t>
                </a:r>
                <a:r>
                  <a:rPr lang="zh-CN" altLang="en-US" dirty="0" smtClean="0"/>
                  <a:t>。</a:t>
                </a:r>
                <a:endParaRPr lang="en-US" altLang="zh-CN" dirty="0" smtClean="0"/>
              </a:p>
            </p:txBody>
          </p:sp>
        </mc:Fallback>
      </mc:AlternateContent>
      <p:sp>
        <p:nvSpPr>
          <p:cNvPr id="4" name="灯片编号占位符 3"/>
          <p:cNvSpPr>
            <a:spLocks noGrp="1"/>
          </p:cNvSpPr>
          <p:nvPr>
            <p:ph type="sldNum" sz="quarter" idx="10"/>
          </p:nvPr>
        </p:nvSpPr>
        <p:spPr/>
        <p:txBody>
          <a:bodyPr/>
          <a:lstStyle/>
          <a:p>
            <a:fld id="{09C3B38C-52E7-48A9-B7B7-7E4540D0E9EB}" type="slidenum">
              <a:rPr lang="zh-CN" altLang="en-US" smtClean="0"/>
              <a:t>3</a:t>
            </a:fld>
            <a:endParaRPr lang="zh-CN" altLang="en-US"/>
          </a:p>
        </p:txBody>
      </p:sp>
    </p:spTree>
    <p:extLst>
      <p:ext uri="{BB962C8B-B14F-4D97-AF65-F5344CB8AC3E}">
        <p14:creationId xmlns:p14="http://schemas.microsoft.com/office/powerpoint/2010/main" val="3238478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不论何种计算顺序，都对我们状态转移的定义有一个要求：状态转移的关系中不能有环。</a:t>
            </a:r>
            <a:endParaRPr lang="en-US" altLang="zh-CN" dirty="0" smtClean="0"/>
          </a:p>
          <a:p>
            <a:r>
              <a:rPr lang="zh-CN" altLang="en-US" dirty="0" smtClean="0"/>
              <a:t>换句话说，如果有环的话，一个状态的值不论如何都将会直接或间接的依赖于自己没有计算完成的值，这样的状态转移定义是不可行的。如果发现一个问题无论如何都没办法转化为无环的状态，就应该考虑动态规划之外的方法了。</a:t>
            </a:r>
            <a:endParaRPr lang="en-US" altLang="zh-CN" dirty="0" smtClean="0"/>
          </a:p>
          <a:p>
            <a:r>
              <a:rPr lang="zh-CN" altLang="en-US" dirty="0" smtClean="0"/>
              <a:t>这样，把状态作为结点，状态转移作为边，整个动态规划问题将会转化为一张有向无环图。此时我们又有了一种确定计算顺序的思路：利用拓扑排序确定顺序。</a:t>
            </a:r>
            <a:endParaRPr lang="zh-CN" altLang="en-US" dirty="0"/>
          </a:p>
        </p:txBody>
      </p:sp>
      <p:sp>
        <p:nvSpPr>
          <p:cNvPr id="4" name="灯片编号占位符 3"/>
          <p:cNvSpPr>
            <a:spLocks noGrp="1"/>
          </p:cNvSpPr>
          <p:nvPr>
            <p:ph type="sldNum" sz="quarter" idx="10"/>
          </p:nvPr>
        </p:nvSpPr>
        <p:spPr/>
        <p:txBody>
          <a:bodyPr/>
          <a:lstStyle/>
          <a:p>
            <a:fld id="{09C3B38C-52E7-48A9-B7B7-7E4540D0E9EB}" type="slidenum">
              <a:rPr lang="zh-CN" altLang="en-US" smtClean="0"/>
              <a:t>12</a:t>
            </a:fld>
            <a:endParaRPr lang="zh-CN" altLang="en-US"/>
          </a:p>
        </p:txBody>
      </p:sp>
    </p:spTree>
    <p:extLst>
      <p:ext uri="{BB962C8B-B14F-4D97-AF65-F5344CB8AC3E}">
        <p14:creationId xmlns:p14="http://schemas.microsoft.com/office/powerpoint/2010/main" val="582079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计算完所有的状态后，我们要做的自然是输出结果。</a:t>
            </a:r>
            <a:endParaRPr lang="en-US" altLang="zh-CN" dirty="0" smtClean="0"/>
          </a:p>
          <a:p>
            <a:r>
              <a:rPr lang="zh-CN" altLang="en-US" dirty="0" smtClean="0"/>
              <a:t>一般的问题仅仅要求输出解的值，这种情况非常的简单。如果答案直接对应一个状态，输出那个状态的解就好。否则，就枚举所有跟答案有关的状态，统计答案。</a:t>
            </a:r>
            <a:endParaRPr lang="en-US" altLang="zh-CN" dirty="0" smtClean="0"/>
          </a:p>
          <a:p>
            <a:r>
              <a:rPr lang="zh-CN" altLang="en-US" dirty="0" smtClean="0"/>
              <a:t>有些题目不仅要求输出值，还需要输出得到解的过程方案。这种时候我们需要在递推或记忆化搜索时记录每一个状态是由什么状态转移来的。然后，从最终状态逆推回边界条件。</a:t>
            </a:r>
            <a:endParaRPr lang="en-US" altLang="zh-CN" dirty="0" smtClean="0"/>
          </a:p>
          <a:p>
            <a:r>
              <a:rPr lang="zh-CN" altLang="en-US" dirty="0" smtClean="0"/>
              <a:t>最麻烦的是，可能有的题目要求输出字典序最小的方案。这类题目的输出方式一般要根据题目的特点来观察。比较常用的方法有将问题逆向计算，然后更新时注意判断字典序，然后用刚才的办法逆推输出即可。</a:t>
            </a:r>
            <a:endParaRPr lang="en-US" altLang="zh-CN" dirty="0" smtClean="0"/>
          </a:p>
          <a:p>
            <a:r>
              <a:rPr lang="zh-CN" altLang="en-US" dirty="0" smtClean="0"/>
              <a:t>也可以给解的值增加一维能够体现字典序的维度，更新的时候自然可以正确保证字典序。</a:t>
            </a:r>
            <a:endParaRPr lang="en-US" altLang="zh-CN" dirty="0" smtClean="0"/>
          </a:p>
          <a:p>
            <a:r>
              <a:rPr lang="zh-CN" altLang="en-US" dirty="0" smtClean="0"/>
              <a:t>或者，将最优的转移建成状态转移图的子图，然后用图论方法找字典序最小的路。</a:t>
            </a:r>
            <a:endParaRPr lang="en-US" altLang="zh-CN" dirty="0" smtClean="0"/>
          </a:p>
          <a:p>
            <a:r>
              <a:rPr lang="zh-CN" altLang="en-US" dirty="0" smtClean="0"/>
              <a:t>当然，以上这些说法只是我一时能想到的，其他方法，大家遇到题目可以自行脑补。</a:t>
            </a:r>
            <a:endParaRPr lang="en-US" altLang="zh-CN" dirty="0" smtClean="0"/>
          </a:p>
        </p:txBody>
      </p:sp>
      <p:sp>
        <p:nvSpPr>
          <p:cNvPr id="4" name="灯片编号占位符 3"/>
          <p:cNvSpPr>
            <a:spLocks noGrp="1"/>
          </p:cNvSpPr>
          <p:nvPr>
            <p:ph type="sldNum" sz="quarter" idx="10"/>
          </p:nvPr>
        </p:nvSpPr>
        <p:spPr/>
        <p:txBody>
          <a:bodyPr/>
          <a:lstStyle/>
          <a:p>
            <a:fld id="{09C3B38C-52E7-48A9-B7B7-7E4540D0E9EB}" type="slidenum">
              <a:rPr lang="zh-CN" altLang="en-US" smtClean="0"/>
              <a:t>14</a:t>
            </a:fld>
            <a:endParaRPr lang="zh-CN" altLang="en-US"/>
          </a:p>
        </p:txBody>
      </p:sp>
    </p:spTree>
    <p:extLst>
      <p:ext uri="{BB962C8B-B14F-4D97-AF65-F5344CB8AC3E}">
        <p14:creationId xmlns:p14="http://schemas.microsoft.com/office/powerpoint/2010/main" val="504348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有些时候，我们计算状态的时候只会用到数组中相邻两行的数据，距离当前状态过远的行，对于我们没有意义。这种时候，我们就可以将这些行的结果丢弃，覆盖为新的行。</a:t>
            </a:r>
            <a:endParaRPr lang="en-US" altLang="zh-CN" dirty="0" smtClean="0"/>
          </a:p>
          <a:p>
            <a:r>
              <a:rPr lang="zh-CN" altLang="en-US" dirty="0" smtClean="0"/>
              <a:t>遗憾的是，这种方式只能减少空间复杂度，而不能减少时间复杂度。而一般来说如果一个程序使用内存超过限制，而这些内存又完全的被我们利用了，那我们的程序也离</a:t>
            </a:r>
            <a:r>
              <a:rPr lang="en-US" altLang="zh-CN" dirty="0" smtClean="0"/>
              <a:t>TLE</a:t>
            </a:r>
            <a:r>
              <a:rPr lang="zh-CN" altLang="en-US" dirty="0" smtClean="0"/>
              <a:t>不远了。不过如果一个程序转移时用到的状态比较少，并不充满整个数组，这种方式还是有用武之地的。</a:t>
            </a:r>
            <a:endParaRPr lang="en-US" altLang="zh-CN" dirty="0" smtClean="0"/>
          </a:p>
          <a:p>
            <a:r>
              <a:rPr lang="zh-CN" altLang="en-US" dirty="0" smtClean="0"/>
              <a:t>注意：现场赛并没有内存限制，只要不怕</a:t>
            </a:r>
            <a:r>
              <a:rPr lang="en-US" altLang="zh-CN" dirty="0" smtClean="0"/>
              <a:t>TLE</a:t>
            </a:r>
            <a:r>
              <a:rPr lang="zh-CN" altLang="en-US" dirty="0" smtClean="0"/>
              <a:t>就放心大胆的开。</a:t>
            </a:r>
            <a:endParaRPr lang="en-US" altLang="zh-CN" dirty="0" smtClean="0"/>
          </a:p>
        </p:txBody>
      </p:sp>
      <p:sp>
        <p:nvSpPr>
          <p:cNvPr id="4" name="灯片编号占位符 3"/>
          <p:cNvSpPr>
            <a:spLocks noGrp="1"/>
          </p:cNvSpPr>
          <p:nvPr>
            <p:ph type="sldNum" sz="quarter" idx="10"/>
          </p:nvPr>
        </p:nvSpPr>
        <p:spPr/>
        <p:txBody>
          <a:bodyPr/>
          <a:lstStyle/>
          <a:p>
            <a:fld id="{09C3B38C-52E7-48A9-B7B7-7E4540D0E9EB}" type="slidenum">
              <a:rPr lang="zh-CN" altLang="en-US" smtClean="0"/>
              <a:t>15</a:t>
            </a:fld>
            <a:endParaRPr lang="zh-CN" altLang="en-US"/>
          </a:p>
        </p:txBody>
      </p:sp>
    </p:spTree>
    <p:extLst>
      <p:ext uri="{BB962C8B-B14F-4D97-AF65-F5344CB8AC3E}">
        <p14:creationId xmlns:p14="http://schemas.microsoft.com/office/powerpoint/2010/main" val="48936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3B38C-52E7-48A9-B7B7-7E4540D0E9EB}" type="slidenum">
              <a:rPr lang="zh-CN" altLang="en-US" smtClean="0"/>
              <a:t>17</a:t>
            </a:fld>
            <a:endParaRPr lang="zh-CN" altLang="en-US"/>
          </a:p>
        </p:txBody>
      </p:sp>
    </p:spTree>
    <p:extLst>
      <p:ext uri="{BB962C8B-B14F-4D97-AF65-F5344CB8AC3E}">
        <p14:creationId xmlns:p14="http://schemas.microsoft.com/office/powerpoint/2010/main" val="194138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与一个问题的解相关的所有参数的一种值组合称为一个状态。也就是说，给定一个状态，问题的解就是一定的。</a:t>
                </a:r>
                <a:endParaRPr lang="en-US" altLang="zh-CN" dirty="0" smtClean="0"/>
              </a:p>
              <a:p>
                <a:r>
                  <a:rPr lang="zh-CN" altLang="en-US" dirty="0" smtClean="0"/>
                  <a:t>对于刚才的问题，我们能获得的收益只与我们手中钢条的长度有关，所以我们将手中钢条的长度</a:t>
                </a:r>
                <a14:m>
                  <m:oMath xmlns:m="http://schemas.openxmlformats.org/officeDocument/2006/math">
                    <m:r>
                      <a:rPr lang="en-US" altLang="zh-CN" sz="1200" i="1" smtClean="0">
                        <a:solidFill>
                          <a:srgbClr val="C00000"/>
                        </a:solidFill>
                        <a:latin typeface="Cambria Math" panose="02040503050406030204" pitchFamily="18" charset="0"/>
                      </a:rPr>
                      <m:t>𝑙</m:t>
                    </m:r>
                  </m:oMath>
                </a14:m>
                <a:r>
                  <a:rPr lang="zh-CN" altLang="en-US" dirty="0" smtClean="0"/>
                  <a:t>定义为问题的状态。</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与一个问题的解相关的所有参数的一种值组合称为一个状态。也就是说，给定一个状态，问题的解就是一定的。</a:t>
                </a:r>
                <a:endParaRPr lang="en-US" altLang="zh-CN" dirty="0" smtClean="0"/>
              </a:p>
              <a:p>
                <a:r>
                  <a:rPr lang="zh-CN" altLang="en-US" dirty="0" smtClean="0"/>
                  <a:t>对于刚才的问题，我们能获得的收益只与我们手中钢条的长度有关，所以我们将手中钢条的长度</a:t>
                </a:r>
                <a:r>
                  <a:rPr lang="en-US" altLang="zh-CN" sz="1200" i="0" smtClean="0">
                    <a:solidFill>
                      <a:srgbClr val="C00000"/>
                    </a:solidFill>
                    <a:latin typeface="Cambria Math" panose="02040503050406030204" pitchFamily="18" charset="0"/>
                  </a:rPr>
                  <a:t>𝑙</a:t>
                </a:r>
                <a:r>
                  <a:rPr lang="zh-CN" altLang="en-US" dirty="0" smtClean="0"/>
                  <a:t>定义为问题的状态。</a:t>
                </a:r>
                <a:endParaRPr lang="en-US" altLang="zh-CN" dirty="0" smtClean="0"/>
              </a:p>
            </p:txBody>
          </p:sp>
        </mc:Fallback>
      </mc:AlternateContent>
      <p:sp>
        <p:nvSpPr>
          <p:cNvPr id="4" name="灯片编号占位符 3"/>
          <p:cNvSpPr>
            <a:spLocks noGrp="1"/>
          </p:cNvSpPr>
          <p:nvPr>
            <p:ph type="sldNum" sz="quarter" idx="10"/>
          </p:nvPr>
        </p:nvSpPr>
        <p:spPr/>
        <p:txBody>
          <a:bodyPr/>
          <a:lstStyle/>
          <a:p>
            <a:fld id="{09C3B38C-52E7-48A9-B7B7-7E4540D0E9EB}" type="slidenum">
              <a:rPr lang="zh-CN" altLang="en-US" smtClean="0"/>
              <a:t>4</a:t>
            </a:fld>
            <a:endParaRPr lang="zh-CN" altLang="en-US"/>
          </a:p>
        </p:txBody>
      </p:sp>
    </p:spTree>
    <p:extLst>
      <p:ext uri="{BB962C8B-B14F-4D97-AF65-F5344CB8AC3E}">
        <p14:creationId xmlns:p14="http://schemas.microsoft.com/office/powerpoint/2010/main" val="386561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一个问题的状态需要一些技巧，考虑好我们要将哪些变量加入到状态之中。一个不良的状态定义可能会出现两种情况。一是状态定义中包含的变量不足以确定问题的解，也就是说条件不足；而是状态定义中有与问题的解无关的变量，也就是说条件多余。前者根本无法求解问题，后者则会导致状态的数量增加，从而增大算法的时间复杂度和空间复杂度。</a:t>
            </a:r>
          </a:p>
        </p:txBody>
      </p:sp>
      <p:sp>
        <p:nvSpPr>
          <p:cNvPr id="4" name="灯片编号占位符 3"/>
          <p:cNvSpPr>
            <a:spLocks noGrp="1"/>
          </p:cNvSpPr>
          <p:nvPr>
            <p:ph type="sldNum" sz="quarter" idx="10"/>
          </p:nvPr>
        </p:nvSpPr>
        <p:spPr/>
        <p:txBody>
          <a:bodyPr/>
          <a:lstStyle/>
          <a:p>
            <a:fld id="{09C3B38C-52E7-48A9-B7B7-7E4540D0E9EB}" type="slidenum">
              <a:rPr lang="zh-CN" altLang="en-US" smtClean="0"/>
              <a:t>5</a:t>
            </a:fld>
            <a:endParaRPr lang="zh-CN" altLang="en-US"/>
          </a:p>
        </p:txBody>
      </p:sp>
    </p:spTree>
    <p:extLst>
      <p:ext uri="{BB962C8B-B14F-4D97-AF65-F5344CB8AC3E}">
        <p14:creationId xmlns:p14="http://schemas.microsoft.com/office/powerpoint/2010/main" val="236239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接下来我们要考虑，如何将问题转化为一些规模较小的问题。或者说，要用问题在其它状态下的解表示当前状态下的解。</a:t>
                </a:r>
                <a:endParaRPr lang="en-US" altLang="zh-CN" dirty="0" smtClean="0"/>
              </a:p>
              <a:p>
                <a:r>
                  <a:rPr lang="zh-CN" altLang="en-US" dirty="0" smtClean="0"/>
                  <a:t>在刚才的问题中，</a:t>
                </a:r>
                <a14:m>
                  <m:oMath xmlns:m="http://schemas.openxmlformats.org/officeDocument/2006/math">
                    <m:r>
                      <a:rPr lang="en-US" altLang="zh-CN" sz="1200" i="1" smtClean="0">
                        <a:latin typeface="Cambria Math" panose="02040503050406030204" pitchFamily="18" charset="0"/>
                      </a:rPr>
                      <m:t>𝑓</m:t>
                    </m:r>
                    <m:d>
                      <m:dPr>
                        <m:ctrlPr>
                          <a:rPr lang="en-US" altLang="zh-CN" sz="1200" i="1">
                            <a:latin typeface="Cambria Math" panose="02040503050406030204" pitchFamily="18" charset="0"/>
                          </a:rPr>
                        </m:ctrlPr>
                      </m:dPr>
                      <m:e>
                        <m:r>
                          <a:rPr lang="en-US" altLang="zh-CN" sz="1200" i="1">
                            <a:latin typeface="Cambria Math" panose="02040503050406030204" pitchFamily="18" charset="0"/>
                          </a:rPr>
                          <m:t>𝑙</m:t>
                        </m:r>
                      </m:e>
                    </m:d>
                  </m:oMath>
                </a14:m>
                <a:r>
                  <a:rPr lang="zh-CN" altLang="en-US" dirty="0" smtClean="0"/>
                  <a:t>的值就是由</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的值来表示的。</a:t>
                </a:r>
                <a:endParaRPr lang="en-US" altLang="zh-CN" dirty="0" smtClean="0"/>
              </a:p>
              <a:p>
                <a:r>
                  <a:rPr lang="zh-CN" altLang="en-US" dirty="0" smtClean="0"/>
                  <a:t>像这样表示一个状态的解如何由其他状态求得的方程式，一般的教材中会称之为“状态转移方程”。</a:t>
                </a:r>
                <a:endParaRPr lang="en-US" altLang="zh-CN" dirty="0" smtClean="0"/>
              </a:p>
              <a:p>
                <a:r>
                  <a:rPr lang="zh-CN" altLang="en-US" dirty="0" smtClean="0"/>
                  <a:t>当然，如果我们发现一个状态的解很难由其他状态的解表示，这可能说明我们定义的状态没有包含足够的信息，这时应该在状态中增加更多的变量，或者重新考虑状态的定义。</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接下来我们要考虑，如何将问题转化为一些规模较小的问题。或者说，要用问题在其它状态下的解表示当前状态下的解。</a:t>
                </a:r>
                <a:endParaRPr lang="en-US" altLang="zh-CN" dirty="0" smtClean="0"/>
              </a:p>
              <a:p>
                <a:r>
                  <a:rPr lang="zh-CN" altLang="en-US" dirty="0" smtClean="0"/>
                  <a:t>在刚才的问题中，</a:t>
                </a:r>
                <a:r>
                  <a:rPr lang="en-US" altLang="zh-CN" sz="1200" i="0" smtClean="0">
                    <a:latin typeface="Cambria Math" panose="02040503050406030204" pitchFamily="18" charset="0"/>
                  </a:rPr>
                  <a:t>𝑓</a:t>
                </a:r>
                <a:r>
                  <a:rPr lang="en-US" altLang="zh-CN" sz="1200" i="0">
                    <a:latin typeface="Cambria Math" panose="02040503050406030204" pitchFamily="18" charset="0"/>
                  </a:rPr>
                  <a:t>(𝑙)</a:t>
                </a:r>
                <a:r>
                  <a:rPr lang="zh-CN" altLang="en-US" dirty="0" smtClean="0"/>
                  <a:t>的值就是由</a:t>
                </a:r>
                <a:r>
                  <a:rPr lang="en-US" altLang="zh-CN" b="0" i="0" smtClean="0">
                    <a:latin typeface="Cambria Math" panose="02040503050406030204" pitchFamily="18" charset="0"/>
                  </a:rPr>
                  <a:t>𝑓(𝑙−𝑥)</a:t>
                </a:r>
                <a:r>
                  <a:rPr lang="zh-CN" altLang="en-US" dirty="0" smtClean="0"/>
                  <a:t>的值来表示的。</a:t>
                </a:r>
                <a:endParaRPr lang="en-US" altLang="zh-CN" dirty="0" smtClean="0"/>
              </a:p>
              <a:p>
                <a:r>
                  <a:rPr lang="zh-CN" altLang="en-US" dirty="0" smtClean="0"/>
                  <a:t>像这样表示一个状态的解如何由其他状态求得的方程式，一般的教材中会称之为“状态转移方程”。</a:t>
                </a:r>
                <a:endParaRPr lang="zh-CN" altLang="en-US" dirty="0"/>
              </a:p>
            </p:txBody>
          </p:sp>
        </mc:Fallback>
      </mc:AlternateContent>
      <p:sp>
        <p:nvSpPr>
          <p:cNvPr id="4" name="灯片编号占位符 3"/>
          <p:cNvSpPr>
            <a:spLocks noGrp="1"/>
          </p:cNvSpPr>
          <p:nvPr>
            <p:ph type="sldNum" sz="quarter" idx="10"/>
          </p:nvPr>
        </p:nvSpPr>
        <p:spPr/>
        <p:txBody>
          <a:bodyPr/>
          <a:lstStyle/>
          <a:p>
            <a:fld id="{09C3B38C-52E7-48A9-B7B7-7E4540D0E9EB}" type="slidenum">
              <a:rPr lang="zh-CN" altLang="en-US" smtClean="0"/>
              <a:t>6</a:t>
            </a:fld>
            <a:endParaRPr lang="zh-CN" altLang="en-US"/>
          </a:p>
        </p:txBody>
      </p:sp>
    </p:spTree>
    <p:extLst>
      <p:ext uri="{BB962C8B-B14F-4D97-AF65-F5344CB8AC3E}">
        <p14:creationId xmlns:p14="http://schemas.microsoft.com/office/powerpoint/2010/main" val="51927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一个问题在有些状态下的解非常的明显，我们可以瞬间得到结果，而不需继续用其它的状态来表示。我们称这样的状态为边界条件。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例如我们手里只剩</a:t>
                </a:r>
                <a14:m>
                  <m:oMath xmlns:m="http://schemas.openxmlformats.org/officeDocument/2006/math">
                    <m:r>
                      <a:rPr lang="en-US" altLang="zh-CN" sz="1200" b="0" i="1" smtClean="0">
                        <a:latin typeface="Cambria Math" panose="02040503050406030204" pitchFamily="18" charset="0"/>
                      </a:rPr>
                      <m:t>0</m:t>
                    </m:r>
                  </m:oMath>
                </a14:m>
                <a:r>
                  <a:rPr lang="zh-CN" altLang="en-US" dirty="0" smtClean="0"/>
                  <a:t>英寸的钢条的时候，我们是无论如何也不能继续得到钱的。这时</a:t>
                </a:r>
                <a14:m>
                  <m:oMath xmlns:m="http://schemas.openxmlformats.org/officeDocument/2006/math">
                    <m:r>
                      <a:rPr lang="en-US" altLang="zh-CN" sz="1200" i="1" smtClean="0">
                        <a:latin typeface="Cambria Math" panose="02040503050406030204" pitchFamily="18" charset="0"/>
                      </a:rPr>
                      <m:t>𝑓</m:t>
                    </m:r>
                    <m:d>
                      <m:dPr>
                        <m:ctrlPr>
                          <a:rPr lang="en-US" altLang="zh-CN" sz="1200" i="1">
                            <a:latin typeface="Cambria Math" panose="02040503050406030204" pitchFamily="18" charset="0"/>
                          </a:rPr>
                        </m:ctrlPr>
                      </m:dPr>
                      <m:e>
                        <m:r>
                          <a:rPr lang="en-US" altLang="zh-CN" sz="1200" b="0" i="1" smtClean="0">
                            <a:latin typeface="Cambria Math" panose="02040503050406030204" pitchFamily="18" charset="0"/>
                          </a:rPr>
                          <m:t>0</m:t>
                        </m:r>
                      </m:e>
                    </m:d>
                    <m:r>
                      <a:rPr lang="en-US" altLang="zh-CN" sz="1200" i="1">
                        <a:latin typeface="Cambria Math" panose="02040503050406030204" pitchFamily="18" charset="0"/>
                      </a:rPr>
                      <m:t>=</m:t>
                    </m:r>
                    <m:r>
                      <a:rPr lang="en-US" altLang="zh-CN" sz="1200" b="0" i="1" smtClean="0">
                        <a:latin typeface="Cambria Math" panose="02040503050406030204" pitchFamily="18" charset="0"/>
                      </a:rPr>
                      <m:t>0</m:t>
                    </m:r>
                    <m:r>
                      <a:rPr lang="zh-CN" altLang="en-US" sz="1200" b="0" i="1" smtClean="0">
                        <a:latin typeface="Cambria Math" panose="02040503050406030204" pitchFamily="18" charset="0"/>
                      </a:rPr>
                      <m:t>就成了</m:t>
                    </m:r>
                  </m:oMath>
                </a14:m>
                <a:r>
                  <a:rPr lang="zh-CN" altLang="en-US" sz="1200" dirty="0" smtClean="0"/>
                  <a:t>边界条件。</a:t>
                </a:r>
                <a:endParaRPr lang="en-US" altLang="zh-CN" sz="1200" dirty="0" smtClean="0"/>
              </a:p>
            </p:txBody>
          </p:sp>
        </mc:Choice>
        <mc:Fallback xmlns="">
          <p:sp>
            <p:nvSpPr>
              <p:cNvPr id="3" name="备注占位符 2"/>
              <p:cNvSpPr>
                <a:spLocks noGrp="1"/>
              </p:cNvSpPr>
              <p:nvPr>
                <p:ph type="body" idx="1"/>
              </p:nvPr>
            </p:nvSpPr>
            <p:spPr/>
            <p:txBody>
              <a:bodyPr/>
              <a:lstStyle/>
              <a:p>
                <a:r>
                  <a:rPr lang="zh-CN" altLang="en-US" dirty="0" smtClean="0"/>
                  <a:t>一个问题在有些状态下的解非常的明显，我们可以瞬间得到结果，而不需继续用其它的状态来表示。我们称这样的状态为边界条件。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例如我们手里只剩</a:t>
                </a:r>
                <a:r>
                  <a:rPr lang="en-US" altLang="zh-CN" sz="1200" b="0" i="0" smtClean="0">
                    <a:latin typeface="Cambria Math" panose="02040503050406030204" pitchFamily="18" charset="0"/>
                  </a:rPr>
                  <a:t>0</a:t>
                </a:r>
                <a:r>
                  <a:rPr lang="zh-CN" altLang="en-US" dirty="0" smtClean="0"/>
                  <a:t>英寸的钢条的时候，我们是无论如何也不能继续得到钱的。这时</a:t>
                </a:r>
                <a:r>
                  <a:rPr lang="en-US" altLang="zh-CN" sz="1200" i="0" smtClean="0">
                    <a:latin typeface="Cambria Math" panose="02040503050406030204" pitchFamily="18" charset="0"/>
                  </a:rPr>
                  <a:t>𝑓</a:t>
                </a:r>
                <a:r>
                  <a:rPr lang="en-US" altLang="zh-CN" sz="1200" i="0">
                    <a:latin typeface="Cambria Math" panose="02040503050406030204" pitchFamily="18" charset="0"/>
                  </a:rPr>
                  <a:t>(</a:t>
                </a:r>
                <a:r>
                  <a:rPr lang="en-US" altLang="zh-CN" sz="1200" b="0" i="0" smtClean="0">
                    <a:latin typeface="Cambria Math" panose="02040503050406030204" pitchFamily="18" charset="0"/>
                  </a:rPr>
                  <a:t>0)</a:t>
                </a:r>
                <a:r>
                  <a:rPr lang="en-US" altLang="zh-CN" sz="1200" i="0">
                    <a:latin typeface="Cambria Math" panose="02040503050406030204" pitchFamily="18" charset="0"/>
                  </a:rPr>
                  <a:t>=</a:t>
                </a:r>
                <a:r>
                  <a:rPr lang="en-US" altLang="zh-CN" sz="1200" b="0" i="0" smtClean="0">
                    <a:latin typeface="Cambria Math" panose="02040503050406030204" pitchFamily="18" charset="0"/>
                  </a:rPr>
                  <a:t>0</a:t>
                </a:r>
                <a:r>
                  <a:rPr lang="zh-CN" altLang="en-US" sz="1200" b="0" i="0" smtClean="0">
                    <a:latin typeface="Cambria Math" panose="02040503050406030204" pitchFamily="18" charset="0"/>
                  </a:rPr>
                  <a:t>就成了</a:t>
                </a:r>
                <a:r>
                  <a:rPr lang="zh-CN" altLang="en-US" sz="1200" dirty="0" smtClean="0"/>
                  <a:t>边界条件。</a:t>
                </a:r>
                <a:endParaRPr lang="en-US" altLang="zh-CN" sz="1200" dirty="0" smtClean="0"/>
              </a:p>
            </p:txBody>
          </p:sp>
        </mc:Fallback>
      </mc:AlternateContent>
      <p:sp>
        <p:nvSpPr>
          <p:cNvPr id="4" name="灯片编号占位符 3"/>
          <p:cNvSpPr>
            <a:spLocks noGrp="1"/>
          </p:cNvSpPr>
          <p:nvPr>
            <p:ph type="sldNum" sz="quarter" idx="10"/>
          </p:nvPr>
        </p:nvSpPr>
        <p:spPr/>
        <p:txBody>
          <a:bodyPr/>
          <a:lstStyle/>
          <a:p>
            <a:fld id="{09C3B38C-52E7-48A9-B7B7-7E4540D0E9EB}" type="slidenum">
              <a:rPr lang="zh-CN" altLang="en-US" smtClean="0"/>
              <a:t>7</a:t>
            </a:fld>
            <a:endParaRPr lang="zh-CN" altLang="en-US"/>
          </a:p>
        </p:txBody>
      </p:sp>
    </p:spTree>
    <p:extLst>
      <p:ext uri="{BB962C8B-B14F-4D97-AF65-F5344CB8AC3E}">
        <p14:creationId xmlns:p14="http://schemas.microsoft.com/office/powerpoint/2010/main" val="3544946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我们需要按照某种顺序来计算各个子问题的解，一种想法是，每次选择一个全部由已经计算过的状态或者边界条件表示的状态进行求解。对于有的问题这个顺序不难想到，例如钢条切割问题中，我们只需要按照</a:t>
                </a:r>
                <a14:m>
                  <m:oMath xmlns:m="http://schemas.openxmlformats.org/officeDocument/2006/math">
                    <m:r>
                      <a:rPr lang="en-US" altLang="zh-CN" sz="1200" i="1" smtClean="0">
                        <a:latin typeface="Cambria Math" panose="02040503050406030204" pitchFamily="18" charset="0"/>
                      </a:rPr>
                      <m:t>𝑙</m:t>
                    </m:r>
                  </m:oMath>
                </a14:m>
                <a:r>
                  <a:rPr lang="zh-CN" altLang="en-US" dirty="0" smtClean="0"/>
                  <a:t>从小到大的顺序来计算</a:t>
                </a:r>
                <a14:m>
                  <m:oMath xmlns:m="http://schemas.openxmlformats.org/officeDocument/2006/math">
                    <m:r>
                      <a:rPr lang="en-US" altLang="zh-CN" sz="1200" i="1" smtClean="0">
                        <a:latin typeface="Cambria Math" panose="02040503050406030204" pitchFamily="18" charset="0"/>
                      </a:rPr>
                      <m:t>𝑓</m:t>
                    </m:r>
                    <m:d>
                      <m:dPr>
                        <m:ctrlPr>
                          <a:rPr lang="en-US" altLang="zh-CN" sz="1200" i="1">
                            <a:latin typeface="Cambria Math" panose="02040503050406030204" pitchFamily="18" charset="0"/>
                          </a:rPr>
                        </m:ctrlPr>
                      </m:dPr>
                      <m:e>
                        <m:r>
                          <a:rPr lang="en-US" altLang="zh-CN" sz="1200" i="1">
                            <a:latin typeface="Cambria Math" panose="02040503050406030204" pitchFamily="18" charset="0"/>
                          </a:rPr>
                          <m:t>𝑙</m:t>
                        </m:r>
                      </m:e>
                    </m:d>
                  </m:oMath>
                </a14:m>
                <a:r>
                  <a:rPr lang="zh-CN" altLang="en-US" dirty="0" smtClean="0"/>
                  <a:t>的值，就能满足上面的要求。</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我们需要按照某种顺序来计算各个子问题的解，一种想法是，每次选择一个全部由已经计算过的状态或者边界条件表示的状态进行求解。对于有的问题这个顺序不难想到，例如钢条切割问题中，我们只需要按照</a:t>
                </a:r>
                <a:r>
                  <a:rPr lang="en-US" altLang="zh-CN" sz="1200" i="0" smtClean="0">
                    <a:latin typeface="Cambria Math" panose="02040503050406030204" pitchFamily="18" charset="0"/>
                  </a:rPr>
                  <a:t>𝑙</a:t>
                </a:r>
                <a:r>
                  <a:rPr lang="zh-CN" altLang="en-US" dirty="0" smtClean="0"/>
                  <a:t>从小到大的顺序来计算</a:t>
                </a:r>
                <a:r>
                  <a:rPr lang="en-US" altLang="zh-CN" sz="1200" i="0" smtClean="0">
                    <a:latin typeface="Cambria Math" panose="02040503050406030204" pitchFamily="18" charset="0"/>
                  </a:rPr>
                  <a:t>𝑓</a:t>
                </a:r>
                <a:r>
                  <a:rPr lang="en-US" altLang="zh-CN" sz="1200" i="0">
                    <a:latin typeface="Cambria Math" panose="02040503050406030204" pitchFamily="18" charset="0"/>
                  </a:rPr>
                  <a:t>(𝑙)</a:t>
                </a:r>
                <a:r>
                  <a:rPr lang="zh-CN" altLang="en-US" dirty="0" smtClean="0"/>
                  <a:t>的值，就能满足上面的要求。</a:t>
                </a:r>
                <a:endParaRPr lang="zh-CN" altLang="en-US" dirty="0"/>
              </a:p>
            </p:txBody>
          </p:sp>
        </mc:Fallback>
      </mc:AlternateContent>
      <p:sp>
        <p:nvSpPr>
          <p:cNvPr id="4" name="灯片编号占位符 3"/>
          <p:cNvSpPr>
            <a:spLocks noGrp="1"/>
          </p:cNvSpPr>
          <p:nvPr>
            <p:ph type="sldNum" sz="quarter" idx="10"/>
          </p:nvPr>
        </p:nvSpPr>
        <p:spPr/>
        <p:txBody>
          <a:bodyPr/>
          <a:lstStyle/>
          <a:p>
            <a:fld id="{09C3B38C-52E7-48A9-B7B7-7E4540D0E9EB}" type="slidenum">
              <a:rPr lang="zh-CN" altLang="en-US" smtClean="0"/>
              <a:t>8</a:t>
            </a:fld>
            <a:endParaRPr lang="zh-CN" altLang="en-US"/>
          </a:p>
        </p:txBody>
      </p:sp>
    </p:spTree>
    <p:extLst>
      <p:ext uri="{BB962C8B-B14F-4D97-AF65-F5344CB8AC3E}">
        <p14:creationId xmlns:p14="http://schemas.microsoft.com/office/powerpoint/2010/main" val="551295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有些动态规划问题，我们不容易枚举计算一个状态所需要的前驱状态，相反，需要当前状态的后继状态容易枚举。此时，我们可以采取“向后推”的方法。这种方法对状态转移方程有一定的限制，通常，求和、取最值这种可以一项项聚集得出结果的转移方程适用于“向后推”的方法。</a:t>
            </a:r>
            <a:endParaRPr lang="zh-CN" altLang="en-US" dirty="0"/>
          </a:p>
        </p:txBody>
      </p:sp>
      <p:sp>
        <p:nvSpPr>
          <p:cNvPr id="4" name="灯片编号占位符 3"/>
          <p:cNvSpPr>
            <a:spLocks noGrp="1"/>
          </p:cNvSpPr>
          <p:nvPr>
            <p:ph type="sldNum" sz="quarter" idx="10"/>
          </p:nvPr>
        </p:nvSpPr>
        <p:spPr/>
        <p:txBody>
          <a:bodyPr/>
          <a:lstStyle/>
          <a:p>
            <a:fld id="{09C3B38C-52E7-48A9-B7B7-7E4540D0E9EB}" type="slidenum">
              <a:rPr lang="zh-CN" altLang="en-US" smtClean="0"/>
              <a:t>9</a:t>
            </a:fld>
            <a:endParaRPr lang="zh-CN" altLang="en-US"/>
          </a:p>
        </p:txBody>
      </p:sp>
    </p:spTree>
    <p:extLst>
      <p:ext uri="{BB962C8B-B14F-4D97-AF65-F5344CB8AC3E}">
        <p14:creationId xmlns:p14="http://schemas.microsoft.com/office/powerpoint/2010/main" val="538561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对于有的问题，并不容易直接想出一个合理的计算顺序。这时我们还有一个更容易想到的方法。</a:t>
            </a:r>
            <a:endParaRPr lang="en-US" altLang="zh-CN" dirty="0" smtClean="0"/>
          </a:p>
          <a:p>
            <a:r>
              <a:rPr lang="zh-CN" altLang="en-US" dirty="0" smtClean="0"/>
              <a:t>我们首先“尝试”求解一个状态的解，然后观察所有它所需要的状态。如果发现这个状态我们还没有求解过，则继续“尝试”求解这个状态。这个过程可以递归的完成，方式与搜索非常类似。但是它会记住一个状态是否已经求解过了，因此称为记忆化搜索。</a:t>
            </a:r>
            <a:endParaRPr lang="zh-CN" altLang="en-US" dirty="0"/>
          </a:p>
        </p:txBody>
      </p:sp>
      <p:sp>
        <p:nvSpPr>
          <p:cNvPr id="4" name="灯片编号占位符 3"/>
          <p:cNvSpPr>
            <a:spLocks noGrp="1"/>
          </p:cNvSpPr>
          <p:nvPr>
            <p:ph type="sldNum" sz="quarter" idx="10"/>
          </p:nvPr>
        </p:nvSpPr>
        <p:spPr/>
        <p:txBody>
          <a:bodyPr/>
          <a:lstStyle/>
          <a:p>
            <a:fld id="{09C3B38C-52E7-48A9-B7B7-7E4540D0E9EB}" type="slidenum">
              <a:rPr lang="zh-CN" altLang="en-US" smtClean="0"/>
              <a:t>10</a:t>
            </a:fld>
            <a:endParaRPr lang="zh-CN" altLang="en-US"/>
          </a:p>
        </p:txBody>
      </p:sp>
    </p:spTree>
    <p:extLst>
      <p:ext uri="{BB962C8B-B14F-4D97-AF65-F5344CB8AC3E}">
        <p14:creationId xmlns:p14="http://schemas.microsoft.com/office/powerpoint/2010/main" val="1561907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种非常无脑暴力的做法是，先写一个递归版的暴力搜索，然后开一个数组，各维下标对应函数的各个参数，然后在开始时判断这个值是否已经计算过，最后返回值之前先将值存入数组中。这样就将一个暴力搜索程序改成了记忆化搜索。</a:t>
            </a:r>
            <a:endParaRPr lang="en-US" altLang="zh-CN" dirty="0" smtClean="0"/>
          </a:p>
          <a:p>
            <a:r>
              <a:rPr lang="zh-CN" altLang="en-US" dirty="0" smtClean="0"/>
              <a:t>值得注意的一个问题是，我们在数组中设置了一个初始值</a:t>
            </a:r>
            <a:r>
              <a:rPr lang="en-US" altLang="zh-CN" dirty="0" smtClean="0"/>
              <a:t>-1</a:t>
            </a:r>
            <a:r>
              <a:rPr lang="zh-CN" altLang="en-US" dirty="0" smtClean="0"/>
              <a:t>来标明没有计算的状态。这个初始值的选择一定要保证计算时不会产生歧义。</a:t>
            </a:r>
            <a:endParaRPr lang="zh-CN" altLang="en-US" dirty="0"/>
          </a:p>
        </p:txBody>
      </p:sp>
      <p:sp>
        <p:nvSpPr>
          <p:cNvPr id="4" name="灯片编号占位符 3"/>
          <p:cNvSpPr>
            <a:spLocks noGrp="1"/>
          </p:cNvSpPr>
          <p:nvPr>
            <p:ph type="sldNum" sz="quarter" idx="10"/>
          </p:nvPr>
        </p:nvSpPr>
        <p:spPr/>
        <p:txBody>
          <a:bodyPr/>
          <a:lstStyle/>
          <a:p>
            <a:fld id="{09C3B38C-52E7-48A9-B7B7-7E4540D0E9EB}" type="slidenum">
              <a:rPr lang="zh-CN" altLang="en-US" smtClean="0"/>
              <a:t>11</a:t>
            </a:fld>
            <a:endParaRPr lang="zh-CN" altLang="en-US"/>
          </a:p>
        </p:txBody>
      </p:sp>
    </p:spTree>
    <p:extLst>
      <p:ext uri="{BB962C8B-B14F-4D97-AF65-F5344CB8AC3E}">
        <p14:creationId xmlns:p14="http://schemas.microsoft.com/office/powerpoint/2010/main" val="18067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25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166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034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345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2536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6480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875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52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115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455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329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24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560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04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47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17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8/12/2015</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409712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动态规划入门</a:t>
            </a:r>
            <a:endParaRPr lang="zh-CN" altLang="en-US" dirty="0"/>
          </a:p>
        </p:txBody>
      </p:sp>
      <p:sp>
        <p:nvSpPr>
          <p:cNvPr id="3" name="副标题 2"/>
          <p:cNvSpPr>
            <a:spLocks noGrp="1"/>
          </p:cNvSpPr>
          <p:nvPr>
            <p:ph type="subTitle" idx="1"/>
          </p:nvPr>
        </p:nvSpPr>
        <p:spPr/>
        <p:txBody>
          <a:bodyPr/>
          <a:lstStyle/>
          <a:p>
            <a:r>
              <a:rPr lang="zh-CN" altLang="en-US" dirty="0" smtClean="0"/>
              <a:t>哈尔滨工业大学 周奇安</a:t>
            </a:r>
            <a:endParaRPr lang="en-US" altLang="zh-CN" dirty="0" smtClean="0"/>
          </a:p>
        </p:txBody>
      </p:sp>
    </p:spTree>
    <p:extLst>
      <p:ext uri="{BB962C8B-B14F-4D97-AF65-F5344CB8AC3E}">
        <p14:creationId xmlns:p14="http://schemas.microsoft.com/office/powerpoint/2010/main" val="2422154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记忆化搜索</a:t>
            </a:r>
            <a:endParaRPr lang="zh-CN" altLang="en-US" dirty="0"/>
          </a:p>
        </p:txBody>
      </p:sp>
      <p:sp>
        <p:nvSpPr>
          <p:cNvPr id="4" name="文本框 3"/>
          <p:cNvSpPr txBox="1"/>
          <p:nvPr/>
        </p:nvSpPr>
        <p:spPr>
          <a:xfrm>
            <a:off x="4074289" y="2777924"/>
            <a:ext cx="1620957" cy="523220"/>
          </a:xfrm>
          <a:prstGeom prst="rect">
            <a:avLst/>
          </a:prstGeom>
          <a:noFill/>
        </p:spPr>
        <p:txBody>
          <a:bodyPr wrap="none" rtlCol="0">
            <a:spAutoFit/>
          </a:bodyPr>
          <a:lstStyle/>
          <a:p>
            <a:r>
              <a:rPr lang="zh-CN" altLang="en-US" sz="2800" dirty="0" smtClean="0">
                <a:solidFill>
                  <a:schemeClr val="accent3"/>
                </a:solidFill>
              </a:rPr>
              <a:t>当前状态</a:t>
            </a:r>
            <a:endParaRPr lang="zh-CN" altLang="en-US" sz="2800" dirty="0">
              <a:solidFill>
                <a:schemeClr val="accent3"/>
              </a:solidFill>
            </a:endParaRPr>
          </a:p>
        </p:txBody>
      </p:sp>
      <p:sp>
        <p:nvSpPr>
          <p:cNvPr id="5" name="文本框 4"/>
          <p:cNvSpPr txBox="1"/>
          <p:nvPr/>
        </p:nvSpPr>
        <p:spPr>
          <a:xfrm>
            <a:off x="3061191" y="4121229"/>
            <a:ext cx="1620957" cy="523220"/>
          </a:xfrm>
          <a:prstGeom prst="rect">
            <a:avLst/>
          </a:prstGeom>
          <a:noFill/>
        </p:spPr>
        <p:txBody>
          <a:bodyPr wrap="none" rtlCol="0">
            <a:spAutoFit/>
          </a:bodyPr>
          <a:lstStyle/>
          <a:p>
            <a:r>
              <a:rPr lang="zh-CN" altLang="en-US" sz="2800" dirty="0">
                <a:solidFill>
                  <a:schemeClr val="accent3"/>
                </a:solidFill>
              </a:rPr>
              <a:t>已知</a:t>
            </a:r>
            <a:r>
              <a:rPr lang="zh-CN" altLang="en-US" sz="2800" dirty="0" smtClean="0">
                <a:solidFill>
                  <a:schemeClr val="accent3"/>
                </a:solidFill>
              </a:rPr>
              <a:t>状态</a:t>
            </a:r>
            <a:endParaRPr lang="zh-CN" altLang="en-US" sz="2800" dirty="0">
              <a:solidFill>
                <a:schemeClr val="accent3"/>
              </a:solidFill>
            </a:endParaRPr>
          </a:p>
        </p:txBody>
      </p:sp>
      <p:sp>
        <p:nvSpPr>
          <p:cNvPr id="7" name="文本框 6"/>
          <p:cNvSpPr txBox="1"/>
          <p:nvPr/>
        </p:nvSpPr>
        <p:spPr>
          <a:xfrm>
            <a:off x="5073677" y="4113426"/>
            <a:ext cx="1620957" cy="523220"/>
          </a:xfrm>
          <a:prstGeom prst="rect">
            <a:avLst/>
          </a:prstGeom>
          <a:noFill/>
        </p:spPr>
        <p:txBody>
          <a:bodyPr wrap="none" rtlCol="0">
            <a:spAutoFit/>
          </a:bodyPr>
          <a:lstStyle/>
          <a:p>
            <a:r>
              <a:rPr lang="zh-CN" altLang="en-US" sz="2800" dirty="0" smtClean="0">
                <a:solidFill>
                  <a:srgbClr val="C00000"/>
                </a:solidFill>
              </a:rPr>
              <a:t>未知状态</a:t>
            </a:r>
            <a:endParaRPr lang="zh-CN" altLang="en-US" sz="2800" dirty="0">
              <a:solidFill>
                <a:srgbClr val="C00000"/>
              </a:solidFill>
            </a:endParaRPr>
          </a:p>
        </p:txBody>
      </p:sp>
      <p:cxnSp>
        <p:nvCxnSpPr>
          <p:cNvPr id="8" name="直接箭头连接符 7"/>
          <p:cNvCxnSpPr>
            <a:endCxn id="5" idx="0"/>
          </p:cNvCxnSpPr>
          <p:nvPr/>
        </p:nvCxnSpPr>
        <p:spPr>
          <a:xfrm flipH="1">
            <a:off x="3871670" y="3360045"/>
            <a:ext cx="700330" cy="761184"/>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10" name="直接箭头连接符 9"/>
          <p:cNvCxnSpPr>
            <a:endCxn id="7" idx="0"/>
          </p:cNvCxnSpPr>
          <p:nvPr/>
        </p:nvCxnSpPr>
        <p:spPr>
          <a:xfrm>
            <a:off x="5239800" y="3360045"/>
            <a:ext cx="644356" cy="753381"/>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24" name="直接箭头连接符 23"/>
          <p:cNvCxnSpPr>
            <a:stCxn id="7" idx="2"/>
            <a:endCxn id="27" idx="0"/>
          </p:cNvCxnSpPr>
          <p:nvPr/>
        </p:nvCxnSpPr>
        <p:spPr>
          <a:xfrm>
            <a:off x="5884156" y="4636646"/>
            <a:ext cx="333764" cy="812282"/>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sp>
        <p:nvSpPr>
          <p:cNvPr id="27" name="文本框 26"/>
          <p:cNvSpPr txBox="1"/>
          <p:nvPr/>
        </p:nvSpPr>
        <p:spPr>
          <a:xfrm>
            <a:off x="5407441" y="5448928"/>
            <a:ext cx="1620957" cy="523220"/>
          </a:xfrm>
          <a:prstGeom prst="rect">
            <a:avLst/>
          </a:prstGeom>
          <a:noFill/>
        </p:spPr>
        <p:txBody>
          <a:bodyPr wrap="none" rtlCol="0">
            <a:spAutoFit/>
          </a:bodyPr>
          <a:lstStyle/>
          <a:p>
            <a:r>
              <a:rPr lang="zh-CN" altLang="en-US" sz="2800" dirty="0" smtClean="0">
                <a:solidFill>
                  <a:schemeClr val="accent3"/>
                </a:solidFill>
              </a:rPr>
              <a:t>其它状态</a:t>
            </a:r>
            <a:endParaRPr lang="zh-CN" altLang="en-US" sz="2800" dirty="0">
              <a:solidFill>
                <a:schemeClr val="accent3"/>
              </a:solidFill>
            </a:endParaRPr>
          </a:p>
        </p:txBody>
      </p:sp>
    </p:spTree>
    <p:extLst>
      <p:ext uri="{BB962C8B-B14F-4D97-AF65-F5344CB8AC3E}">
        <p14:creationId xmlns:p14="http://schemas.microsoft.com/office/powerpoint/2010/main" val="3245904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记忆化搜索</a:t>
            </a:r>
            <a:endParaRPr lang="zh-CN" altLang="en-US" dirty="0"/>
          </a:p>
        </p:txBody>
      </p:sp>
      <p:sp>
        <p:nvSpPr>
          <p:cNvPr id="4" name="内容占位符 3"/>
          <p:cNvSpPr>
            <a:spLocks noGrp="1"/>
          </p:cNvSpPr>
          <p:nvPr>
            <p:ph sz="half" idx="1"/>
          </p:nvPr>
        </p:nvSpPr>
        <p:spPr/>
        <p:txBody>
          <a:bodyPr>
            <a:normAutofit/>
          </a:bodyPr>
          <a:lstStyle/>
          <a:p>
            <a:pPr marL="0" indent="0">
              <a:buNone/>
            </a:pPr>
            <a:r>
              <a:rPr lang="en-US" altLang="zh-CN" sz="1400" dirty="0" smtClean="0">
                <a:solidFill>
                  <a:srgbClr val="8000FF"/>
                </a:solidFill>
                <a:latin typeface="Consolas" panose="020B0609020204030204" pitchFamily="49" charset="0"/>
              </a:rPr>
              <a:t>int</a:t>
            </a:r>
            <a:r>
              <a:rPr lang="en-US" altLang="zh-CN" sz="1400" dirty="0" smtClean="0">
                <a:solidFill>
                  <a:srgbClr val="000000"/>
                </a:solidFill>
                <a:latin typeface="Consolas" panose="020B0609020204030204" pitchFamily="49" charset="0"/>
              </a:rPr>
              <a:t> f</a:t>
            </a:r>
            <a:r>
              <a:rPr lang="en-US" altLang="zh-CN" sz="1400" b="1" dirty="0" smtClean="0">
                <a:solidFill>
                  <a:srgbClr val="000080"/>
                </a:solidFill>
                <a:latin typeface="Consolas" panose="020B0609020204030204" pitchFamily="49" charset="0"/>
              </a:rPr>
              <a:t>(</a:t>
            </a:r>
            <a:r>
              <a:rPr lang="en-US" altLang="zh-CN" sz="1400" dirty="0" smtClean="0">
                <a:solidFill>
                  <a:srgbClr val="8000FF"/>
                </a:solidFill>
                <a:latin typeface="Consolas" panose="020B0609020204030204" pitchFamily="49" charset="0"/>
              </a:rPr>
              <a:t>int</a:t>
            </a:r>
            <a:r>
              <a:rPr lang="en-US" altLang="zh-CN" sz="1400" dirty="0" smtClean="0">
                <a:solidFill>
                  <a:srgbClr val="000000"/>
                </a:solidFill>
                <a:latin typeface="Consolas" panose="020B0609020204030204" pitchFamily="49" charset="0"/>
              </a:rPr>
              <a:t> l</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000000"/>
                </a:solidFill>
                <a:latin typeface="Consolas" panose="020B0609020204030204" pitchFamily="49" charset="0"/>
              </a:rPr>
              <a:t>	</a:t>
            </a:r>
            <a:r>
              <a:rPr lang="en-US" altLang="zh-CN" sz="1400" b="1" dirty="0" smtClean="0">
                <a:solidFill>
                  <a:srgbClr val="0000FF"/>
                </a:solidFill>
                <a:latin typeface="Consolas" panose="020B0609020204030204" pitchFamily="49" charset="0"/>
              </a:rPr>
              <a:t>if</a:t>
            </a: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l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dirty="0" smtClean="0">
                <a:solidFill>
                  <a:srgbClr val="FF8000"/>
                </a:solidFill>
                <a:latin typeface="Consolas" panose="020B0609020204030204" pitchFamily="49" charset="0"/>
              </a:rPr>
              <a:t>0</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8000"/>
                </a:solidFill>
                <a:latin typeface="Consolas" panose="020B0609020204030204" pitchFamily="49" charset="0"/>
              </a:rPr>
              <a:t>//</a:t>
            </a:r>
            <a:r>
              <a:rPr lang="zh-CN" altLang="en-US" sz="1400" dirty="0" smtClean="0">
                <a:solidFill>
                  <a:srgbClr val="008000"/>
                </a:solidFill>
                <a:latin typeface="Consolas" panose="020B0609020204030204" pitchFamily="49" charset="0"/>
              </a:rPr>
              <a:t>边界条件</a:t>
            </a:r>
            <a:r>
              <a:rPr lang="en-US" altLang="zh-CN" sz="1400" dirty="0" smtClean="0">
                <a:solidFill>
                  <a:srgbClr val="008000"/>
                </a:solidFill>
                <a:latin typeface="Consolas" panose="020B0609020204030204" pitchFamily="49" charset="0"/>
              </a:rPr>
              <a:t/>
            </a:r>
            <a:br>
              <a:rPr lang="en-US" altLang="zh-CN" sz="1400" dirty="0" smtClean="0">
                <a:solidFill>
                  <a:srgbClr val="008000"/>
                </a:solidFill>
                <a:latin typeface="Consolas" panose="020B0609020204030204" pitchFamily="49" charset="0"/>
              </a:rPr>
            </a:br>
            <a:r>
              <a:rPr lang="en-US" altLang="zh-CN" sz="1400" dirty="0" smtClean="0">
                <a:solidFill>
                  <a:srgbClr val="008000"/>
                </a:solidFill>
                <a:latin typeface="Consolas" panose="020B0609020204030204" pitchFamily="49" charset="0"/>
              </a:rPr>
              <a:t>		</a:t>
            </a:r>
            <a:r>
              <a:rPr lang="en-US" altLang="zh-CN" sz="1400" b="1" dirty="0" smtClean="0">
                <a:solidFill>
                  <a:srgbClr val="0000FF"/>
                </a:solidFill>
                <a:latin typeface="Consolas" panose="020B0609020204030204" pitchFamily="49" charset="0"/>
              </a:rPr>
              <a:t>return</a:t>
            </a:r>
            <a:r>
              <a:rPr lang="en-US" altLang="zh-CN" sz="1400" dirty="0" smtClean="0">
                <a:solidFill>
                  <a:srgbClr val="000000"/>
                </a:solidFill>
                <a:latin typeface="Consolas" panose="020B0609020204030204" pitchFamily="49" charset="0"/>
              </a:rPr>
              <a:t> </a:t>
            </a:r>
            <a:r>
              <a:rPr lang="en-US" altLang="zh-CN" sz="1400" dirty="0" smtClean="0">
                <a:solidFill>
                  <a:srgbClr val="FF8000"/>
                </a:solidFill>
                <a:latin typeface="Consolas" panose="020B0609020204030204" pitchFamily="49" charset="0"/>
              </a:rPr>
              <a:t>0</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000000"/>
                </a:solidFill>
                <a:latin typeface="Consolas" panose="020B0609020204030204" pitchFamily="49" charset="0"/>
              </a:rPr>
              <a:t>	</a:t>
            </a:r>
            <a:r>
              <a:rPr lang="en-US" altLang="zh-CN" sz="1400" dirty="0" smtClean="0">
                <a:solidFill>
                  <a:srgbClr val="8000FF"/>
                </a:solidFill>
                <a:latin typeface="Consolas" panose="020B0609020204030204" pitchFamily="49" charset="0"/>
              </a:rPr>
              <a:t>int</a:t>
            </a:r>
            <a:r>
              <a:rPr lang="en-US" altLang="zh-CN" sz="1400" dirty="0" smtClean="0">
                <a:solidFill>
                  <a:srgbClr val="000000"/>
                </a:solidFill>
                <a:latin typeface="Consolas" panose="020B0609020204030204" pitchFamily="49" charset="0"/>
              </a:rPr>
              <a:t> r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dirty="0" smtClean="0">
                <a:solidFill>
                  <a:srgbClr val="FF8000"/>
                </a:solidFill>
                <a:latin typeface="Consolas" panose="020B0609020204030204" pitchFamily="49" charset="0"/>
              </a:rPr>
              <a:t>0</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000000"/>
                </a:solidFill>
                <a:latin typeface="Consolas" panose="020B0609020204030204" pitchFamily="49" charset="0"/>
              </a:rPr>
              <a:t>	</a:t>
            </a:r>
            <a:r>
              <a:rPr lang="en-US" altLang="zh-CN" sz="1400" b="1" dirty="0" smtClean="0">
                <a:solidFill>
                  <a:srgbClr val="0000FF"/>
                </a:solidFill>
                <a:latin typeface="Consolas" panose="020B0609020204030204" pitchFamily="49" charset="0"/>
              </a:rPr>
              <a:t>for</a:t>
            </a: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8000FF"/>
                </a:solidFill>
                <a:latin typeface="Consolas" panose="020B0609020204030204" pitchFamily="49" charset="0"/>
              </a:rPr>
              <a:t>int</a:t>
            </a:r>
            <a:r>
              <a:rPr lang="en-US" altLang="zh-CN" sz="1400" dirty="0" smtClean="0">
                <a:solidFill>
                  <a:srgbClr val="000000"/>
                </a:solidFill>
                <a:latin typeface="Consolas" panose="020B0609020204030204" pitchFamily="49" charset="0"/>
              </a:rPr>
              <a:t> x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dirty="0" smtClean="0">
                <a:solidFill>
                  <a:srgbClr val="FF8000"/>
                </a:solidFill>
                <a:latin typeface="Consolas" panose="020B0609020204030204" pitchFamily="49" charset="0"/>
              </a:rPr>
              <a:t>1</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x </a:t>
            </a:r>
            <a:r>
              <a:rPr lang="en-US" altLang="zh-CN" sz="1400" b="1" dirty="0" smtClean="0">
                <a:solidFill>
                  <a:srgbClr val="000080"/>
                </a:solidFill>
                <a:latin typeface="Consolas" panose="020B0609020204030204" pitchFamily="49" charset="0"/>
              </a:rPr>
              <a:t>&lt;=</a:t>
            </a:r>
            <a:r>
              <a:rPr lang="en-US" altLang="zh-CN" sz="1400" dirty="0" smtClean="0">
                <a:solidFill>
                  <a:srgbClr val="000000"/>
                </a:solidFill>
                <a:latin typeface="Consolas" panose="020B0609020204030204" pitchFamily="49" charset="0"/>
              </a:rPr>
              <a:t> l</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x</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8000"/>
                </a:solidFill>
                <a:latin typeface="Consolas" panose="020B0609020204030204" pitchFamily="49" charset="0"/>
              </a:rPr>
              <a:t>//</a:t>
            </a:r>
            <a:r>
              <a:rPr lang="zh-CN" altLang="en-US" sz="1400" dirty="0" smtClean="0">
                <a:solidFill>
                  <a:srgbClr val="008000"/>
                </a:solidFill>
                <a:latin typeface="Consolas" panose="020B0609020204030204" pitchFamily="49" charset="0"/>
              </a:rPr>
              <a:t>状态转移</a:t>
            </a:r>
            <a:r>
              <a:rPr lang="en-US" altLang="zh-CN" sz="1400" dirty="0" smtClean="0">
                <a:solidFill>
                  <a:srgbClr val="008000"/>
                </a:solidFill>
                <a:latin typeface="Consolas" panose="020B0609020204030204" pitchFamily="49" charset="0"/>
              </a:rPr>
              <a:t/>
            </a:r>
            <a:br>
              <a:rPr lang="en-US" altLang="zh-CN" sz="1400" dirty="0" smtClean="0">
                <a:solidFill>
                  <a:srgbClr val="008000"/>
                </a:solidFill>
                <a:latin typeface="Consolas" panose="020B0609020204030204" pitchFamily="49" charset="0"/>
              </a:rPr>
            </a:br>
            <a:r>
              <a:rPr lang="en-US" altLang="zh-CN" sz="1400" dirty="0" smtClean="0">
                <a:solidFill>
                  <a:srgbClr val="008000"/>
                </a:solidFill>
                <a:latin typeface="Consolas" panose="020B0609020204030204" pitchFamily="49" charset="0"/>
              </a:rPr>
              <a:t>		</a:t>
            </a:r>
            <a:r>
              <a:rPr lang="en-US" altLang="zh-CN" sz="1400" dirty="0" smtClean="0">
                <a:solidFill>
                  <a:srgbClr val="000000"/>
                </a:solidFill>
                <a:latin typeface="Consolas" panose="020B0609020204030204" pitchFamily="49" charset="0"/>
              </a:rPr>
              <a:t>r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max</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f</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l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x</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p</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x</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r</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000000"/>
                </a:solidFill>
                <a:latin typeface="Consolas" panose="020B0609020204030204" pitchFamily="49" charset="0"/>
              </a:rPr>
              <a:t>	</a:t>
            </a:r>
            <a:r>
              <a:rPr lang="en-US" altLang="zh-CN" sz="1400" b="1" dirty="0" smtClean="0">
                <a:solidFill>
                  <a:srgbClr val="0000FF"/>
                </a:solidFill>
                <a:latin typeface="Consolas" panose="020B0609020204030204" pitchFamily="49" charset="0"/>
              </a:rPr>
              <a:t>return</a:t>
            </a:r>
            <a:r>
              <a:rPr lang="en-US" altLang="zh-CN" sz="1400" dirty="0" smtClean="0">
                <a:solidFill>
                  <a:srgbClr val="000000"/>
                </a:solidFill>
                <a:latin typeface="Consolas" panose="020B0609020204030204" pitchFamily="49" charset="0"/>
              </a:rPr>
              <a:t> r</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b="1" dirty="0" smtClean="0">
                <a:solidFill>
                  <a:srgbClr val="000080"/>
                </a:solidFill>
                <a:latin typeface="Consolas" panose="020B0609020204030204" pitchFamily="49" charset="0"/>
              </a:rPr>
              <a:t>}</a:t>
            </a:r>
            <a:endParaRPr lang="en-US" altLang="zh-CN" sz="1400" dirty="0"/>
          </a:p>
        </p:txBody>
      </p:sp>
      <p:sp>
        <p:nvSpPr>
          <p:cNvPr id="5" name="内容占位符 4"/>
          <p:cNvSpPr>
            <a:spLocks noGrp="1"/>
          </p:cNvSpPr>
          <p:nvPr>
            <p:ph sz="half" idx="2"/>
          </p:nvPr>
        </p:nvSpPr>
        <p:spPr/>
        <p:txBody>
          <a:bodyPr>
            <a:normAutofit/>
          </a:bodyPr>
          <a:lstStyle/>
          <a:p>
            <a:pPr marL="0" indent="0">
              <a:buNone/>
            </a:pPr>
            <a:r>
              <a:rPr lang="en-US" altLang="zh-CN" sz="1400" dirty="0" err="1" smtClean="0">
                <a:solidFill>
                  <a:srgbClr val="C00000"/>
                </a:solidFill>
                <a:latin typeface="Consolas" panose="020B0609020204030204" pitchFamily="49" charset="0"/>
              </a:rPr>
              <a:t>int</a:t>
            </a:r>
            <a:r>
              <a:rPr lang="en-US" altLang="zh-CN" sz="1400" dirty="0" smtClean="0">
                <a:solidFill>
                  <a:srgbClr val="C00000"/>
                </a:solidFill>
                <a:latin typeface="Consolas" panose="020B0609020204030204" pitchFamily="49" charset="0"/>
              </a:rPr>
              <a:t> t</a:t>
            </a:r>
            <a:r>
              <a:rPr lang="en-US" altLang="zh-CN" sz="1400" b="1" dirty="0" smtClean="0">
                <a:solidFill>
                  <a:srgbClr val="C00000"/>
                </a:solidFill>
                <a:latin typeface="Consolas" panose="020B0609020204030204" pitchFamily="49" charset="0"/>
              </a:rPr>
              <a:t>[</a:t>
            </a:r>
            <a:r>
              <a:rPr lang="en-US" altLang="zh-CN" sz="1400" dirty="0" smtClean="0">
                <a:solidFill>
                  <a:srgbClr val="C00000"/>
                </a:solidFill>
                <a:latin typeface="Consolas" panose="020B0609020204030204" pitchFamily="49" charset="0"/>
              </a:rPr>
              <a:t>1100</a:t>
            </a:r>
            <a:r>
              <a:rPr lang="en-US" altLang="zh-CN" sz="1400" b="1" dirty="0" smtClean="0">
                <a:solidFill>
                  <a:srgbClr val="C0000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err="1" smtClean="0">
                <a:solidFill>
                  <a:srgbClr val="8000FF"/>
                </a:solidFill>
                <a:latin typeface="Consolas" panose="020B0609020204030204" pitchFamily="49" charset="0"/>
              </a:rPr>
              <a:t>int</a:t>
            </a:r>
            <a:r>
              <a:rPr lang="en-US" altLang="zh-CN" sz="1400" dirty="0" smtClean="0">
                <a:solidFill>
                  <a:srgbClr val="000000"/>
                </a:solidFill>
                <a:latin typeface="Consolas" panose="020B0609020204030204" pitchFamily="49" charset="0"/>
              </a:rPr>
              <a:t> f</a:t>
            </a:r>
            <a:r>
              <a:rPr lang="en-US" altLang="zh-CN" sz="1400" b="1" dirty="0" smtClean="0">
                <a:solidFill>
                  <a:srgbClr val="000080"/>
                </a:solidFill>
                <a:latin typeface="Consolas" panose="020B0609020204030204" pitchFamily="49" charset="0"/>
              </a:rPr>
              <a:t>(</a:t>
            </a:r>
            <a:r>
              <a:rPr lang="en-US" altLang="zh-CN" sz="1400" dirty="0" err="1" smtClean="0">
                <a:solidFill>
                  <a:srgbClr val="8000FF"/>
                </a:solidFill>
                <a:latin typeface="Consolas" panose="020B0609020204030204" pitchFamily="49" charset="0"/>
              </a:rPr>
              <a:t>int</a:t>
            </a:r>
            <a:r>
              <a:rPr lang="en-US" altLang="zh-CN" sz="1400" dirty="0" smtClean="0">
                <a:solidFill>
                  <a:srgbClr val="000000"/>
                </a:solidFill>
                <a:latin typeface="Consolas" panose="020B0609020204030204" pitchFamily="49" charset="0"/>
              </a:rPr>
              <a:t> l</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000000"/>
                </a:solidFill>
                <a:latin typeface="Consolas" panose="020B0609020204030204" pitchFamily="49" charset="0"/>
              </a:rPr>
              <a:t>	</a:t>
            </a:r>
            <a:r>
              <a:rPr lang="en-US" altLang="zh-CN" sz="1400" b="1" dirty="0" smtClean="0">
                <a:solidFill>
                  <a:srgbClr val="0000FF"/>
                </a:solidFill>
                <a:latin typeface="Consolas" panose="020B0609020204030204" pitchFamily="49" charset="0"/>
              </a:rPr>
              <a:t>if</a:t>
            </a: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l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dirty="0" smtClean="0">
                <a:solidFill>
                  <a:srgbClr val="FF8000"/>
                </a:solidFill>
                <a:latin typeface="Consolas" panose="020B0609020204030204" pitchFamily="49" charset="0"/>
              </a:rPr>
              <a:t>0</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8000"/>
                </a:solidFill>
                <a:latin typeface="Consolas" panose="020B0609020204030204" pitchFamily="49" charset="0"/>
              </a:rPr>
              <a:t>//</a:t>
            </a:r>
            <a:r>
              <a:rPr lang="zh-CN" altLang="en-US" sz="1400" dirty="0" smtClean="0">
                <a:solidFill>
                  <a:srgbClr val="008000"/>
                </a:solidFill>
                <a:latin typeface="Consolas" panose="020B0609020204030204" pitchFamily="49" charset="0"/>
              </a:rPr>
              <a:t>边界条件</a:t>
            </a:r>
            <a:r>
              <a:rPr lang="en-US" altLang="zh-CN" sz="1400" dirty="0" smtClean="0">
                <a:solidFill>
                  <a:srgbClr val="008000"/>
                </a:solidFill>
                <a:latin typeface="Consolas" panose="020B0609020204030204" pitchFamily="49" charset="0"/>
              </a:rPr>
              <a:t/>
            </a:r>
            <a:br>
              <a:rPr lang="en-US" altLang="zh-CN" sz="1400" dirty="0" smtClean="0">
                <a:solidFill>
                  <a:srgbClr val="008000"/>
                </a:solidFill>
                <a:latin typeface="Consolas" panose="020B0609020204030204" pitchFamily="49" charset="0"/>
              </a:rPr>
            </a:br>
            <a:r>
              <a:rPr lang="en-US" altLang="zh-CN" sz="1400" dirty="0" smtClean="0">
                <a:solidFill>
                  <a:srgbClr val="008000"/>
                </a:solidFill>
                <a:latin typeface="Consolas" panose="020B0609020204030204" pitchFamily="49" charset="0"/>
              </a:rPr>
              <a:t>		</a:t>
            </a:r>
            <a:r>
              <a:rPr lang="en-US" altLang="zh-CN" sz="1400" b="1" dirty="0" smtClean="0">
                <a:solidFill>
                  <a:srgbClr val="0000FF"/>
                </a:solidFill>
                <a:latin typeface="Consolas" panose="020B0609020204030204" pitchFamily="49" charset="0"/>
              </a:rPr>
              <a:t>return</a:t>
            </a:r>
            <a:r>
              <a:rPr lang="en-US" altLang="zh-CN" sz="1400" dirty="0" smtClean="0">
                <a:solidFill>
                  <a:srgbClr val="000000"/>
                </a:solidFill>
                <a:latin typeface="Consolas" panose="020B0609020204030204" pitchFamily="49" charset="0"/>
              </a:rPr>
              <a:t> </a:t>
            </a:r>
            <a:r>
              <a:rPr lang="en-US" altLang="zh-CN" sz="1400" dirty="0" smtClean="0">
                <a:solidFill>
                  <a:srgbClr val="FF8000"/>
                </a:solidFill>
                <a:latin typeface="Consolas" panose="020B0609020204030204" pitchFamily="49" charset="0"/>
              </a:rPr>
              <a:t>0</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C00000"/>
                </a:solidFill>
                <a:latin typeface="Consolas" panose="020B0609020204030204" pitchFamily="49" charset="0"/>
              </a:rPr>
              <a:t>	</a:t>
            </a:r>
            <a:r>
              <a:rPr lang="en-US" altLang="zh-CN" sz="1400" b="1" dirty="0" smtClean="0">
                <a:solidFill>
                  <a:srgbClr val="C00000"/>
                </a:solidFill>
                <a:latin typeface="Consolas" panose="020B0609020204030204" pitchFamily="49" charset="0"/>
              </a:rPr>
              <a:t>if</a:t>
            </a:r>
            <a:r>
              <a:rPr lang="en-US" altLang="zh-CN" sz="1400" dirty="0" smtClean="0">
                <a:solidFill>
                  <a:srgbClr val="C00000"/>
                </a:solidFill>
                <a:latin typeface="Consolas" panose="020B0609020204030204" pitchFamily="49" charset="0"/>
              </a:rPr>
              <a:t> </a:t>
            </a:r>
            <a:r>
              <a:rPr lang="en-US" altLang="zh-CN" sz="1400" b="1" dirty="0" smtClean="0">
                <a:solidFill>
                  <a:srgbClr val="C00000"/>
                </a:solidFill>
                <a:latin typeface="Consolas" panose="020B0609020204030204" pitchFamily="49" charset="0"/>
              </a:rPr>
              <a:t>(</a:t>
            </a:r>
            <a:r>
              <a:rPr lang="en-US" altLang="zh-CN" sz="1400" dirty="0" smtClean="0">
                <a:solidFill>
                  <a:srgbClr val="C00000"/>
                </a:solidFill>
                <a:latin typeface="Consolas" panose="020B0609020204030204" pitchFamily="49" charset="0"/>
              </a:rPr>
              <a:t>t</a:t>
            </a:r>
            <a:r>
              <a:rPr lang="en-US" altLang="zh-CN" sz="1400" b="1" dirty="0" smtClean="0">
                <a:solidFill>
                  <a:srgbClr val="C00000"/>
                </a:solidFill>
                <a:latin typeface="Consolas" panose="020B0609020204030204" pitchFamily="49" charset="0"/>
              </a:rPr>
              <a:t>[</a:t>
            </a:r>
            <a:r>
              <a:rPr lang="en-US" altLang="zh-CN" sz="1400" dirty="0" smtClean="0">
                <a:solidFill>
                  <a:srgbClr val="C00000"/>
                </a:solidFill>
                <a:latin typeface="Consolas" panose="020B0609020204030204" pitchFamily="49" charset="0"/>
              </a:rPr>
              <a:t>l</a:t>
            </a:r>
            <a:r>
              <a:rPr lang="en-US" altLang="zh-CN" sz="1400" b="1" dirty="0" smtClean="0">
                <a:solidFill>
                  <a:srgbClr val="C00000"/>
                </a:solidFill>
                <a:latin typeface="Consolas" panose="020B0609020204030204" pitchFamily="49" charset="0"/>
              </a:rPr>
              <a:t>]</a:t>
            </a:r>
            <a:r>
              <a:rPr lang="en-US" altLang="zh-CN" sz="1400" dirty="0" smtClean="0">
                <a:solidFill>
                  <a:srgbClr val="C00000"/>
                </a:solidFill>
                <a:latin typeface="Consolas" panose="020B0609020204030204" pitchFamily="49" charset="0"/>
              </a:rPr>
              <a:t> </a:t>
            </a:r>
            <a:r>
              <a:rPr lang="en-US" altLang="zh-CN" sz="1400" b="1" dirty="0" smtClean="0">
                <a:solidFill>
                  <a:srgbClr val="C00000"/>
                </a:solidFill>
                <a:latin typeface="Consolas" panose="020B0609020204030204" pitchFamily="49" charset="0"/>
              </a:rPr>
              <a:t>&gt;=</a:t>
            </a:r>
            <a:r>
              <a:rPr lang="en-US" altLang="zh-CN" sz="1400" dirty="0" smtClean="0">
                <a:solidFill>
                  <a:srgbClr val="C00000"/>
                </a:solidFill>
                <a:latin typeface="Consolas" panose="020B0609020204030204" pitchFamily="49" charset="0"/>
              </a:rPr>
              <a:t> 0</a:t>
            </a:r>
            <a:r>
              <a:rPr lang="en-US" altLang="zh-CN" sz="1400" b="1" dirty="0" smtClean="0">
                <a:solidFill>
                  <a:srgbClr val="C00000"/>
                </a:solidFill>
                <a:latin typeface="Consolas" panose="020B0609020204030204" pitchFamily="49" charset="0"/>
              </a:rPr>
              <a:t>)</a:t>
            </a:r>
            <a:r>
              <a:rPr lang="en-US" altLang="zh-CN" sz="1400" dirty="0" smtClean="0">
                <a:solidFill>
                  <a:srgbClr val="C00000"/>
                </a:solidFill>
                <a:latin typeface="Consolas" panose="020B0609020204030204" pitchFamily="49" charset="0"/>
              </a:rPr>
              <a:t> </a:t>
            </a:r>
            <a:r>
              <a:rPr lang="en-US" altLang="zh-CN" sz="1400" b="1" dirty="0" smtClean="0">
                <a:solidFill>
                  <a:srgbClr val="C00000"/>
                </a:solidFill>
                <a:latin typeface="Consolas" panose="020B0609020204030204" pitchFamily="49" charset="0"/>
              </a:rPr>
              <a:t>{</a:t>
            </a:r>
            <a:r>
              <a:rPr lang="en-US" altLang="zh-CN" sz="1400" dirty="0" smtClean="0">
                <a:solidFill>
                  <a:srgbClr val="C00000"/>
                </a:solidFill>
                <a:latin typeface="Consolas" panose="020B0609020204030204" pitchFamily="49" charset="0"/>
              </a:rPr>
              <a:t/>
            </a:r>
            <a:br>
              <a:rPr lang="en-US" altLang="zh-CN" sz="1400" dirty="0" smtClean="0">
                <a:solidFill>
                  <a:srgbClr val="C00000"/>
                </a:solidFill>
                <a:latin typeface="Consolas" panose="020B0609020204030204" pitchFamily="49" charset="0"/>
              </a:rPr>
            </a:br>
            <a:r>
              <a:rPr lang="en-US" altLang="zh-CN" sz="1400" dirty="0" smtClean="0">
                <a:solidFill>
                  <a:srgbClr val="C00000"/>
                </a:solidFill>
                <a:latin typeface="Consolas" panose="020B0609020204030204" pitchFamily="49" charset="0"/>
              </a:rPr>
              <a:t>		</a:t>
            </a:r>
            <a:r>
              <a:rPr lang="en-US" altLang="zh-CN" sz="1400" b="1" dirty="0" smtClean="0">
                <a:solidFill>
                  <a:srgbClr val="C00000"/>
                </a:solidFill>
                <a:latin typeface="Consolas" panose="020B0609020204030204" pitchFamily="49" charset="0"/>
              </a:rPr>
              <a:t>return</a:t>
            </a:r>
            <a:r>
              <a:rPr lang="en-US" altLang="zh-CN" sz="1400" dirty="0" smtClean="0">
                <a:solidFill>
                  <a:srgbClr val="C00000"/>
                </a:solidFill>
                <a:latin typeface="Consolas" panose="020B0609020204030204" pitchFamily="49" charset="0"/>
              </a:rPr>
              <a:t> t</a:t>
            </a:r>
            <a:r>
              <a:rPr lang="en-US" altLang="zh-CN" sz="1400" b="1" dirty="0" smtClean="0">
                <a:solidFill>
                  <a:srgbClr val="C00000"/>
                </a:solidFill>
                <a:latin typeface="Consolas" panose="020B0609020204030204" pitchFamily="49" charset="0"/>
              </a:rPr>
              <a:t>[</a:t>
            </a:r>
            <a:r>
              <a:rPr lang="en-US" altLang="zh-CN" sz="1400" dirty="0" smtClean="0">
                <a:solidFill>
                  <a:srgbClr val="C00000"/>
                </a:solidFill>
                <a:latin typeface="Consolas" panose="020B0609020204030204" pitchFamily="49" charset="0"/>
              </a:rPr>
              <a:t>l</a:t>
            </a:r>
            <a:r>
              <a:rPr lang="en-US" altLang="zh-CN" sz="1400" b="1" dirty="0" smtClean="0">
                <a:solidFill>
                  <a:srgbClr val="C00000"/>
                </a:solidFill>
                <a:latin typeface="Consolas" panose="020B0609020204030204" pitchFamily="49" charset="0"/>
              </a:rPr>
              <a:t>];</a:t>
            </a:r>
            <a:r>
              <a:rPr lang="en-US" altLang="zh-CN" sz="1400" dirty="0" smtClean="0">
                <a:solidFill>
                  <a:srgbClr val="C00000"/>
                </a:solidFill>
                <a:latin typeface="Consolas" panose="020B0609020204030204" pitchFamily="49" charset="0"/>
              </a:rPr>
              <a:t/>
            </a:r>
            <a:br>
              <a:rPr lang="en-US" altLang="zh-CN" sz="1400" dirty="0" smtClean="0">
                <a:solidFill>
                  <a:srgbClr val="C00000"/>
                </a:solidFill>
                <a:latin typeface="Consolas" panose="020B0609020204030204" pitchFamily="49" charset="0"/>
              </a:rPr>
            </a:br>
            <a:r>
              <a:rPr lang="en-US" altLang="zh-CN" sz="1400" dirty="0" smtClean="0">
                <a:solidFill>
                  <a:srgbClr val="C00000"/>
                </a:solidFill>
                <a:latin typeface="Consolas" panose="020B0609020204030204" pitchFamily="49" charset="0"/>
              </a:rPr>
              <a:t>	</a:t>
            </a:r>
            <a:r>
              <a:rPr lang="en-US" altLang="zh-CN" sz="1400" b="1" dirty="0" smtClean="0">
                <a:solidFill>
                  <a:srgbClr val="C0000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000000"/>
                </a:solidFill>
                <a:latin typeface="Consolas" panose="020B0609020204030204" pitchFamily="49" charset="0"/>
              </a:rPr>
              <a:t>	</a:t>
            </a:r>
            <a:r>
              <a:rPr lang="en-US" altLang="zh-CN" sz="1400" dirty="0" err="1" smtClean="0">
                <a:solidFill>
                  <a:srgbClr val="8000FF"/>
                </a:solidFill>
                <a:latin typeface="Consolas" panose="020B0609020204030204" pitchFamily="49" charset="0"/>
              </a:rPr>
              <a:t>int</a:t>
            </a:r>
            <a:r>
              <a:rPr lang="en-US" altLang="zh-CN" sz="1400" dirty="0" smtClean="0">
                <a:solidFill>
                  <a:srgbClr val="000000"/>
                </a:solidFill>
                <a:latin typeface="Consolas" panose="020B0609020204030204" pitchFamily="49" charset="0"/>
              </a:rPr>
              <a:t> r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dirty="0" smtClean="0">
                <a:solidFill>
                  <a:srgbClr val="FF8000"/>
                </a:solidFill>
                <a:latin typeface="Consolas" panose="020B0609020204030204" pitchFamily="49" charset="0"/>
              </a:rPr>
              <a:t>0</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000000"/>
                </a:solidFill>
                <a:latin typeface="Consolas" panose="020B0609020204030204" pitchFamily="49" charset="0"/>
              </a:rPr>
              <a:t>	</a:t>
            </a:r>
            <a:r>
              <a:rPr lang="en-US" altLang="zh-CN" sz="1400" b="1" dirty="0" smtClean="0">
                <a:solidFill>
                  <a:srgbClr val="0000FF"/>
                </a:solidFill>
                <a:latin typeface="Consolas" panose="020B0609020204030204" pitchFamily="49" charset="0"/>
              </a:rPr>
              <a:t>for</a:t>
            </a: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err="1" smtClean="0">
                <a:solidFill>
                  <a:srgbClr val="8000FF"/>
                </a:solidFill>
                <a:latin typeface="Consolas" panose="020B0609020204030204" pitchFamily="49" charset="0"/>
              </a:rPr>
              <a:t>int</a:t>
            </a:r>
            <a:r>
              <a:rPr lang="en-US" altLang="zh-CN" sz="1400" dirty="0" smtClean="0">
                <a:solidFill>
                  <a:srgbClr val="000000"/>
                </a:solidFill>
                <a:latin typeface="Consolas" panose="020B0609020204030204" pitchFamily="49" charset="0"/>
              </a:rPr>
              <a:t> x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dirty="0" smtClean="0">
                <a:solidFill>
                  <a:srgbClr val="FF8000"/>
                </a:solidFill>
                <a:latin typeface="Consolas" panose="020B0609020204030204" pitchFamily="49" charset="0"/>
              </a:rPr>
              <a:t>1</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x </a:t>
            </a:r>
            <a:r>
              <a:rPr lang="en-US" altLang="zh-CN" sz="1400" b="1" dirty="0" smtClean="0">
                <a:solidFill>
                  <a:srgbClr val="000080"/>
                </a:solidFill>
                <a:latin typeface="Consolas" panose="020B0609020204030204" pitchFamily="49" charset="0"/>
              </a:rPr>
              <a:t>&lt;=</a:t>
            </a:r>
            <a:r>
              <a:rPr lang="en-US" altLang="zh-CN" sz="1400" dirty="0" smtClean="0">
                <a:solidFill>
                  <a:srgbClr val="000000"/>
                </a:solidFill>
                <a:latin typeface="Consolas" panose="020B0609020204030204" pitchFamily="49" charset="0"/>
              </a:rPr>
              <a:t> l</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x</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8000"/>
                </a:solidFill>
                <a:latin typeface="Consolas" panose="020B0609020204030204" pitchFamily="49" charset="0"/>
              </a:rPr>
              <a:t>//</a:t>
            </a:r>
            <a:r>
              <a:rPr lang="zh-CN" altLang="en-US" sz="1400" dirty="0" smtClean="0">
                <a:solidFill>
                  <a:srgbClr val="008000"/>
                </a:solidFill>
                <a:latin typeface="Consolas" panose="020B0609020204030204" pitchFamily="49" charset="0"/>
              </a:rPr>
              <a:t>状态转移</a:t>
            </a:r>
            <a:r>
              <a:rPr lang="en-US" altLang="zh-CN" sz="1400" dirty="0" smtClean="0">
                <a:solidFill>
                  <a:srgbClr val="008000"/>
                </a:solidFill>
                <a:latin typeface="Consolas" panose="020B0609020204030204" pitchFamily="49" charset="0"/>
              </a:rPr>
              <a:t/>
            </a:r>
            <a:br>
              <a:rPr lang="en-US" altLang="zh-CN" sz="1400" dirty="0" smtClean="0">
                <a:solidFill>
                  <a:srgbClr val="008000"/>
                </a:solidFill>
                <a:latin typeface="Consolas" panose="020B0609020204030204" pitchFamily="49" charset="0"/>
              </a:rPr>
            </a:br>
            <a:r>
              <a:rPr lang="en-US" altLang="zh-CN" sz="1400" dirty="0" smtClean="0">
                <a:solidFill>
                  <a:srgbClr val="008000"/>
                </a:solidFill>
                <a:latin typeface="Consolas" panose="020B0609020204030204" pitchFamily="49" charset="0"/>
              </a:rPr>
              <a:t>		</a:t>
            </a:r>
            <a:r>
              <a:rPr lang="en-US" altLang="zh-CN" sz="1400" dirty="0" smtClean="0">
                <a:solidFill>
                  <a:srgbClr val="000000"/>
                </a:solidFill>
                <a:latin typeface="Consolas" panose="020B0609020204030204" pitchFamily="49" charset="0"/>
              </a:rPr>
              <a:t>r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max</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f</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l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x</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p</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x</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r</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000000"/>
                </a:solidFill>
                <a:latin typeface="Consolas" panose="020B0609020204030204" pitchFamily="49" charset="0"/>
              </a:rPr>
              <a:t>	</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C00000"/>
                </a:solidFill>
                <a:latin typeface="Consolas" panose="020B0609020204030204" pitchFamily="49" charset="0"/>
              </a:rPr>
              <a:t>	t</a:t>
            </a:r>
            <a:r>
              <a:rPr lang="en-US" altLang="zh-CN" sz="1400" b="1" dirty="0" smtClean="0">
                <a:solidFill>
                  <a:srgbClr val="C00000"/>
                </a:solidFill>
                <a:latin typeface="Consolas" panose="020B0609020204030204" pitchFamily="49" charset="0"/>
              </a:rPr>
              <a:t>[</a:t>
            </a:r>
            <a:r>
              <a:rPr lang="en-US" altLang="zh-CN" sz="1400" dirty="0" smtClean="0">
                <a:solidFill>
                  <a:srgbClr val="C00000"/>
                </a:solidFill>
                <a:latin typeface="Consolas" panose="020B0609020204030204" pitchFamily="49" charset="0"/>
              </a:rPr>
              <a:t>l</a:t>
            </a:r>
            <a:r>
              <a:rPr lang="en-US" altLang="zh-CN" sz="1400" b="1" dirty="0" smtClean="0">
                <a:solidFill>
                  <a:srgbClr val="C00000"/>
                </a:solidFill>
                <a:latin typeface="Consolas" panose="020B0609020204030204" pitchFamily="49" charset="0"/>
              </a:rPr>
              <a:t>]</a:t>
            </a:r>
            <a:r>
              <a:rPr lang="en-US" altLang="zh-CN" sz="1400" dirty="0" smtClean="0">
                <a:solidFill>
                  <a:srgbClr val="C00000"/>
                </a:solidFill>
                <a:latin typeface="Consolas" panose="020B0609020204030204" pitchFamily="49" charset="0"/>
              </a:rPr>
              <a:t> </a:t>
            </a:r>
            <a:r>
              <a:rPr lang="en-US" altLang="zh-CN" sz="1400" b="1" dirty="0" smtClean="0">
                <a:solidFill>
                  <a:srgbClr val="C00000"/>
                </a:solidFill>
                <a:latin typeface="Consolas" panose="020B0609020204030204" pitchFamily="49" charset="0"/>
              </a:rPr>
              <a:t>=</a:t>
            </a:r>
            <a:r>
              <a:rPr lang="en-US" altLang="zh-CN" sz="1400" dirty="0" smtClean="0">
                <a:solidFill>
                  <a:srgbClr val="C00000"/>
                </a:solidFill>
                <a:latin typeface="Consolas" panose="020B0609020204030204" pitchFamily="49" charset="0"/>
              </a:rPr>
              <a:t> r</a:t>
            </a:r>
            <a:r>
              <a:rPr lang="en-US" altLang="zh-CN" sz="1400" b="1" dirty="0" smtClean="0">
                <a:solidFill>
                  <a:srgbClr val="C0000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dirty="0" smtClean="0">
                <a:solidFill>
                  <a:srgbClr val="000000"/>
                </a:solidFill>
                <a:latin typeface="Consolas" panose="020B0609020204030204" pitchFamily="49" charset="0"/>
              </a:rPr>
              <a:t>	</a:t>
            </a:r>
            <a:r>
              <a:rPr lang="en-US" altLang="zh-CN" sz="1400" b="1" dirty="0" smtClean="0">
                <a:solidFill>
                  <a:srgbClr val="0000FF"/>
                </a:solidFill>
                <a:latin typeface="Consolas" panose="020B0609020204030204" pitchFamily="49" charset="0"/>
              </a:rPr>
              <a:t>return</a:t>
            </a:r>
            <a:r>
              <a:rPr lang="en-US" altLang="zh-CN" sz="1400" dirty="0" smtClean="0">
                <a:solidFill>
                  <a:srgbClr val="000000"/>
                </a:solidFill>
                <a:latin typeface="Consolas" panose="020B0609020204030204" pitchFamily="49" charset="0"/>
              </a:rPr>
              <a:t> r</a:t>
            </a:r>
            <a:r>
              <a:rPr lang="en-US" altLang="zh-CN" sz="1400" b="1" dirty="0" smtClean="0">
                <a:solidFill>
                  <a:srgbClr val="000080"/>
                </a:solidFill>
                <a:latin typeface="Consolas" panose="020B0609020204030204" pitchFamily="49" charset="0"/>
              </a:rPr>
              <a:t>;</a:t>
            </a:r>
            <a:r>
              <a:rPr lang="en-US" altLang="zh-CN" sz="1400" dirty="0" smtClean="0">
                <a:solidFill>
                  <a:srgbClr val="000000"/>
                </a:solidFill>
                <a:latin typeface="Consolas" panose="020B0609020204030204" pitchFamily="49" charset="0"/>
              </a:rPr>
              <a:t/>
            </a:r>
            <a:br>
              <a:rPr lang="en-US" altLang="zh-CN" sz="1400" dirty="0" smtClean="0">
                <a:solidFill>
                  <a:srgbClr val="000000"/>
                </a:solidFill>
                <a:latin typeface="Consolas" panose="020B0609020204030204" pitchFamily="49" charset="0"/>
              </a:rPr>
            </a:br>
            <a:r>
              <a:rPr lang="en-US" altLang="zh-CN" sz="1400" b="1" dirty="0" smtClean="0">
                <a:solidFill>
                  <a:srgbClr val="000080"/>
                </a:solidFill>
                <a:latin typeface="Consolas" panose="020B0609020204030204" pitchFamily="49" charset="0"/>
              </a:rPr>
              <a:t>}</a:t>
            </a:r>
            <a:endParaRPr lang="en-US" altLang="zh-CN" sz="1400" dirty="0"/>
          </a:p>
        </p:txBody>
      </p:sp>
    </p:spTree>
    <p:extLst>
      <p:ext uri="{BB962C8B-B14F-4D97-AF65-F5344CB8AC3E}">
        <p14:creationId xmlns:p14="http://schemas.microsoft.com/office/powerpoint/2010/main" val="1913071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状态和有向无环图</a:t>
            </a:r>
            <a:endParaRPr lang="zh-CN" altLang="en-US" dirty="0"/>
          </a:p>
        </p:txBody>
      </p:sp>
      <p:sp>
        <p:nvSpPr>
          <p:cNvPr id="7" name="椭圆 6"/>
          <p:cNvSpPr/>
          <p:nvPr/>
        </p:nvSpPr>
        <p:spPr>
          <a:xfrm>
            <a:off x="2319321" y="4113257"/>
            <a:ext cx="477520" cy="4775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椭圆 7"/>
          <p:cNvSpPr/>
          <p:nvPr/>
        </p:nvSpPr>
        <p:spPr>
          <a:xfrm>
            <a:off x="2435067" y="3071535"/>
            <a:ext cx="477520" cy="4775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9" name="椭圆 8"/>
          <p:cNvSpPr/>
          <p:nvPr/>
        </p:nvSpPr>
        <p:spPr>
          <a:xfrm>
            <a:off x="3504322" y="2531608"/>
            <a:ext cx="477520" cy="4775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0" name="椭圆 9"/>
          <p:cNvSpPr/>
          <p:nvPr/>
        </p:nvSpPr>
        <p:spPr>
          <a:xfrm>
            <a:off x="3400150" y="3597926"/>
            <a:ext cx="477520" cy="4775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1" name="椭圆 10"/>
          <p:cNvSpPr/>
          <p:nvPr/>
        </p:nvSpPr>
        <p:spPr>
          <a:xfrm>
            <a:off x="5247716" y="4113257"/>
            <a:ext cx="477520" cy="4775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2" name="椭圆 11"/>
          <p:cNvSpPr/>
          <p:nvPr/>
        </p:nvSpPr>
        <p:spPr>
          <a:xfrm>
            <a:off x="5247716" y="2943924"/>
            <a:ext cx="477520" cy="4775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 name="椭圆 12"/>
          <p:cNvSpPr/>
          <p:nvPr/>
        </p:nvSpPr>
        <p:spPr>
          <a:xfrm>
            <a:off x="6432719" y="2943924"/>
            <a:ext cx="477520" cy="4775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 name="椭圆 13"/>
          <p:cNvSpPr/>
          <p:nvPr/>
        </p:nvSpPr>
        <p:spPr>
          <a:xfrm>
            <a:off x="6432719" y="4113257"/>
            <a:ext cx="477520" cy="4775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18" name="直接箭头连接符 17"/>
          <p:cNvCxnSpPr>
            <a:stCxn id="7" idx="0"/>
            <a:endCxn id="8" idx="4"/>
          </p:cNvCxnSpPr>
          <p:nvPr/>
        </p:nvCxnSpPr>
        <p:spPr>
          <a:xfrm flipV="1">
            <a:off x="2558081" y="3549055"/>
            <a:ext cx="115746" cy="564202"/>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20" name="直接箭头连接符 19"/>
          <p:cNvCxnSpPr>
            <a:stCxn id="8" idx="7"/>
            <a:endCxn id="9" idx="2"/>
          </p:cNvCxnSpPr>
          <p:nvPr/>
        </p:nvCxnSpPr>
        <p:spPr>
          <a:xfrm flipV="1">
            <a:off x="2842656" y="2770368"/>
            <a:ext cx="661666" cy="371098"/>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22" name="直接箭头连接符 21"/>
          <p:cNvCxnSpPr>
            <a:stCxn id="10" idx="0"/>
            <a:endCxn id="9" idx="4"/>
          </p:cNvCxnSpPr>
          <p:nvPr/>
        </p:nvCxnSpPr>
        <p:spPr>
          <a:xfrm flipV="1">
            <a:off x="3638910" y="3009128"/>
            <a:ext cx="104172" cy="588798"/>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24" name="直接箭头连接符 23"/>
          <p:cNvCxnSpPr>
            <a:stCxn id="7" idx="6"/>
            <a:endCxn id="10" idx="3"/>
          </p:cNvCxnSpPr>
          <p:nvPr/>
        </p:nvCxnSpPr>
        <p:spPr>
          <a:xfrm flipV="1">
            <a:off x="2796841" y="4005515"/>
            <a:ext cx="673240" cy="346502"/>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26" name="直接箭头连接符 25"/>
          <p:cNvCxnSpPr>
            <a:stCxn id="12" idx="6"/>
            <a:endCxn id="13" idx="2"/>
          </p:cNvCxnSpPr>
          <p:nvPr/>
        </p:nvCxnSpPr>
        <p:spPr>
          <a:xfrm>
            <a:off x="5725236" y="3182684"/>
            <a:ext cx="707483" cy="0"/>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28" name="直接箭头连接符 27"/>
          <p:cNvCxnSpPr>
            <a:stCxn id="13" idx="4"/>
            <a:endCxn id="14" idx="0"/>
          </p:cNvCxnSpPr>
          <p:nvPr/>
        </p:nvCxnSpPr>
        <p:spPr>
          <a:xfrm>
            <a:off x="6671479" y="3421444"/>
            <a:ext cx="0" cy="691813"/>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30" name="直接箭头连接符 29"/>
          <p:cNvCxnSpPr>
            <a:stCxn id="14" idx="2"/>
            <a:endCxn id="11" idx="6"/>
          </p:cNvCxnSpPr>
          <p:nvPr/>
        </p:nvCxnSpPr>
        <p:spPr>
          <a:xfrm flipH="1">
            <a:off x="5725236" y="4352017"/>
            <a:ext cx="707483" cy="0"/>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32" name="直接箭头连接符 31"/>
          <p:cNvCxnSpPr>
            <a:stCxn id="11" idx="0"/>
            <a:endCxn id="12" idx="4"/>
          </p:cNvCxnSpPr>
          <p:nvPr/>
        </p:nvCxnSpPr>
        <p:spPr>
          <a:xfrm flipV="1">
            <a:off x="5486476" y="3421444"/>
            <a:ext cx="0" cy="691813"/>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35" name="直接连接符 34"/>
          <p:cNvCxnSpPr/>
          <p:nvPr/>
        </p:nvCxnSpPr>
        <p:spPr>
          <a:xfrm>
            <a:off x="3201955" y="4653022"/>
            <a:ext cx="247302" cy="347241"/>
          </a:xfrm>
          <a:prstGeom prst="line">
            <a:avLst/>
          </a:prstGeom>
          <a:ln w="127000">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37" name="直接连接符 36"/>
          <p:cNvCxnSpPr/>
          <p:nvPr/>
        </p:nvCxnSpPr>
        <p:spPr>
          <a:xfrm flipV="1">
            <a:off x="3449257" y="4312984"/>
            <a:ext cx="479021" cy="687279"/>
          </a:xfrm>
          <a:prstGeom prst="line">
            <a:avLst/>
          </a:prstGeom>
          <a:ln w="127000">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39" name="直接连接符 38"/>
          <p:cNvCxnSpPr/>
          <p:nvPr/>
        </p:nvCxnSpPr>
        <p:spPr>
          <a:xfrm>
            <a:off x="6111433" y="4317359"/>
            <a:ext cx="717630" cy="706056"/>
          </a:xfrm>
          <a:prstGeom prst="line">
            <a:avLst/>
          </a:prstGeom>
          <a:ln w="127000">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41" name="直接连接符 40"/>
          <p:cNvCxnSpPr/>
          <p:nvPr/>
        </p:nvCxnSpPr>
        <p:spPr>
          <a:xfrm flipH="1">
            <a:off x="6111433" y="4317359"/>
            <a:ext cx="706057" cy="706056"/>
          </a:xfrm>
          <a:prstGeom prst="line">
            <a:avLst/>
          </a:prstGeom>
          <a:ln w="127000">
            <a:solidFill>
              <a:srgbClr val="C0000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3828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动态规划的基本思想</a:t>
            </a:r>
            <a:endParaRPr lang="zh-CN" altLang="en-US" dirty="0"/>
          </a:p>
        </p:txBody>
      </p:sp>
      <p:sp>
        <p:nvSpPr>
          <p:cNvPr id="3" name="内容占位符 2"/>
          <p:cNvSpPr>
            <a:spLocks noGrp="1"/>
          </p:cNvSpPr>
          <p:nvPr>
            <p:ph idx="1"/>
          </p:nvPr>
        </p:nvSpPr>
        <p:spPr/>
        <p:txBody>
          <a:bodyPr/>
          <a:lstStyle/>
          <a:p>
            <a:r>
              <a:rPr lang="zh-CN" altLang="en-US" dirty="0" smtClean="0"/>
              <a:t>定义状态</a:t>
            </a:r>
            <a:endParaRPr lang="en-US" altLang="zh-CN" dirty="0" smtClean="0"/>
          </a:p>
          <a:p>
            <a:r>
              <a:rPr lang="zh-CN" altLang="en-US" dirty="0" smtClean="0"/>
              <a:t>确定状态转移</a:t>
            </a:r>
            <a:endParaRPr lang="en-US" altLang="zh-CN" dirty="0" smtClean="0"/>
          </a:p>
          <a:p>
            <a:r>
              <a:rPr lang="zh-CN" altLang="en-US" dirty="0" smtClean="0"/>
              <a:t>确定边界条件</a:t>
            </a:r>
            <a:endParaRPr lang="en-US" altLang="zh-CN" dirty="0" smtClean="0"/>
          </a:p>
          <a:p>
            <a:r>
              <a:rPr lang="zh-CN" altLang="en-US" dirty="0" smtClean="0"/>
              <a:t>确定计算顺序</a:t>
            </a:r>
            <a:endParaRPr lang="zh-CN" altLang="en-US" dirty="0"/>
          </a:p>
        </p:txBody>
      </p:sp>
    </p:spTree>
    <p:extLst>
      <p:ext uri="{BB962C8B-B14F-4D97-AF65-F5344CB8AC3E}">
        <p14:creationId xmlns:p14="http://schemas.microsoft.com/office/powerpoint/2010/main" val="4228137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统计结果</a:t>
            </a:r>
            <a:endParaRPr lang="zh-CN" altLang="en-US" dirty="0"/>
          </a:p>
        </p:txBody>
      </p:sp>
      <p:sp>
        <p:nvSpPr>
          <p:cNvPr id="3" name="内容占位符 2"/>
          <p:cNvSpPr>
            <a:spLocks noGrp="1"/>
          </p:cNvSpPr>
          <p:nvPr>
            <p:ph idx="1"/>
          </p:nvPr>
        </p:nvSpPr>
        <p:spPr/>
        <p:txBody>
          <a:bodyPr/>
          <a:lstStyle/>
          <a:p>
            <a:r>
              <a:rPr lang="zh-CN" altLang="en-US" dirty="0" smtClean="0"/>
              <a:t>只要求输出解的值</a:t>
            </a:r>
            <a:endParaRPr lang="en-US" altLang="zh-CN" dirty="0" smtClean="0"/>
          </a:p>
          <a:p>
            <a:pPr lvl="1"/>
            <a:r>
              <a:rPr lang="zh-CN" altLang="en-US" dirty="0" smtClean="0"/>
              <a:t>题目的解直接与一个状态的解对应→直接输出</a:t>
            </a:r>
            <a:endParaRPr lang="en-US" altLang="zh-CN" dirty="0" smtClean="0"/>
          </a:p>
          <a:p>
            <a:pPr lvl="1"/>
            <a:r>
              <a:rPr lang="zh-CN" altLang="en-US" dirty="0" smtClean="0"/>
              <a:t>题目的解由多个状态的解推得→枚举这些状态统计答案</a:t>
            </a:r>
            <a:endParaRPr lang="en-US" altLang="zh-CN" dirty="0" smtClean="0"/>
          </a:p>
          <a:p>
            <a:r>
              <a:rPr lang="zh-CN" altLang="en-US" dirty="0" smtClean="0"/>
              <a:t>要求输出任一方案→记录前驱状态，从结果逆推</a:t>
            </a:r>
            <a:endParaRPr lang="en-US" altLang="zh-CN" dirty="0" smtClean="0"/>
          </a:p>
          <a:p>
            <a:r>
              <a:rPr lang="zh-CN" altLang="en-US" dirty="0" smtClean="0"/>
              <a:t>要求输出字典序最小的方案</a:t>
            </a:r>
            <a:endParaRPr lang="en-US" altLang="zh-CN" dirty="0" smtClean="0"/>
          </a:p>
          <a:p>
            <a:pPr lvl="1"/>
            <a:r>
              <a:rPr lang="zh-CN" altLang="en-US" dirty="0" smtClean="0"/>
              <a:t>逆向计算，更新时注意顺序，输出时逆推</a:t>
            </a:r>
            <a:endParaRPr lang="en-US" altLang="zh-CN" dirty="0" smtClean="0"/>
          </a:p>
          <a:p>
            <a:pPr lvl="1"/>
            <a:r>
              <a:rPr lang="zh-CN" altLang="en-US" dirty="0" smtClean="0"/>
              <a:t>给“代价”值增加一维表明字典序</a:t>
            </a:r>
            <a:endParaRPr lang="en-US" altLang="zh-CN" dirty="0" smtClean="0"/>
          </a:p>
          <a:p>
            <a:pPr lvl="1"/>
            <a:r>
              <a:rPr lang="zh-CN" altLang="en-US" dirty="0" smtClean="0"/>
              <a:t>构造“最优转移图”，用图论方法求解</a:t>
            </a:r>
            <a:endParaRPr lang="en-US" altLang="zh-CN" dirty="0" smtClean="0"/>
          </a:p>
          <a:p>
            <a:pPr lvl="1"/>
            <a:r>
              <a:rPr lang="zh-CN" altLang="en-US" dirty="0" smtClean="0"/>
              <a:t>其它方式自行脑补</a:t>
            </a:r>
            <a:r>
              <a:rPr lang="en-US" altLang="zh-CN" dirty="0" smtClean="0"/>
              <a:t>……</a:t>
            </a:r>
          </a:p>
        </p:txBody>
      </p:sp>
    </p:spTree>
    <p:extLst>
      <p:ext uri="{BB962C8B-B14F-4D97-AF65-F5344CB8AC3E}">
        <p14:creationId xmlns:p14="http://schemas.microsoft.com/office/powerpoint/2010/main" val="3814824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滚动数组</a:t>
            </a:r>
            <a:endParaRPr lang="zh-CN" altLang="en-US" dirty="0"/>
          </a:p>
        </p:txBody>
      </p:sp>
      <p:sp>
        <p:nvSpPr>
          <p:cNvPr id="4" name="矩形 3"/>
          <p:cNvSpPr/>
          <p:nvPr/>
        </p:nvSpPr>
        <p:spPr>
          <a:xfrm>
            <a:off x="1945201" y="2628900"/>
            <a:ext cx="1587708" cy="3844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矩形 4"/>
          <p:cNvSpPr/>
          <p:nvPr/>
        </p:nvSpPr>
        <p:spPr>
          <a:xfrm>
            <a:off x="1945201" y="3013364"/>
            <a:ext cx="1587708" cy="3844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矩形 5"/>
          <p:cNvSpPr/>
          <p:nvPr/>
        </p:nvSpPr>
        <p:spPr>
          <a:xfrm>
            <a:off x="1945201" y="3397828"/>
            <a:ext cx="1587708" cy="3844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8" name="直接箭头连接符 7"/>
          <p:cNvCxnSpPr/>
          <p:nvPr/>
        </p:nvCxnSpPr>
        <p:spPr>
          <a:xfrm>
            <a:off x="2202873" y="2805545"/>
            <a:ext cx="509154" cy="405246"/>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10" name="直接箭头连接符 9"/>
          <p:cNvCxnSpPr/>
          <p:nvPr/>
        </p:nvCxnSpPr>
        <p:spPr>
          <a:xfrm>
            <a:off x="2213264" y="3169227"/>
            <a:ext cx="488372" cy="436418"/>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sp>
        <p:nvSpPr>
          <p:cNvPr id="13" name="矩形 12"/>
          <p:cNvSpPr/>
          <p:nvPr/>
        </p:nvSpPr>
        <p:spPr>
          <a:xfrm>
            <a:off x="4169112" y="2821132"/>
            <a:ext cx="1587708" cy="3844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矩形 13"/>
          <p:cNvSpPr/>
          <p:nvPr/>
        </p:nvSpPr>
        <p:spPr>
          <a:xfrm>
            <a:off x="4169112" y="3205596"/>
            <a:ext cx="1587708" cy="3844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6" name="直接箭头连接符 15"/>
          <p:cNvCxnSpPr/>
          <p:nvPr/>
        </p:nvCxnSpPr>
        <p:spPr>
          <a:xfrm>
            <a:off x="4447822" y="3008168"/>
            <a:ext cx="406400" cy="3896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7" name="矩形 16"/>
          <p:cNvSpPr/>
          <p:nvPr/>
        </p:nvSpPr>
        <p:spPr>
          <a:xfrm>
            <a:off x="6607512" y="2806314"/>
            <a:ext cx="1587708" cy="3844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矩形 17"/>
          <p:cNvSpPr/>
          <p:nvPr/>
        </p:nvSpPr>
        <p:spPr>
          <a:xfrm>
            <a:off x="6607512" y="3190778"/>
            <a:ext cx="1587708" cy="3844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21" name="直接箭头连接符 20"/>
          <p:cNvCxnSpPr/>
          <p:nvPr/>
        </p:nvCxnSpPr>
        <p:spPr>
          <a:xfrm flipV="1">
            <a:off x="6863644" y="3008168"/>
            <a:ext cx="417689" cy="3896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2" name="右箭头 21"/>
          <p:cNvSpPr/>
          <p:nvPr/>
        </p:nvSpPr>
        <p:spPr>
          <a:xfrm>
            <a:off x="5881511" y="3008168"/>
            <a:ext cx="530578" cy="38966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文本框 22"/>
          <p:cNvSpPr txBox="1"/>
          <p:nvPr/>
        </p:nvSpPr>
        <p:spPr>
          <a:xfrm>
            <a:off x="4755217" y="2344517"/>
            <a:ext cx="492443" cy="461665"/>
          </a:xfrm>
          <a:prstGeom prst="rect">
            <a:avLst/>
          </a:prstGeom>
          <a:noFill/>
        </p:spPr>
        <p:txBody>
          <a:bodyPr wrap="none" rtlCol="0">
            <a:spAutoFit/>
          </a:bodyPr>
          <a:lstStyle/>
          <a:p>
            <a:r>
              <a:rPr lang="zh-CN" altLang="en-US" sz="2400" dirty="0"/>
              <a:t>旧</a:t>
            </a:r>
          </a:p>
        </p:txBody>
      </p:sp>
      <p:sp>
        <p:nvSpPr>
          <p:cNvPr id="24" name="文本框 23"/>
          <p:cNvSpPr txBox="1"/>
          <p:nvPr/>
        </p:nvSpPr>
        <p:spPr>
          <a:xfrm>
            <a:off x="7155144" y="3599682"/>
            <a:ext cx="492443" cy="461665"/>
          </a:xfrm>
          <a:prstGeom prst="rect">
            <a:avLst/>
          </a:prstGeom>
          <a:noFill/>
        </p:spPr>
        <p:txBody>
          <a:bodyPr wrap="none" rtlCol="0">
            <a:spAutoFit/>
          </a:bodyPr>
          <a:lstStyle/>
          <a:p>
            <a:r>
              <a:rPr lang="zh-CN" altLang="en-US" sz="2400" dirty="0"/>
              <a:t>旧</a:t>
            </a:r>
          </a:p>
        </p:txBody>
      </p:sp>
      <p:sp>
        <p:nvSpPr>
          <p:cNvPr id="25" name="文本框 24"/>
          <p:cNvSpPr txBox="1"/>
          <p:nvPr/>
        </p:nvSpPr>
        <p:spPr>
          <a:xfrm>
            <a:off x="7155143" y="2324465"/>
            <a:ext cx="492443" cy="461665"/>
          </a:xfrm>
          <a:prstGeom prst="rect">
            <a:avLst/>
          </a:prstGeom>
          <a:noFill/>
        </p:spPr>
        <p:txBody>
          <a:bodyPr wrap="none" rtlCol="0">
            <a:spAutoFit/>
          </a:bodyPr>
          <a:lstStyle/>
          <a:p>
            <a:r>
              <a:rPr lang="zh-CN" altLang="en-US" sz="2400" dirty="0" smtClean="0"/>
              <a:t>新</a:t>
            </a:r>
            <a:endParaRPr lang="zh-CN" altLang="en-US" sz="2400" dirty="0"/>
          </a:p>
        </p:txBody>
      </p:sp>
      <p:sp>
        <p:nvSpPr>
          <p:cNvPr id="26" name="文本框 25"/>
          <p:cNvSpPr txBox="1"/>
          <p:nvPr/>
        </p:nvSpPr>
        <p:spPr>
          <a:xfrm>
            <a:off x="4747357" y="3610452"/>
            <a:ext cx="492443" cy="461665"/>
          </a:xfrm>
          <a:prstGeom prst="rect">
            <a:avLst/>
          </a:prstGeom>
          <a:noFill/>
        </p:spPr>
        <p:txBody>
          <a:bodyPr wrap="none" rtlCol="0">
            <a:spAutoFit/>
          </a:bodyPr>
          <a:lstStyle/>
          <a:p>
            <a:r>
              <a:rPr lang="zh-CN" altLang="en-US" sz="2400" dirty="0" smtClean="0"/>
              <a:t>新</a:t>
            </a:r>
            <a:endParaRPr lang="zh-CN" altLang="en-US" sz="2400" dirty="0"/>
          </a:p>
        </p:txBody>
      </p:sp>
    </p:spTree>
    <p:extLst>
      <p:ext uri="{BB962C8B-B14F-4D97-AF65-F5344CB8AC3E}">
        <p14:creationId xmlns:p14="http://schemas.microsoft.com/office/powerpoint/2010/main" val="1979055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经典问题</a:t>
            </a:r>
            <a:endParaRPr lang="zh-CN" altLang="en-US" dirty="0"/>
          </a:p>
        </p:txBody>
      </p:sp>
    </p:spTree>
    <p:extLst>
      <p:ext uri="{BB962C8B-B14F-4D97-AF65-F5344CB8AC3E}">
        <p14:creationId xmlns:p14="http://schemas.microsoft.com/office/powerpoint/2010/main" val="2366381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最长公共子序列</a:t>
            </a:r>
            <a:endParaRPr lang="zh-CN" altLang="en-US" dirty="0"/>
          </a:p>
        </p:txBody>
      </p:sp>
      <p:sp>
        <p:nvSpPr>
          <p:cNvPr id="2" name="文本框 1"/>
          <p:cNvSpPr txBox="1"/>
          <p:nvPr/>
        </p:nvSpPr>
        <p:spPr>
          <a:xfrm>
            <a:off x="4261006" y="1905000"/>
            <a:ext cx="2836033" cy="3970318"/>
          </a:xfrm>
          <a:prstGeom prst="rect">
            <a:avLst/>
          </a:prstGeom>
          <a:noFill/>
          <a:effectLst>
            <a:glow rad="101600">
              <a:srgbClr val="00B050">
                <a:alpha val="60000"/>
              </a:srgbClr>
            </a:glow>
          </a:effectLst>
        </p:spPr>
        <p:txBody>
          <a:bodyPr wrap="none" rtlCol="0">
            <a:spAutoFit/>
          </a:bodyPr>
          <a:lstStyle/>
          <a:p>
            <a:r>
              <a:rPr lang="en-US" altLang="zh-CN" sz="3600" dirty="0" smtClean="0">
                <a:solidFill>
                  <a:schemeClr val="accent3"/>
                </a:solidFill>
                <a:effectLst/>
                <a:latin typeface="Consolas" panose="020B0609020204030204" pitchFamily="49" charset="0"/>
                <a:cs typeface="Consolas" panose="020B0609020204030204" pitchFamily="49" charset="0"/>
              </a:rPr>
              <a:t>A</a:t>
            </a:r>
            <a:r>
              <a:rPr lang="en-US" altLang="zh-CN" sz="3600" dirty="0" smtClean="0">
                <a:solidFill>
                  <a:srgbClr val="00B050"/>
                </a:solidFill>
                <a:effectLst/>
                <a:latin typeface="Consolas" panose="020B0609020204030204" pitchFamily="49" charset="0"/>
                <a:cs typeface="Consolas" panose="020B0609020204030204" pitchFamily="49" charset="0"/>
              </a:rPr>
              <a:t>B</a:t>
            </a:r>
            <a:r>
              <a:rPr lang="en-US" altLang="zh-CN" sz="3600" dirty="0" smtClean="0">
                <a:solidFill>
                  <a:schemeClr val="accent3"/>
                </a:solidFill>
                <a:effectLst/>
                <a:latin typeface="Consolas" panose="020B0609020204030204" pitchFamily="49" charset="0"/>
                <a:cs typeface="Consolas" panose="020B0609020204030204" pitchFamily="49" charset="0"/>
              </a:rPr>
              <a:t>C</a:t>
            </a:r>
            <a:r>
              <a:rPr lang="en-US" altLang="zh-CN" sz="3600" dirty="0" smtClean="0">
                <a:solidFill>
                  <a:srgbClr val="00B050"/>
                </a:solidFill>
                <a:effectLst/>
                <a:latin typeface="Consolas" panose="020B0609020204030204" pitchFamily="49" charset="0"/>
                <a:cs typeface="Consolas" panose="020B0609020204030204" pitchFamily="49" charset="0"/>
              </a:rPr>
              <a:t>DE</a:t>
            </a:r>
            <a:r>
              <a:rPr lang="en-US" altLang="zh-CN" sz="3600" dirty="0" smtClean="0">
                <a:solidFill>
                  <a:schemeClr val="accent3"/>
                </a:solidFill>
                <a:effectLst/>
                <a:latin typeface="Consolas" panose="020B0609020204030204" pitchFamily="49" charset="0"/>
                <a:cs typeface="Consolas" panose="020B0609020204030204" pitchFamily="49" charset="0"/>
              </a:rPr>
              <a:t>F</a:t>
            </a:r>
            <a:r>
              <a:rPr lang="en-US" altLang="zh-CN" sz="3600" dirty="0" smtClean="0">
                <a:solidFill>
                  <a:srgbClr val="00B050"/>
                </a:solidFill>
                <a:effectLst/>
                <a:latin typeface="Consolas" panose="020B0609020204030204" pitchFamily="49" charset="0"/>
                <a:cs typeface="Consolas" panose="020B0609020204030204" pitchFamily="49" charset="0"/>
              </a:rPr>
              <a:t>G</a:t>
            </a:r>
          </a:p>
          <a:p>
            <a:endParaRPr lang="en-US" altLang="zh-CN" sz="3600" dirty="0" smtClean="0">
              <a:solidFill>
                <a:srgbClr val="00B050"/>
              </a:solidFill>
              <a:effectLst/>
              <a:latin typeface="Consolas" panose="020B0609020204030204" pitchFamily="49" charset="0"/>
              <a:cs typeface="Consolas" panose="020B0609020204030204" pitchFamily="49" charset="0"/>
            </a:endParaRPr>
          </a:p>
          <a:p>
            <a:r>
              <a:rPr lang="en-US" altLang="zh-CN" sz="3600" dirty="0">
                <a:solidFill>
                  <a:srgbClr val="00B050"/>
                </a:solidFill>
                <a:effectLst/>
                <a:latin typeface="Consolas" panose="020B0609020204030204" pitchFamily="49" charset="0"/>
                <a:cs typeface="Consolas" panose="020B0609020204030204" pitchFamily="49" charset="0"/>
              </a:rPr>
              <a:t> </a:t>
            </a:r>
            <a:r>
              <a:rPr lang="en-US" altLang="zh-CN" sz="3600" dirty="0" smtClean="0">
                <a:solidFill>
                  <a:srgbClr val="00B050"/>
                </a:solidFill>
                <a:effectLst/>
                <a:latin typeface="Consolas" panose="020B0609020204030204" pitchFamily="49" charset="0"/>
                <a:cs typeface="Consolas" panose="020B0609020204030204" pitchFamily="49" charset="0"/>
              </a:rPr>
              <a:t>B DE G</a:t>
            </a:r>
          </a:p>
          <a:p>
            <a:endParaRPr lang="en-US" altLang="zh-CN" sz="3600" dirty="0" smtClean="0">
              <a:solidFill>
                <a:srgbClr val="00B050"/>
              </a:solidFill>
              <a:effectLst/>
              <a:latin typeface="Consolas" panose="020B0609020204030204" pitchFamily="49" charset="0"/>
              <a:cs typeface="Consolas" panose="020B0609020204030204" pitchFamily="49" charset="0"/>
            </a:endParaRPr>
          </a:p>
          <a:p>
            <a:r>
              <a:rPr lang="en-US" altLang="zh-CN" sz="3600" dirty="0" smtClean="0">
                <a:solidFill>
                  <a:srgbClr val="00B050"/>
                </a:solidFill>
                <a:effectLst/>
                <a:latin typeface="Consolas" panose="020B0609020204030204" pitchFamily="49" charset="0"/>
                <a:cs typeface="Consolas" panose="020B0609020204030204" pitchFamily="49" charset="0"/>
              </a:rPr>
              <a:t>BDEG</a:t>
            </a:r>
          </a:p>
          <a:p>
            <a:endParaRPr lang="en-US" altLang="zh-CN" sz="3600" dirty="0">
              <a:solidFill>
                <a:srgbClr val="00B050"/>
              </a:solidFill>
              <a:effectLst/>
              <a:latin typeface="Consolas" panose="020B0609020204030204" pitchFamily="49" charset="0"/>
              <a:cs typeface="Consolas" panose="020B0609020204030204" pitchFamily="49" charset="0"/>
            </a:endParaRPr>
          </a:p>
          <a:p>
            <a:r>
              <a:rPr lang="zh-CN" altLang="en-US" sz="3600" dirty="0" smtClean="0">
                <a:solidFill>
                  <a:schemeClr val="accent3"/>
                </a:solidFill>
                <a:effectLst/>
                <a:latin typeface="Consolas" panose="020B0609020204030204" pitchFamily="49" charset="0"/>
                <a:cs typeface="Consolas" panose="020B0609020204030204" pitchFamily="49" charset="0"/>
              </a:rPr>
              <a:t>     子序列</a:t>
            </a:r>
            <a:endParaRPr lang="zh-CN" altLang="en-US" sz="3600" dirty="0">
              <a:solidFill>
                <a:schemeClr val="accent3"/>
              </a:solidFill>
              <a:effectLst/>
              <a:latin typeface="Consolas" panose="020B0609020204030204" pitchFamily="49" charset="0"/>
              <a:cs typeface="Consolas" panose="020B0609020204030204" pitchFamily="49" charset="0"/>
            </a:endParaRPr>
          </a:p>
        </p:txBody>
      </p:sp>
      <p:sp>
        <p:nvSpPr>
          <p:cNvPr id="3" name="下箭头 2"/>
          <p:cNvSpPr/>
          <p:nvPr/>
        </p:nvSpPr>
        <p:spPr>
          <a:xfrm>
            <a:off x="5029200" y="2554357"/>
            <a:ext cx="327991" cy="48701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下箭头 5"/>
          <p:cNvSpPr/>
          <p:nvPr/>
        </p:nvSpPr>
        <p:spPr>
          <a:xfrm>
            <a:off x="5029199" y="3660839"/>
            <a:ext cx="327991" cy="48701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8" name="直接箭头连接符 7"/>
          <p:cNvCxnSpPr/>
          <p:nvPr/>
        </p:nvCxnSpPr>
        <p:spPr>
          <a:xfrm flipH="1" flipV="1">
            <a:off x="5098774" y="4671391"/>
            <a:ext cx="745435" cy="536713"/>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09155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最长公共子序列</a:t>
            </a:r>
            <a:endParaRPr lang="zh-CN" altLang="en-US" dirty="0"/>
          </a:p>
        </p:txBody>
      </p:sp>
      <p:sp>
        <p:nvSpPr>
          <p:cNvPr id="4" name="文本框 3"/>
          <p:cNvSpPr txBox="1"/>
          <p:nvPr/>
        </p:nvSpPr>
        <p:spPr>
          <a:xfrm>
            <a:off x="1945201" y="1530626"/>
            <a:ext cx="6173485" cy="5078313"/>
          </a:xfrm>
          <a:prstGeom prst="rect">
            <a:avLst/>
          </a:prstGeom>
          <a:noFill/>
        </p:spPr>
        <p:txBody>
          <a:bodyPr wrap="none" rtlCol="0">
            <a:spAutoFit/>
          </a:bodyPr>
          <a:lstStyle/>
          <a:p>
            <a:r>
              <a:rPr lang="en-US" altLang="zh-CN" sz="3600" dirty="0" smtClean="0">
                <a:solidFill>
                  <a:schemeClr val="accent3"/>
                </a:solidFill>
                <a:latin typeface="Consolas" panose="020B0609020204030204" pitchFamily="49" charset="0"/>
                <a:cs typeface="Consolas" panose="020B0609020204030204" pitchFamily="49" charset="0"/>
              </a:rPr>
              <a:t>BDCABA</a:t>
            </a:r>
          </a:p>
          <a:p>
            <a:endParaRPr lang="en-US" altLang="zh-CN" sz="3600" dirty="0" smtClean="0">
              <a:solidFill>
                <a:schemeClr val="accent3"/>
              </a:solidFill>
              <a:latin typeface="Consolas" panose="020B0609020204030204" pitchFamily="49" charset="0"/>
              <a:cs typeface="Consolas" panose="020B0609020204030204" pitchFamily="49" charset="0"/>
            </a:endParaRPr>
          </a:p>
          <a:p>
            <a:r>
              <a:rPr lang="en-US" altLang="zh-CN" sz="3600" dirty="0" smtClean="0">
                <a:solidFill>
                  <a:schemeClr val="accent3"/>
                </a:solidFill>
                <a:latin typeface="Consolas" panose="020B0609020204030204" pitchFamily="49" charset="0"/>
                <a:cs typeface="Consolas" panose="020B0609020204030204" pitchFamily="49" charset="0"/>
              </a:rPr>
              <a:t> </a:t>
            </a:r>
            <a:r>
              <a:rPr lang="en-US" altLang="zh-CN" sz="3600" dirty="0" smtClean="0">
                <a:solidFill>
                  <a:srgbClr val="00B050"/>
                </a:solidFill>
                <a:latin typeface="Consolas" panose="020B0609020204030204" pitchFamily="49" charset="0"/>
                <a:cs typeface="Consolas" panose="020B0609020204030204" pitchFamily="49" charset="0"/>
              </a:rPr>
              <a:t>B</a:t>
            </a:r>
            <a:r>
              <a:rPr lang="en-US" altLang="zh-CN" sz="3600" dirty="0" smtClean="0">
                <a:solidFill>
                  <a:schemeClr val="accent3"/>
                </a:solidFill>
                <a:latin typeface="Consolas" panose="020B0609020204030204" pitchFamily="49" charset="0"/>
                <a:cs typeface="Consolas" panose="020B0609020204030204" pitchFamily="49" charset="0"/>
              </a:rPr>
              <a:t>D</a:t>
            </a:r>
            <a:r>
              <a:rPr lang="en-US" altLang="zh-CN" sz="3600" dirty="0" smtClean="0">
                <a:solidFill>
                  <a:srgbClr val="00B050"/>
                </a:solidFill>
                <a:latin typeface="Consolas" panose="020B0609020204030204" pitchFamily="49" charset="0"/>
                <a:cs typeface="Consolas" panose="020B0609020204030204" pitchFamily="49" charset="0"/>
              </a:rPr>
              <a:t>C</a:t>
            </a:r>
            <a:r>
              <a:rPr lang="en-US" altLang="zh-CN" sz="3600" dirty="0" smtClean="0">
                <a:solidFill>
                  <a:schemeClr val="accent3"/>
                </a:solidFill>
                <a:latin typeface="Consolas" panose="020B0609020204030204" pitchFamily="49" charset="0"/>
                <a:cs typeface="Consolas" panose="020B0609020204030204" pitchFamily="49" charset="0"/>
              </a:rPr>
              <a:t>A</a:t>
            </a:r>
            <a:r>
              <a:rPr lang="en-US" altLang="zh-CN" sz="3600" dirty="0" smtClean="0">
                <a:solidFill>
                  <a:srgbClr val="00B050"/>
                </a:solidFill>
                <a:latin typeface="Consolas" panose="020B0609020204030204" pitchFamily="49" charset="0"/>
                <a:cs typeface="Consolas" panose="020B0609020204030204" pitchFamily="49" charset="0"/>
              </a:rPr>
              <a:t>B</a:t>
            </a:r>
            <a:r>
              <a:rPr lang="en-US" altLang="zh-CN" sz="3600" dirty="0" smtClean="0">
                <a:solidFill>
                  <a:schemeClr val="accent3"/>
                </a:solidFill>
                <a:latin typeface="Consolas" panose="020B0609020204030204" pitchFamily="49" charset="0"/>
                <a:cs typeface="Consolas" panose="020B0609020204030204" pitchFamily="49" charset="0"/>
              </a:rPr>
              <a:t> </a:t>
            </a:r>
            <a:r>
              <a:rPr lang="en-US" altLang="zh-CN" sz="3600" dirty="0" smtClean="0">
                <a:solidFill>
                  <a:srgbClr val="00B050"/>
                </a:solidFill>
                <a:latin typeface="Consolas" panose="020B0609020204030204" pitchFamily="49" charset="0"/>
                <a:cs typeface="Consolas" panose="020B0609020204030204" pitchFamily="49" charset="0"/>
              </a:rPr>
              <a:t>A</a:t>
            </a:r>
          </a:p>
          <a:p>
            <a:endParaRPr lang="en-US" altLang="zh-CN" sz="3600" dirty="0" smtClean="0">
              <a:solidFill>
                <a:srgbClr val="00B050"/>
              </a:solidFill>
              <a:latin typeface="Consolas" panose="020B0609020204030204" pitchFamily="49" charset="0"/>
              <a:cs typeface="Consolas" panose="020B0609020204030204" pitchFamily="49" charset="0"/>
            </a:endParaRPr>
          </a:p>
          <a:p>
            <a:r>
              <a:rPr lang="en-US" altLang="zh-CN" sz="3600" dirty="0">
                <a:solidFill>
                  <a:srgbClr val="00B050"/>
                </a:solidFill>
                <a:latin typeface="Consolas" panose="020B0609020204030204" pitchFamily="49" charset="0"/>
                <a:cs typeface="Consolas" panose="020B0609020204030204" pitchFamily="49" charset="0"/>
              </a:rPr>
              <a:t> </a:t>
            </a:r>
            <a:r>
              <a:rPr lang="en-US" altLang="zh-CN" sz="3600" dirty="0" smtClean="0">
                <a:solidFill>
                  <a:srgbClr val="00B050"/>
                </a:solidFill>
                <a:latin typeface="Consolas" panose="020B0609020204030204" pitchFamily="49" charset="0"/>
                <a:cs typeface="Consolas" panose="020B0609020204030204" pitchFamily="49" charset="0"/>
              </a:rPr>
              <a:t>B C B A    BCBA    </a:t>
            </a:r>
            <a:r>
              <a:rPr lang="zh-CN" altLang="en-US" sz="3600" dirty="0" smtClean="0">
                <a:solidFill>
                  <a:schemeClr val="accent3"/>
                </a:solidFill>
                <a:latin typeface="Consolas" panose="020B0609020204030204" pitchFamily="49" charset="0"/>
                <a:cs typeface="Consolas" panose="020B0609020204030204" pitchFamily="49" charset="0"/>
              </a:rPr>
              <a:t>最长</a:t>
            </a:r>
            <a:endParaRPr lang="en-US" altLang="zh-CN" sz="3600" dirty="0" smtClean="0">
              <a:solidFill>
                <a:schemeClr val="accent3"/>
              </a:solidFill>
              <a:latin typeface="Consolas" panose="020B0609020204030204" pitchFamily="49" charset="0"/>
              <a:cs typeface="Consolas" panose="020B0609020204030204" pitchFamily="49" charset="0"/>
            </a:endParaRPr>
          </a:p>
          <a:p>
            <a:endParaRPr lang="en-US" altLang="zh-CN" sz="3600" dirty="0" smtClean="0">
              <a:solidFill>
                <a:srgbClr val="00B050"/>
              </a:solidFill>
              <a:latin typeface="Consolas" panose="020B0609020204030204" pitchFamily="49" charset="0"/>
              <a:cs typeface="Consolas" panose="020B0609020204030204" pitchFamily="49" charset="0"/>
            </a:endParaRPr>
          </a:p>
          <a:p>
            <a:r>
              <a:rPr lang="en-US" altLang="zh-CN" sz="3600" dirty="0" smtClean="0">
                <a:solidFill>
                  <a:srgbClr val="C00000"/>
                </a:solidFill>
                <a:latin typeface="Consolas" panose="020B0609020204030204" pitchFamily="49" charset="0"/>
                <a:cs typeface="Consolas" panose="020B0609020204030204" pitchFamily="49" charset="0"/>
              </a:rPr>
              <a:t>A</a:t>
            </a:r>
            <a:r>
              <a:rPr lang="en-US" altLang="zh-CN" sz="3600" dirty="0" smtClean="0">
                <a:solidFill>
                  <a:srgbClr val="00B050"/>
                </a:solidFill>
                <a:latin typeface="Consolas" panose="020B0609020204030204" pitchFamily="49" charset="0"/>
                <a:cs typeface="Consolas" panose="020B0609020204030204" pitchFamily="49" charset="0"/>
              </a:rPr>
              <a:t>B</a:t>
            </a:r>
            <a:r>
              <a:rPr lang="en-US" altLang="zh-CN" sz="3600" dirty="0" smtClean="0">
                <a:solidFill>
                  <a:srgbClr val="C00000"/>
                </a:solidFill>
                <a:latin typeface="Consolas" panose="020B0609020204030204" pitchFamily="49" charset="0"/>
                <a:cs typeface="Consolas" panose="020B0609020204030204" pitchFamily="49" charset="0"/>
              </a:rPr>
              <a:t> </a:t>
            </a:r>
            <a:r>
              <a:rPr lang="en-US" altLang="zh-CN" sz="3600" dirty="0" smtClean="0">
                <a:solidFill>
                  <a:srgbClr val="00B050"/>
                </a:solidFill>
                <a:latin typeface="Consolas" panose="020B0609020204030204" pitchFamily="49" charset="0"/>
                <a:cs typeface="Consolas" panose="020B0609020204030204" pitchFamily="49" charset="0"/>
              </a:rPr>
              <a:t>C</a:t>
            </a:r>
            <a:r>
              <a:rPr lang="en-US" altLang="zh-CN" sz="3600" dirty="0" smtClean="0">
                <a:solidFill>
                  <a:srgbClr val="C00000"/>
                </a:solidFill>
                <a:latin typeface="Consolas" panose="020B0609020204030204" pitchFamily="49" charset="0"/>
                <a:cs typeface="Consolas" panose="020B0609020204030204" pitchFamily="49" charset="0"/>
              </a:rPr>
              <a:t> </a:t>
            </a:r>
            <a:r>
              <a:rPr lang="en-US" altLang="zh-CN" sz="3600" dirty="0" smtClean="0">
                <a:solidFill>
                  <a:srgbClr val="00B050"/>
                </a:solidFill>
                <a:latin typeface="Consolas" panose="020B0609020204030204" pitchFamily="49" charset="0"/>
                <a:cs typeface="Consolas" panose="020B0609020204030204" pitchFamily="49" charset="0"/>
              </a:rPr>
              <a:t>B</a:t>
            </a:r>
            <a:r>
              <a:rPr lang="en-US" altLang="zh-CN" sz="3600" dirty="0" smtClean="0">
                <a:solidFill>
                  <a:srgbClr val="C00000"/>
                </a:solidFill>
                <a:latin typeface="Consolas" panose="020B0609020204030204" pitchFamily="49" charset="0"/>
                <a:cs typeface="Consolas" panose="020B0609020204030204" pitchFamily="49" charset="0"/>
              </a:rPr>
              <a:t>D</a:t>
            </a:r>
            <a:r>
              <a:rPr lang="en-US" altLang="zh-CN" sz="3600" dirty="0" smtClean="0">
                <a:solidFill>
                  <a:srgbClr val="00B050"/>
                </a:solidFill>
                <a:latin typeface="Consolas" panose="020B0609020204030204" pitchFamily="49" charset="0"/>
                <a:cs typeface="Consolas" panose="020B0609020204030204" pitchFamily="49" charset="0"/>
              </a:rPr>
              <a:t>A</a:t>
            </a:r>
            <a:r>
              <a:rPr lang="en-US" altLang="zh-CN" sz="3600" dirty="0" smtClean="0">
                <a:solidFill>
                  <a:srgbClr val="C00000"/>
                </a:solidFill>
                <a:latin typeface="Consolas" panose="020B0609020204030204" pitchFamily="49" charset="0"/>
                <a:cs typeface="Consolas" panose="020B0609020204030204" pitchFamily="49" charset="0"/>
              </a:rPr>
              <a:t>B</a:t>
            </a:r>
          </a:p>
          <a:p>
            <a:endParaRPr lang="en-US" altLang="zh-CN" sz="3600" dirty="0" smtClean="0">
              <a:solidFill>
                <a:srgbClr val="C00000"/>
              </a:solidFill>
              <a:latin typeface="Consolas" panose="020B0609020204030204" pitchFamily="49" charset="0"/>
              <a:cs typeface="Consolas" panose="020B0609020204030204" pitchFamily="49" charset="0"/>
            </a:endParaRPr>
          </a:p>
          <a:p>
            <a:r>
              <a:rPr lang="en-US" altLang="zh-CN" sz="3600" dirty="0" smtClean="0">
                <a:solidFill>
                  <a:srgbClr val="C00000"/>
                </a:solidFill>
                <a:latin typeface="Consolas" panose="020B0609020204030204" pitchFamily="49" charset="0"/>
                <a:cs typeface="Consolas" panose="020B0609020204030204" pitchFamily="49" charset="0"/>
              </a:rPr>
              <a:t>ABCBDAB</a:t>
            </a:r>
            <a:endParaRPr lang="en-US" altLang="zh-CN" sz="3600" dirty="0">
              <a:solidFill>
                <a:srgbClr val="C00000"/>
              </a:solidFill>
              <a:latin typeface="Consolas" panose="020B0609020204030204" pitchFamily="49" charset="0"/>
              <a:cs typeface="Consolas" panose="020B0609020204030204" pitchFamily="49" charset="0"/>
            </a:endParaRPr>
          </a:p>
        </p:txBody>
      </p:sp>
      <p:sp>
        <p:nvSpPr>
          <p:cNvPr id="5" name="下箭头 4"/>
          <p:cNvSpPr/>
          <p:nvPr/>
        </p:nvSpPr>
        <p:spPr>
          <a:xfrm>
            <a:off x="2812774" y="2146852"/>
            <a:ext cx="364495" cy="51683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下箭头 5"/>
          <p:cNvSpPr/>
          <p:nvPr/>
        </p:nvSpPr>
        <p:spPr>
          <a:xfrm>
            <a:off x="2812773" y="3242212"/>
            <a:ext cx="364495" cy="51683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下箭头 7"/>
          <p:cNvSpPr/>
          <p:nvPr/>
        </p:nvSpPr>
        <p:spPr>
          <a:xfrm rot="10800000">
            <a:off x="2812772" y="4370010"/>
            <a:ext cx="364495" cy="51683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下箭头 8"/>
          <p:cNvSpPr/>
          <p:nvPr/>
        </p:nvSpPr>
        <p:spPr>
          <a:xfrm rot="10800000">
            <a:off x="2812772" y="5469596"/>
            <a:ext cx="364495" cy="51683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下箭头 9"/>
          <p:cNvSpPr/>
          <p:nvPr/>
        </p:nvSpPr>
        <p:spPr>
          <a:xfrm rot="16200000">
            <a:off x="4432852" y="3811364"/>
            <a:ext cx="364495" cy="51683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12" name="直接箭头连接符 11"/>
          <p:cNvCxnSpPr/>
          <p:nvPr/>
        </p:nvCxnSpPr>
        <p:spPr>
          <a:xfrm>
            <a:off x="6231835" y="4063035"/>
            <a:ext cx="655983" cy="0"/>
          </a:xfrm>
          <a:prstGeom prst="straightConnector1">
            <a:avLst/>
          </a:prstGeom>
          <a:ln>
            <a:solidFill>
              <a:schemeClr val="accent3"/>
            </a:solidFill>
            <a:tailEnd type="triangle" w="lg" len="lg"/>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006695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最长公共子序列</a:t>
            </a:r>
            <a:endParaRPr lang="zh-CN" altLang="en-US" dirty="0"/>
          </a:p>
        </p:txBody>
      </p:sp>
      <p:sp>
        <p:nvSpPr>
          <p:cNvPr id="6" name="文本框 5"/>
          <p:cNvSpPr txBox="1"/>
          <p:nvPr/>
        </p:nvSpPr>
        <p:spPr>
          <a:xfrm>
            <a:off x="2643808" y="1636643"/>
            <a:ext cx="1451038" cy="4524315"/>
          </a:xfrm>
          <a:prstGeom prst="rect">
            <a:avLst/>
          </a:prstGeom>
          <a:noFill/>
        </p:spPr>
        <p:txBody>
          <a:bodyPr wrap="none" rtlCol="0">
            <a:spAutoFit/>
          </a:bodyPr>
          <a:lstStyle/>
          <a:p>
            <a:r>
              <a:rPr lang="en-US" altLang="zh-CN" sz="3600" dirty="0" smtClean="0">
                <a:solidFill>
                  <a:schemeClr val="accent3"/>
                </a:solidFill>
                <a:latin typeface="Consolas" panose="020B0609020204030204" pitchFamily="49" charset="0"/>
                <a:cs typeface="Consolas" panose="020B0609020204030204" pitchFamily="49" charset="0"/>
              </a:rPr>
              <a:t>…XXX</a:t>
            </a:r>
            <a:r>
              <a:rPr lang="en-US" altLang="zh-CN" sz="3600" strike="sngStrike" dirty="0" smtClean="0">
                <a:solidFill>
                  <a:schemeClr val="bg1">
                    <a:lumMod val="75000"/>
                  </a:schemeClr>
                </a:solidFill>
                <a:latin typeface="Consolas" panose="020B0609020204030204" pitchFamily="49" charset="0"/>
                <a:cs typeface="Consolas" panose="020B0609020204030204" pitchFamily="49" charset="0"/>
              </a:rPr>
              <a:t>X</a:t>
            </a:r>
          </a:p>
          <a:p>
            <a:r>
              <a:rPr lang="en-US" altLang="zh-CN" sz="3600" dirty="0" smtClean="0">
                <a:solidFill>
                  <a:srgbClr val="C00000"/>
                </a:solidFill>
                <a:latin typeface="Consolas" panose="020B0609020204030204" pitchFamily="49" charset="0"/>
                <a:cs typeface="Consolas" panose="020B0609020204030204" pitchFamily="49" charset="0"/>
              </a:rPr>
              <a:t>…XXXX</a:t>
            </a:r>
          </a:p>
          <a:p>
            <a:endParaRPr lang="en-US" altLang="zh-CN" sz="3600" dirty="0" smtClean="0">
              <a:solidFill>
                <a:srgbClr val="C00000"/>
              </a:solidFill>
              <a:latin typeface="Consolas" panose="020B0609020204030204" pitchFamily="49" charset="0"/>
              <a:cs typeface="Consolas" panose="020B0609020204030204" pitchFamily="49" charset="0"/>
            </a:endParaRPr>
          </a:p>
          <a:p>
            <a:r>
              <a:rPr lang="en-US" altLang="zh-CN" sz="3600" dirty="0">
                <a:solidFill>
                  <a:schemeClr val="accent3"/>
                </a:solidFill>
                <a:latin typeface="Consolas" panose="020B0609020204030204" pitchFamily="49" charset="0"/>
                <a:cs typeface="Consolas" panose="020B0609020204030204" pitchFamily="49" charset="0"/>
              </a:rPr>
              <a:t>…XXXX</a:t>
            </a:r>
          </a:p>
          <a:p>
            <a:r>
              <a:rPr lang="en-US" altLang="zh-CN" sz="3600" dirty="0">
                <a:solidFill>
                  <a:srgbClr val="C00000"/>
                </a:solidFill>
                <a:latin typeface="Consolas" panose="020B0609020204030204" pitchFamily="49" charset="0"/>
                <a:cs typeface="Consolas" panose="020B0609020204030204" pitchFamily="49" charset="0"/>
              </a:rPr>
              <a:t>…</a:t>
            </a:r>
            <a:r>
              <a:rPr lang="en-US" altLang="zh-CN" sz="3600" dirty="0" smtClean="0">
                <a:solidFill>
                  <a:srgbClr val="C00000"/>
                </a:solidFill>
                <a:latin typeface="Consolas" panose="020B0609020204030204" pitchFamily="49" charset="0"/>
                <a:cs typeface="Consolas" panose="020B0609020204030204" pitchFamily="49" charset="0"/>
              </a:rPr>
              <a:t>XXX</a:t>
            </a:r>
            <a:r>
              <a:rPr lang="en-US" altLang="zh-CN" sz="3600" strike="sngStrike" dirty="0" smtClean="0">
                <a:solidFill>
                  <a:schemeClr val="bg1">
                    <a:lumMod val="75000"/>
                  </a:schemeClr>
                </a:solidFill>
                <a:latin typeface="Consolas" panose="020B0609020204030204" pitchFamily="49" charset="0"/>
                <a:cs typeface="Consolas" panose="020B0609020204030204" pitchFamily="49" charset="0"/>
              </a:rPr>
              <a:t>X</a:t>
            </a:r>
          </a:p>
          <a:p>
            <a:endParaRPr lang="zh-CN" altLang="en-US" sz="3600" strike="sngStrike" dirty="0">
              <a:solidFill>
                <a:schemeClr val="bg1">
                  <a:lumMod val="75000"/>
                </a:schemeClr>
              </a:solidFill>
              <a:latin typeface="Consolas" panose="020B0609020204030204" pitchFamily="49" charset="0"/>
              <a:cs typeface="Consolas" panose="020B0609020204030204" pitchFamily="49" charset="0"/>
            </a:endParaRPr>
          </a:p>
          <a:p>
            <a:r>
              <a:rPr lang="en-US" altLang="zh-CN" sz="3600" dirty="0">
                <a:solidFill>
                  <a:schemeClr val="accent3"/>
                </a:solidFill>
                <a:latin typeface="Consolas" panose="020B0609020204030204" pitchFamily="49" charset="0"/>
                <a:cs typeface="Consolas" panose="020B0609020204030204" pitchFamily="49" charset="0"/>
              </a:rPr>
              <a:t>…XXX</a:t>
            </a:r>
            <a:r>
              <a:rPr lang="en-US" altLang="zh-CN" sz="3600" dirty="0">
                <a:solidFill>
                  <a:srgbClr val="00B050"/>
                </a:solidFill>
                <a:latin typeface="Consolas" panose="020B0609020204030204" pitchFamily="49" charset="0"/>
                <a:cs typeface="Consolas" panose="020B0609020204030204" pitchFamily="49" charset="0"/>
              </a:rPr>
              <a:t>X</a:t>
            </a:r>
          </a:p>
          <a:p>
            <a:r>
              <a:rPr lang="en-US" altLang="zh-CN" sz="3600" dirty="0">
                <a:solidFill>
                  <a:srgbClr val="C00000"/>
                </a:solidFill>
                <a:latin typeface="Consolas" panose="020B0609020204030204" pitchFamily="49" charset="0"/>
                <a:cs typeface="Consolas" panose="020B0609020204030204" pitchFamily="49" charset="0"/>
              </a:rPr>
              <a:t>…</a:t>
            </a:r>
            <a:r>
              <a:rPr lang="en-US" altLang="zh-CN" sz="3600" dirty="0" smtClean="0">
                <a:solidFill>
                  <a:srgbClr val="C00000"/>
                </a:solidFill>
                <a:latin typeface="Consolas" panose="020B0609020204030204" pitchFamily="49" charset="0"/>
                <a:cs typeface="Consolas" panose="020B0609020204030204" pitchFamily="49" charset="0"/>
              </a:rPr>
              <a:t>XXX</a:t>
            </a:r>
            <a:r>
              <a:rPr lang="en-US" altLang="zh-CN" sz="3600" dirty="0" smtClean="0">
                <a:solidFill>
                  <a:srgbClr val="00B050"/>
                </a:solidFill>
                <a:latin typeface="Consolas" panose="020B0609020204030204" pitchFamily="49" charset="0"/>
                <a:cs typeface="Consolas" panose="020B0609020204030204" pitchFamily="49" charset="0"/>
              </a:rPr>
              <a:t>X</a:t>
            </a:r>
            <a:endParaRPr lang="zh-CN" altLang="en-US" sz="3600" dirty="0">
              <a:solidFill>
                <a:srgbClr val="00B050"/>
              </a:solidFill>
              <a:latin typeface="Consolas" panose="020B0609020204030204" pitchFamily="49" charset="0"/>
              <a:cs typeface="Consolas" panose="020B0609020204030204" pitchFamily="49" charset="0"/>
            </a:endParaRPr>
          </a:p>
        </p:txBody>
      </p:sp>
      <mc:AlternateContent xmlns:mc="http://schemas.openxmlformats.org/markup-compatibility/2006" xmlns:a14="http://schemas.microsoft.com/office/drawing/2010/main">
        <mc:Choice Requires="a14">
          <p:sp>
            <p:nvSpPr>
              <p:cNvPr id="7" name="文本框 6"/>
              <p:cNvSpPr txBox="1"/>
              <p:nvPr/>
            </p:nvSpPr>
            <p:spPr>
              <a:xfrm>
                <a:off x="4608722" y="2037522"/>
                <a:ext cx="2859437" cy="557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𝐿𝐶𝑆</m:t>
                          </m:r>
                        </m:e>
                        <m:sub>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𝐿𝐶</m:t>
                          </m:r>
                          <m:r>
                            <a:rPr lang="en-US" altLang="zh-CN" sz="2800" b="0" i="1" smtClean="0">
                              <a:latin typeface="Cambria Math" panose="02040503050406030204" pitchFamily="18" charset="0"/>
                            </a:rPr>
                            <m:t>𝑆</m:t>
                          </m:r>
                        </m:e>
                        <m:sub>
                          <m:r>
                            <a:rPr lang="en-US" altLang="zh-CN" sz="2800" i="1">
                              <a:latin typeface="Cambria Math" panose="02040503050406030204" pitchFamily="18" charset="0"/>
                            </a:rPr>
                            <m:t>𝑖</m:t>
                          </m:r>
                          <m:r>
                            <a:rPr lang="en-US" altLang="zh-CN" sz="2800" b="0" i="1" smtClean="0">
                              <a:latin typeface="Cambria Math" panose="02040503050406030204" pitchFamily="18" charset="0"/>
                            </a:rPr>
                            <m:t>−1</m:t>
                          </m:r>
                          <m:r>
                            <a:rPr lang="en-US" altLang="zh-CN" sz="2800" i="1">
                              <a:latin typeface="Cambria Math" panose="02040503050406030204" pitchFamily="18" charset="0"/>
                            </a:rPr>
                            <m:t>,</m:t>
                          </m:r>
                          <m:r>
                            <a:rPr lang="en-US" altLang="zh-CN" sz="2800" i="1">
                              <a:latin typeface="Cambria Math" panose="02040503050406030204" pitchFamily="18" charset="0"/>
                            </a:rPr>
                            <m:t>𝑗</m:t>
                          </m:r>
                        </m:sub>
                      </m:sSub>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608722" y="2037522"/>
                <a:ext cx="2859437" cy="557910"/>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4608721" y="3619845"/>
                <a:ext cx="2859437" cy="557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𝐿𝐶𝑆</m:t>
                          </m:r>
                        </m:e>
                        <m:sub>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𝐿𝐶</m:t>
                          </m:r>
                          <m:r>
                            <a:rPr lang="en-US" altLang="zh-CN" sz="2800" b="0" i="1" smtClean="0">
                              <a:latin typeface="Cambria Math" panose="02040503050406030204" pitchFamily="18" charset="0"/>
                            </a:rPr>
                            <m:t>𝑆</m:t>
                          </m:r>
                        </m:e>
                        <m:sub>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𝑗</m:t>
                          </m:r>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4608721" y="3619845"/>
                <a:ext cx="2859437" cy="557910"/>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4608721" y="5202168"/>
                <a:ext cx="3828484" cy="557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𝐿𝐶𝑆</m:t>
                          </m:r>
                        </m:e>
                        <m:sub>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𝐿𝐶</m:t>
                          </m:r>
                          <m:r>
                            <a:rPr lang="en-US" altLang="zh-CN" sz="2800" b="0" i="1" smtClean="0">
                              <a:latin typeface="Cambria Math" panose="02040503050406030204" pitchFamily="18" charset="0"/>
                            </a:rPr>
                            <m:t>𝑆</m:t>
                          </m:r>
                        </m:e>
                        <m:sub>
                          <m:r>
                            <a:rPr lang="en-US" altLang="zh-CN" sz="2800" i="1">
                              <a:latin typeface="Cambria Math" panose="02040503050406030204" pitchFamily="18" charset="0"/>
                            </a:rPr>
                            <m:t>𝑖</m:t>
                          </m:r>
                          <m:r>
                            <a:rPr lang="en-US" altLang="zh-CN" sz="2800" b="0" i="1" smtClean="0">
                              <a:latin typeface="Cambria Math" panose="02040503050406030204" pitchFamily="18" charset="0"/>
                            </a:rPr>
                            <m:t>−1</m:t>
                          </m:r>
                          <m:r>
                            <a:rPr lang="en-US" altLang="zh-CN" sz="2800" i="1">
                              <a:latin typeface="Cambria Math" panose="02040503050406030204" pitchFamily="18" charset="0"/>
                            </a:rPr>
                            <m:t>,</m:t>
                          </m:r>
                          <m:r>
                            <a:rPr lang="en-US" altLang="zh-CN" sz="2800" i="1">
                              <a:latin typeface="Cambria Math" panose="02040503050406030204" pitchFamily="18" charset="0"/>
                            </a:rPr>
                            <m:t>𝑗</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+1</m:t>
                      </m:r>
                    </m:oMath>
                  </m:oMathPara>
                </a14:m>
                <a:endParaRPr lang="zh-CN" altLang="en-US" sz="28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4608721" y="5202168"/>
                <a:ext cx="3828484" cy="557910"/>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4912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一个简单的问题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Serling</a:t>
                </a:r>
                <a:r>
                  <a:rPr lang="zh-CN" altLang="en-US" dirty="0"/>
                  <a:t>公司购买长钢条，将其切割为短钢条出售。切割工序本身没有成本支出。公司管理层希望知道最佳的切割方案。假定我们知道</a:t>
                </a:r>
                <a:r>
                  <a:rPr lang="en-US" altLang="zh-CN" dirty="0" err="1"/>
                  <a:t>Serling</a:t>
                </a:r>
                <a:r>
                  <a:rPr lang="zh-CN" altLang="en-US" dirty="0"/>
                  <a:t>公司出售一段长为</a:t>
                </a:r>
                <a14:m>
                  <m:oMath xmlns:m="http://schemas.openxmlformats.org/officeDocument/2006/math">
                    <m:r>
                      <a:rPr lang="en-US" altLang="zh-CN" sz="1800" b="0" i="1" kern="1200" smtClean="0">
                        <a:solidFill>
                          <a:schemeClr val="tx1">
                            <a:lumMod val="75000"/>
                            <a:lumOff val="25000"/>
                          </a:schemeClr>
                        </a:solidFill>
                        <a:effectLst/>
                        <a:latin typeface="Cambria Math" panose="02040503050406030204" pitchFamily="18" charset="0"/>
                        <a:ea typeface="+mn-ea"/>
                        <a:cs typeface="+mn-cs"/>
                      </a:rPr>
                      <m:t>𝑖</m:t>
                    </m:r>
                  </m:oMath>
                </a14:m>
                <a:r>
                  <a:rPr lang="zh-CN" altLang="en-US" dirty="0"/>
                  <a:t>英寸的钢条的价格为</a:t>
                </a:r>
                <a14:m>
                  <m:oMath xmlns:m="http://schemas.openxmlformats.org/officeDocument/2006/math">
                    <m:sSub>
                      <m:sSubPr>
                        <m:ctrlPr>
                          <a:rPr lang="en-US" altLang="zh-CN" sz="1800" b="0" i="1" kern="1200" smtClean="0">
                            <a:solidFill>
                              <a:schemeClr val="tx1">
                                <a:lumMod val="75000"/>
                                <a:lumOff val="25000"/>
                              </a:schemeClr>
                            </a:solidFill>
                            <a:effectLst/>
                            <a:latin typeface="Cambria Math" panose="02040503050406030204" pitchFamily="18" charset="0"/>
                            <a:ea typeface="+mn-ea"/>
                            <a:cs typeface="+mn-cs"/>
                          </a:rPr>
                        </m:ctrlPr>
                      </m:sSubPr>
                      <m:e>
                        <m:r>
                          <a:rPr lang="en-US" altLang="zh-CN" sz="1800" b="0" i="1" kern="1200">
                            <a:solidFill>
                              <a:schemeClr val="tx1">
                                <a:lumMod val="75000"/>
                                <a:lumOff val="25000"/>
                              </a:schemeClr>
                            </a:solidFill>
                            <a:effectLst/>
                            <a:latin typeface="Cambria Math" panose="02040503050406030204" pitchFamily="18" charset="0"/>
                            <a:ea typeface="+mn-ea"/>
                            <a:cs typeface="+mn-cs"/>
                          </a:rPr>
                          <m:t>𝑝</m:t>
                        </m:r>
                      </m:e>
                      <m:sub>
                        <m:r>
                          <a:rPr lang="en-US" altLang="zh-CN" sz="1800" b="0" i="1" kern="1200">
                            <a:solidFill>
                              <a:schemeClr val="tx1">
                                <a:lumMod val="75000"/>
                                <a:lumOff val="25000"/>
                              </a:schemeClr>
                            </a:solidFill>
                            <a:effectLst/>
                            <a:latin typeface="Cambria Math" panose="02040503050406030204" pitchFamily="18" charset="0"/>
                            <a:ea typeface="+mn-ea"/>
                            <a:cs typeface="+mn-cs"/>
                          </a:rPr>
                          <m:t>𝑖</m:t>
                        </m:r>
                      </m:sub>
                    </m:sSub>
                    <m:r>
                      <a:rPr lang="en-US" altLang="zh-CN" sz="1800" b="0" i="1" kern="1200">
                        <a:solidFill>
                          <a:schemeClr val="tx1">
                            <a:lumMod val="75000"/>
                            <a:lumOff val="25000"/>
                          </a:schemeClr>
                        </a:solidFill>
                        <a:effectLst/>
                        <a:latin typeface="Cambria Math" panose="02040503050406030204" pitchFamily="18" charset="0"/>
                        <a:ea typeface="+mn-ea"/>
                        <a:cs typeface="+mn-cs"/>
                      </a:rPr>
                      <m:t>(</m:t>
                    </m:r>
                    <m:r>
                      <a:rPr lang="en-US" altLang="zh-CN" sz="1800" b="0" i="1" kern="1200">
                        <a:solidFill>
                          <a:schemeClr val="tx1">
                            <a:lumMod val="75000"/>
                            <a:lumOff val="25000"/>
                          </a:schemeClr>
                        </a:solidFill>
                        <a:effectLst/>
                        <a:latin typeface="Cambria Math" panose="02040503050406030204" pitchFamily="18" charset="0"/>
                        <a:ea typeface="+mn-ea"/>
                        <a:cs typeface="+mn-cs"/>
                      </a:rPr>
                      <m:t>𝑖</m:t>
                    </m:r>
                    <m:r>
                      <a:rPr lang="en-US" altLang="zh-CN" sz="1800" b="0" i="1" kern="1200">
                        <a:solidFill>
                          <a:schemeClr val="tx1">
                            <a:lumMod val="75000"/>
                            <a:lumOff val="25000"/>
                          </a:schemeClr>
                        </a:solidFill>
                        <a:effectLst/>
                        <a:latin typeface="Cambria Math" panose="02040503050406030204" pitchFamily="18" charset="0"/>
                        <a:ea typeface="+mn-ea"/>
                        <a:cs typeface="+mn-cs"/>
                      </a:rPr>
                      <m:t>=1,2,⋯,</m:t>
                    </m:r>
                    <m:r>
                      <a:rPr lang="en-US" altLang="zh-CN" sz="1800" b="0" i="1" kern="1200">
                        <a:solidFill>
                          <a:schemeClr val="tx1">
                            <a:lumMod val="75000"/>
                            <a:lumOff val="25000"/>
                          </a:schemeClr>
                        </a:solidFill>
                        <a:effectLst/>
                        <a:latin typeface="Cambria Math" panose="02040503050406030204" pitchFamily="18" charset="0"/>
                        <a:ea typeface="+mn-ea"/>
                        <a:cs typeface="+mn-cs"/>
                      </a:rPr>
                      <m:t>𝑛</m:t>
                    </m:r>
                    <m:r>
                      <a:rPr lang="en-US" altLang="zh-CN" sz="1800" b="0" i="1" kern="1200">
                        <a:solidFill>
                          <a:schemeClr val="tx1">
                            <a:lumMod val="75000"/>
                            <a:lumOff val="25000"/>
                          </a:schemeClr>
                        </a:solidFill>
                        <a:effectLst/>
                        <a:latin typeface="Cambria Math" panose="02040503050406030204" pitchFamily="18" charset="0"/>
                        <a:ea typeface="+mn-ea"/>
                        <a:cs typeface="+mn-cs"/>
                      </a:rPr>
                      <m:t>)</m:t>
                    </m:r>
                  </m:oMath>
                </a14:m>
                <a:r>
                  <a:rPr lang="zh-CN" altLang="en-US" dirty="0"/>
                  <a:t>，单位为美元</a:t>
                </a:r>
                <a:r>
                  <a:rPr lang="en-US" altLang="zh-CN" dirty="0"/>
                  <a:t>)</a:t>
                </a:r>
                <a:r>
                  <a:rPr lang="zh-CN" altLang="en-US" dirty="0"/>
                  <a:t>。钢条的长度均为整英寸</a:t>
                </a:r>
                <a:r>
                  <a:rPr lang="zh-CN" altLang="en-US" dirty="0" smtClean="0"/>
                  <a:t>。下图给</a:t>
                </a:r>
                <a:r>
                  <a:rPr lang="zh-CN" altLang="en-US" dirty="0"/>
                  <a:t>出了一个价格表的样例</a:t>
                </a:r>
                <a:r>
                  <a:rPr lang="zh-CN" altLang="en-US" dirty="0" smtClean="0"/>
                  <a:t>。</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endParaRPr lang="en-US" altLang="zh-CN" dirty="0" smtClean="0"/>
              </a:p>
              <a:p>
                <a:r>
                  <a:rPr lang="zh-CN" altLang="en-US" dirty="0"/>
                  <a:t>钢条切割问题是这样的：给定一段长度为</a:t>
                </a:r>
                <a14:m>
                  <m:oMath xmlns:m="http://schemas.openxmlformats.org/officeDocument/2006/math">
                    <m:r>
                      <a:rPr lang="en-US" altLang="zh-CN" sz="1800" b="0" i="1" kern="1200" smtClean="0">
                        <a:solidFill>
                          <a:schemeClr val="tx1">
                            <a:lumMod val="75000"/>
                            <a:lumOff val="25000"/>
                          </a:schemeClr>
                        </a:solidFill>
                        <a:effectLst/>
                        <a:latin typeface="Cambria Math" panose="02040503050406030204" pitchFamily="18" charset="0"/>
                        <a:ea typeface="+mn-ea"/>
                        <a:cs typeface="+mn-cs"/>
                      </a:rPr>
                      <m:t>𝑛</m:t>
                    </m:r>
                  </m:oMath>
                </a14:m>
                <a:r>
                  <a:rPr lang="zh-CN" altLang="en-US" dirty="0"/>
                  <a:t>英寸的钢条和一个价格</a:t>
                </a:r>
                <a:r>
                  <a:rPr lang="zh-CN" altLang="en-US" dirty="0" smtClean="0"/>
                  <a:t>表</a:t>
                </a:r>
                <a14:m>
                  <m:oMath xmlns:m="http://schemas.openxmlformats.org/officeDocument/2006/math">
                    <m:sSub>
                      <m:sSubPr>
                        <m:ctrlPr>
                          <a:rPr lang="en-US" altLang="zh-CN" sz="1800" b="0" i="1" kern="1200" smtClean="0">
                            <a:solidFill>
                              <a:schemeClr val="tx1">
                                <a:lumMod val="75000"/>
                                <a:lumOff val="25000"/>
                              </a:schemeClr>
                            </a:solidFill>
                            <a:effectLst/>
                            <a:latin typeface="Cambria Math" panose="02040503050406030204" pitchFamily="18" charset="0"/>
                            <a:ea typeface="+mn-ea"/>
                            <a:cs typeface="+mn-cs"/>
                          </a:rPr>
                        </m:ctrlPr>
                      </m:sSubPr>
                      <m:e>
                        <m:r>
                          <a:rPr lang="en-US" altLang="zh-CN" sz="1800" b="0" i="1" kern="1200" smtClean="0">
                            <a:solidFill>
                              <a:schemeClr val="tx1">
                                <a:lumMod val="75000"/>
                                <a:lumOff val="25000"/>
                              </a:schemeClr>
                            </a:solidFill>
                            <a:effectLst/>
                            <a:latin typeface="Cambria Math" panose="02040503050406030204" pitchFamily="18" charset="0"/>
                            <a:ea typeface="+mn-ea"/>
                            <a:cs typeface="+mn-cs"/>
                          </a:rPr>
                          <m:t>𝑝</m:t>
                        </m:r>
                      </m:e>
                      <m:sub>
                        <m:r>
                          <a:rPr lang="en-US" altLang="zh-CN" sz="1800" b="0" i="1" kern="1200" smtClean="0">
                            <a:solidFill>
                              <a:schemeClr val="tx1">
                                <a:lumMod val="75000"/>
                                <a:lumOff val="25000"/>
                              </a:schemeClr>
                            </a:solidFill>
                            <a:effectLst/>
                            <a:latin typeface="Cambria Math" panose="02040503050406030204" pitchFamily="18" charset="0"/>
                            <a:ea typeface="+mn-ea"/>
                            <a:cs typeface="+mn-cs"/>
                          </a:rPr>
                          <m:t>𝑖</m:t>
                        </m:r>
                      </m:sub>
                    </m:sSub>
                    <m:r>
                      <a:rPr lang="en-US" altLang="zh-CN" sz="1800" b="0" i="1" kern="1200" smtClean="0">
                        <a:solidFill>
                          <a:schemeClr val="tx1">
                            <a:lumMod val="75000"/>
                            <a:lumOff val="25000"/>
                          </a:schemeClr>
                        </a:solidFill>
                        <a:effectLst/>
                        <a:latin typeface="Cambria Math" panose="02040503050406030204" pitchFamily="18" charset="0"/>
                        <a:ea typeface="+mn-ea"/>
                        <a:cs typeface="+mn-cs"/>
                      </a:rPr>
                      <m:t>(</m:t>
                    </m:r>
                    <m:r>
                      <a:rPr lang="en-US" altLang="zh-CN" sz="1800" b="0" i="1" kern="1200" smtClean="0">
                        <a:solidFill>
                          <a:schemeClr val="tx1">
                            <a:lumMod val="75000"/>
                            <a:lumOff val="25000"/>
                          </a:schemeClr>
                        </a:solidFill>
                        <a:effectLst/>
                        <a:latin typeface="Cambria Math" panose="02040503050406030204" pitchFamily="18" charset="0"/>
                        <a:ea typeface="+mn-ea"/>
                        <a:cs typeface="+mn-cs"/>
                      </a:rPr>
                      <m:t>𝑖</m:t>
                    </m:r>
                    <m:r>
                      <a:rPr lang="en-US" altLang="zh-CN" sz="1800" b="0" i="1" kern="1200" smtClean="0">
                        <a:solidFill>
                          <a:schemeClr val="tx1">
                            <a:lumMod val="75000"/>
                            <a:lumOff val="25000"/>
                          </a:schemeClr>
                        </a:solidFill>
                        <a:effectLst/>
                        <a:latin typeface="Cambria Math" panose="02040503050406030204" pitchFamily="18" charset="0"/>
                        <a:ea typeface="+mn-ea"/>
                        <a:cs typeface="+mn-cs"/>
                      </a:rPr>
                      <m:t>=1,2,⋯,</m:t>
                    </m:r>
                    <m:r>
                      <a:rPr lang="en-US" altLang="zh-CN" sz="1800" b="0" i="1" kern="1200" smtClean="0">
                        <a:solidFill>
                          <a:schemeClr val="tx1">
                            <a:lumMod val="75000"/>
                            <a:lumOff val="25000"/>
                          </a:schemeClr>
                        </a:solidFill>
                        <a:effectLst/>
                        <a:latin typeface="Cambria Math" panose="02040503050406030204" pitchFamily="18" charset="0"/>
                        <a:ea typeface="Cambria Math" panose="02040503050406030204" pitchFamily="18" charset="0"/>
                        <a:cs typeface="+mn-cs"/>
                      </a:rPr>
                      <m:t>𝑛</m:t>
                    </m:r>
                    <m:r>
                      <a:rPr lang="en-US" altLang="zh-CN" sz="1800" b="0" i="1" kern="1200" smtClean="0">
                        <a:solidFill>
                          <a:schemeClr val="tx1">
                            <a:lumMod val="75000"/>
                            <a:lumOff val="25000"/>
                          </a:schemeClr>
                        </a:solidFill>
                        <a:effectLst/>
                        <a:latin typeface="Cambria Math" panose="02040503050406030204" pitchFamily="18" charset="0"/>
                        <a:ea typeface="+mn-ea"/>
                        <a:cs typeface="+mn-cs"/>
                      </a:rPr>
                      <m:t>)</m:t>
                    </m:r>
                  </m:oMath>
                </a14:m>
                <a:r>
                  <a:rPr lang="zh-CN" altLang="en-US" dirty="0" smtClean="0"/>
                  <a:t>，</a:t>
                </a:r>
                <a:r>
                  <a:rPr lang="zh-CN" altLang="en-US" dirty="0"/>
                  <a:t>求切割钢条方案，使得销售</a:t>
                </a:r>
                <a:r>
                  <a:rPr lang="zh-CN" altLang="en-US" dirty="0" smtClean="0"/>
                  <a:t>收益</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smtClean="0"/>
                  <a:t>最大</a:t>
                </a:r>
                <a:r>
                  <a:rPr lang="zh-CN" altLang="en-US" dirty="0"/>
                  <a:t>。注意，如果长度为</a:t>
                </a:r>
                <a14:m>
                  <m:oMath xmlns:m="http://schemas.openxmlformats.org/officeDocument/2006/math">
                    <m:r>
                      <a:rPr lang="en-US" altLang="zh-CN" sz="1800" b="0" i="1" kern="1200" smtClean="0">
                        <a:solidFill>
                          <a:schemeClr val="tx1">
                            <a:lumMod val="75000"/>
                            <a:lumOff val="25000"/>
                          </a:schemeClr>
                        </a:solidFill>
                        <a:effectLst/>
                        <a:latin typeface="Cambria Math" panose="02040503050406030204" pitchFamily="18" charset="0"/>
                        <a:ea typeface="+mn-ea"/>
                        <a:cs typeface="+mn-cs"/>
                      </a:rPr>
                      <m:t>𝑛</m:t>
                    </m:r>
                  </m:oMath>
                </a14:m>
                <a:r>
                  <a:rPr lang="zh-CN" altLang="en-US" dirty="0"/>
                  <a:t>英寸的钢条的</a:t>
                </a:r>
                <a:r>
                  <a:rPr lang="zh-CN" altLang="en-US" dirty="0" smtClean="0"/>
                  <a:t>价格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sub>
                    </m:sSub>
                  </m:oMath>
                </a14:m>
                <a:r>
                  <a:rPr lang="zh-CN" altLang="en-US" dirty="0" smtClean="0"/>
                  <a:t>足够</a:t>
                </a:r>
                <a:r>
                  <a:rPr lang="zh-CN" altLang="en-US" dirty="0"/>
                  <a:t>大，最优解可能就是完全不需要切割</a:t>
                </a:r>
                <a:r>
                  <a:rPr lang="zh-CN" altLang="en-US" dirty="0" smtClean="0"/>
                  <a:t>。</a:t>
                </a:r>
                <a:endParaRPr lang="en-US" altLang="zh-CN" dirty="0" smtClean="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t="-1129" r="-7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2677553256"/>
                  </p:ext>
                </p:extLst>
              </p:nvPr>
            </p:nvGraphicFramePr>
            <p:xfrm>
              <a:off x="2415253" y="3654061"/>
              <a:ext cx="5904000" cy="741680"/>
            </p:xfrm>
            <a:graphic>
              <a:graphicData uri="http://schemas.openxmlformats.org/drawingml/2006/table">
                <a:tbl>
                  <a:tblPr firstCol="1" bandRow="1">
                    <a:tableStyleId>{C083E6E3-FA7D-4D7B-A595-EF9225AFEA82}</a:tableStyleId>
                  </a:tblPr>
                  <a:tblGrid>
                    <a:gridCol w="864000"/>
                    <a:gridCol w="504000"/>
                    <a:gridCol w="504000"/>
                    <a:gridCol w="504000"/>
                    <a:gridCol w="504000"/>
                    <a:gridCol w="504000"/>
                    <a:gridCol w="504000"/>
                    <a:gridCol w="504000"/>
                    <a:gridCol w="504000"/>
                    <a:gridCol w="504000"/>
                    <a:gridCol w="504000"/>
                  </a:tblGrid>
                  <a:tr h="370840">
                    <a:tc>
                      <a:txBody>
                        <a:bodyPr/>
                        <a:lstStyle/>
                        <a:p>
                          <a:r>
                            <a:rPr lang="zh-CN" altLang="en-US" dirty="0" smtClean="0"/>
                            <a:t>长度</a:t>
                          </a:r>
                          <a14:m>
                            <m:oMath xmlns:m="http://schemas.openxmlformats.org/officeDocument/2006/math">
                              <m:r>
                                <a:rPr lang="en-US" altLang="zh-CN" b="0" i="1" smtClean="0">
                                  <a:latin typeface="Cambria Math" panose="02040503050406030204" pitchFamily="18" charset="0"/>
                                </a:rPr>
                                <m:t>𝑙</m:t>
                              </m:r>
                            </m:oMath>
                          </a14:m>
                          <a:endParaRPr lang="zh-CN" altLang="en-US" dirty="0"/>
                        </a:p>
                      </a:txBody>
                      <a:tcPr/>
                    </a:tc>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6</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en-US" altLang="zh-CN" dirty="0" smtClean="0"/>
                            <a:t>8</a:t>
                          </a:r>
                          <a:endParaRPr lang="zh-CN" altLang="en-US" dirty="0"/>
                        </a:p>
                      </a:txBody>
                      <a:tcPr anchor="ctr"/>
                    </a:tc>
                    <a:tc>
                      <a:txBody>
                        <a:bodyPr/>
                        <a:lstStyle/>
                        <a:p>
                          <a:pPr algn="ctr"/>
                          <a:r>
                            <a:rPr lang="en-US" altLang="zh-CN" dirty="0" smtClean="0"/>
                            <a:t>9</a:t>
                          </a:r>
                          <a:endParaRPr lang="zh-CN" altLang="en-US" dirty="0"/>
                        </a:p>
                      </a:txBody>
                      <a:tcPr anchor="ctr"/>
                    </a:tc>
                    <a:tc>
                      <a:txBody>
                        <a:bodyPr/>
                        <a:lstStyle/>
                        <a:p>
                          <a:pPr algn="ctr"/>
                          <a:r>
                            <a:rPr lang="en-US" altLang="zh-CN" dirty="0" smtClean="0"/>
                            <a:t>10</a:t>
                          </a:r>
                          <a:endParaRPr lang="zh-CN" altLang="en-US" dirty="0"/>
                        </a:p>
                      </a:txBody>
                      <a:tcPr anchor="ctr"/>
                    </a:tc>
                  </a:tr>
                  <a:tr h="370840">
                    <a:tc>
                      <a:txBody>
                        <a:bodyPr/>
                        <a:lstStyle/>
                        <a:p>
                          <a:r>
                            <a:rPr lang="zh-CN" altLang="en-US" dirty="0" smtClean="0"/>
                            <a:t>价格</a:t>
                          </a:r>
                          <a14:m>
                            <m:oMath xmlns:m="http://schemas.openxmlformats.org/officeDocument/2006/math">
                              <m:sSub>
                                <m:sSubPr>
                                  <m:ctrlPr>
                                    <a:rPr lang="en-US" altLang="zh-CN" sz="1800" b="0" i="1" kern="1200" smtClean="0">
                                      <a:solidFill>
                                        <a:schemeClr val="tx1">
                                          <a:lumMod val="75000"/>
                                          <a:lumOff val="25000"/>
                                        </a:schemeClr>
                                      </a:solidFill>
                                      <a:effectLst/>
                                      <a:latin typeface="Cambria Math" panose="02040503050406030204" pitchFamily="18" charset="0"/>
                                      <a:ea typeface="+mn-ea"/>
                                      <a:cs typeface="+mn-cs"/>
                                    </a:rPr>
                                  </m:ctrlPr>
                                </m:sSubPr>
                                <m:e>
                                  <m:r>
                                    <a:rPr lang="en-US" altLang="zh-CN" sz="1800" b="0" i="1" kern="1200" smtClean="0">
                                      <a:solidFill>
                                        <a:schemeClr val="tx1">
                                          <a:lumMod val="75000"/>
                                          <a:lumOff val="25000"/>
                                        </a:schemeClr>
                                      </a:solidFill>
                                      <a:effectLst/>
                                      <a:latin typeface="Cambria Math" panose="02040503050406030204" pitchFamily="18" charset="0"/>
                                      <a:ea typeface="+mn-ea"/>
                                      <a:cs typeface="+mn-cs"/>
                                    </a:rPr>
                                    <m:t>𝑝</m:t>
                                  </m:r>
                                </m:e>
                                <m:sub>
                                  <m:r>
                                    <a:rPr lang="en-US" altLang="zh-CN" sz="1800" b="0" i="1" kern="1200" smtClean="0">
                                      <a:solidFill>
                                        <a:schemeClr val="tx1">
                                          <a:lumMod val="75000"/>
                                          <a:lumOff val="25000"/>
                                        </a:schemeClr>
                                      </a:solidFill>
                                      <a:effectLst/>
                                      <a:latin typeface="Cambria Math" panose="02040503050406030204" pitchFamily="18" charset="0"/>
                                      <a:ea typeface="+mn-ea"/>
                                      <a:cs typeface="+mn-cs"/>
                                    </a:rPr>
                                    <m:t>𝑖</m:t>
                                  </m:r>
                                </m:sub>
                              </m:sSub>
                            </m:oMath>
                          </a14:m>
                          <a:endParaRPr lang="zh-CN" altLang="en-US" dirty="0"/>
                        </a:p>
                      </a:txBody>
                      <a:tcPr/>
                    </a:tc>
                    <a:tc>
                      <a:txBody>
                        <a:bodyPr/>
                        <a:lstStyle/>
                        <a:p>
                          <a:pPr algn="ctr"/>
                          <a:r>
                            <a:rPr lang="en-US" altLang="zh-CN" dirty="0" smtClean="0"/>
                            <a:t>1</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8</a:t>
                          </a:r>
                          <a:endParaRPr lang="zh-CN" altLang="en-US" dirty="0"/>
                        </a:p>
                      </a:txBody>
                      <a:tcPr anchor="ctr"/>
                    </a:tc>
                    <a:tc>
                      <a:txBody>
                        <a:bodyPr/>
                        <a:lstStyle/>
                        <a:p>
                          <a:pPr algn="ctr"/>
                          <a:r>
                            <a:rPr lang="en-US" altLang="zh-CN" dirty="0" smtClean="0"/>
                            <a:t>9</a:t>
                          </a:r>
                          <a:endParaRPr lang="zh-CN" altLang="en-US" dirty="0"/>
                        </a:p>
                      </a:txBody>
                      <a:tcPr anchor="ctr"/>
                    </a:tc>
                    <a:tc>
                      <a:txBody>
                        <a:bodyPr/>
                        <a:lstStyle/>
                        <a:p>
                          <a:pPr algn="ctr"/>
                          <a:r>
                            <a:rPr lang="en-US" altLang="zh-CN" dirty="0" smtClean="0"/>
                            <a:t>10</a:t>
                          </a:r>
                          <a:endParaRPr lang="zh-CN" altLang="en-US" dirty="0"/>
                        </a:p>
                      </a:txBody>
                      <a:tcPr anchor="ctr"/>
                    </a:tc>
                    <a:tc>
                      <a:txBody>
                        <a:bodyPr/>
                        <a:lstStyle/>
                        <a:p>
                          <a:pPr algn="ctr"/>
                          <a:r>
                            <a:rPr lang="en-US" altLang="zh-CN" dirty="0" smtClean="0"/>
                            <a:t>17</a:t>
                          </a:r>
                          <a:endParaRPr lang="zh-CN" altLang="en-US" dirty="0"/>
                        </a:p>
                      </a:txBody>
                      <a:tcPr anchor="ctr"/>
                    </a:tc>
                    <a:tc>
                      <a:txBody>
                        <a:bodyPr/>
                        <a:lstStyle/>
                        <a:p>
                          <a:pPr algn="ctr"/>
                          <a:r>
                            <a:rPr lang="en-US" altLang="zh-CN" dirty="0" smtClean="0"/>
                            <a:t>17</a:t>
                          </a:r>
                          <a:endParaRPr lang="zh-CN" altLang="en-US" dirty="0"/>
                        </a:p>
                      </a:txBody>
                      <a:tcPr anchor="ctr"/>
                    </a:tc>
                    <a:tc>
                      <a:txBody>
                        <a:bodyPr/>
                        <a:lstStyle/>
                        <a:p>
                          <a:pPr algn="ctr"/>
                          <a:r>
                            <a:rPr lang="en-US" altLang="zh-CN" dirty="0" smtClean="0"/>
                            <a:t>20</a:t>
                          </a:r>
                          <a:endParaRPr lang="zh-CN" altLang="en-US" dirty="0"/>
                        </a:p>
                      </a:txBody>
                      <a:tcPr anchor="ctr"/>
                    </a:tc>
                    <a:tc>
                      <a:txBody>
                        <a:bodyPr/>
                        <a:lstStyle/>
                        <a:p>
                          <a:pPr algn="ctr"/>
                          <a:r>
                            <a:rPr lang="en-US" altLang="zh-CN" dirty="0" smtClean="0"/>
                            <a:t>24</a:t>
                          </a:r>
                          <a:endParaRPr lang="zh-CN" altLang="en-US" dirty="0"/>
                        </a:p>
                      </a:txBody>
                      <a:tcPr anchor="ctr"/>
                    </a:tc>
                    <a:tc>
                      <a:txBody>
                        <a:bodyPr/>
                        <a:lstStyle/>
                        <a:p>
                          <a:pPr algn="ctr"/>
                          <a:r>
                            <a:rPr lang="en-US" altLang="zh-CN" dirty="0" smtClean="0"/>
                            <a:t>30</a:t>
                          </a:r>
                          <a:endParaRPr lang="zh-CN" altLang="en-US" dirty="0"/>
                        </a:p>
                      </a:txBody>
                      <a:tcPr anchor="ct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2677553256"/>
                  </p:ext>
                </p:extLst>
              </p:nvPr>
            </p:nvGraphicFramePr>
            <p:xfrm>
              <a:off x="2415253" y="3654061"/>
              <a:ext cx="5904000" cy="741680"/>
            </p:xfrm>
            <a:graphic>
              <a:graphicData uri="http://schemas.openxmlformats.org/drawingml/2006/table">
                <a:tbl>
                  <a:tblPr firstCol="1" bandRow="1">
                    <a:tableStyleId>{C083E6E3-FA7D-4D7B-A595-EF9225AFEA82}</a:tableStyleId>
                  </a:tblPr>
                  <a:tblGrid>
                    <a:gridCol w="864000"/>
                    <a:gridCol w="504000"/>
                    <a:gridCol w="504000"/>
                    <a:gridCol w="504000"/>
                    <a:gridCol w="504000"/>
                    <a:gridCol w="504000"/>
                    <a:gridCol w="504000"/>
                    <a:gridCol w="504000"/>
                    <a:gridCol w="504000"/>
                    <a:gridCol w="504000"/>
                    <a:gridCol w="504000"/>
                  </a:tblGrid>
                  <a:tr h="370840">
                    <a:tc>
                      <a:txBody>
                        <a:bodyPr/>
                        <a:lstStyle/>
                        <a:p>
                          <a:endParaRPr lang="zh-CN"/>
                        </a:p>
                      </a:txBody>
                      <a:tcPr>
                        <a:blipFill rotWithShape="0">
                          <a:blip r:embed="rId3"/>
                          <a:stretch>
                            <a:fillRect t="-11290" r="-583099" b="-122581"/>
                          </a:stretch>
                        </a:blipFill>
                      </a:tcPr>
                    </a:tc>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6</a:t>
                          </a:r>
                          <a:endParaRPr lang="zh-CN" altLang="en-US" dirty="0"/>
                        </a:p>
                      </a:txBody>
                      <a:tcPr anchor="ctr"/>
                    </a:tc>
                    <a:tc>
                      <a:txBody>
                        <a:bodyPr/>
                        <a:lstStyle/>
                        <a:p>
                          <a:pPr algn="ctr"/>
                          <a:r>
                            <a:rPr lang="en-US" altLang="zh-CN" dirty="0" smtClean="0"/>
                            <a:t>7</a:t>
                          </a:r>
                          <a:endParaRPr lang="zh-CN" altLang="en-US" dirty="0"/>
                        </a:p>
                      </a:txBody>
                      <a:tcPr anchor="ctr"/>
                    </a:tc>
                    <a:tc>
                      <a:txBody>
                        <a:bodyPr/>
                        <a:lstStyle/>
                        <a:p>
                          <a:pPr algn="ctr"/>
                          <a:r>
                            <a:rPr lang="en-US" altLang="zh-CN" dirty="0" smtClean="0"/>
                            <a:t>8</a:t>
                          </a:r>
                          <a:endParaRPr lang="zh-CN" altLang="en-US" dirty="0"/>
                        </a:p>
                      </a:txBody>
                      <a:tcPr anchor="ctr"/>
                    </a:tc>
                    <a:tc>
                      <a:txBody>
                        <a:bodyPr/>
                        <a:lstStyle/>
                        <a:p>
                          <a:pPr algn="ctr"/>
                          <a:r>
                            <a:rPr lang="en-US" altLang="zh-CN" dirty="0" smtClean="0"/>
                            <a:t>9</a:t>
                          </a:r>
                          <a:endParaRPr lang="zh-CN" altLang="en-US" dirty="0"/>
                        </a:p>
                      </a:txBody>
                      <a:tcPr anchor="ctr"/>
                    </a:tc>
                    <a:tc>
                      <a:txBody>
                        <a:bodyPr/>
                        <a:lstStyle/>
                        <a:p>
                          <a:pPr algn="ctr"/>
                          <a:r>
                            <a:rPr lang="en-US" altLang="zh-CN" dirty="0" smtClean="0"/>
                            <a:t>10</a:t>
                          </a:r>
                          <a:endParaRPr lang="zh-CN" altLang="en-US" dirty="0"/>
                        </a:p>
                      </a:txBody>
                      <a:tcPr anchor="ctr"/>
                    </a:tc>
                  </a:tr>
                  <a:tr h="370840">
                    <a:tc>
                      <a:txBody>
                        <a:bodyPr/>
                        <a:lstStyle/>
                        <a:p>
                          <a:endParaRPr lang="zh-CN"/>
                        </a:p>
                      </a:txBody>
                      <a:tcPr>
                        <a:blipFill rotWithShape="0">
                          <a:blip r:embed="rId3"/>
                          <a:stretch>
                            <a:fillRect t="-113115" r="-583099" b="-24590"/>
                          </a:stretch>
                        </a:blipFill>
                      </a:tcPr>
                    </a:tc>
                    <a:tc>
                      <a:txBody>
                        <a:bodyPr/>
                        <a:lstStyle/>
                        <a:p>
                          <a:pPr algn="ctr"/>
                          <a:r>
                            <a:rPr lang="en-US" altLang="zh-CN" dirty="0" smtClean="0"/>
                            <a:t>1</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8</a:t>
                          </a:r>
                          <a:endParaRPr lang="zh-CN" altLang="en-US" dirty="0"/>
                        </a:p>
                      </a:txBody>
                      <a:tcPr anchor="ctr"/>
                    </a:tc>
                    <a:tc>
                      <a:txBody>
                        <a:bodyPr/>
                        <a:lstStyle/>
                        <a:p>
                          <a:pPr algn="ctr"/>
                          <a:r>
                            <a:rPr lang="en-US" altLang="zh-CN" dirty="0" smtClean="0"/>
                            <a:t>9</a:t>
                          </a:r>
                          <a:endParaRPr lang="zh-CN" altLang="en-US" dirty="0"/>
                        </a:p>
                      </a:txBody>
                      <a:tcPr anchor="ctr"/>
                    </a:tc>
                    <a:tc>
                      <a:txBody>
                        <a:bodyPr/>
                        <a:lstStyle/>
                        <a:p>
                          <a:pPr algn="ctr"/>
                          <a:r>
                            <a:rPr lang="en-US" altLang="zh-CN" dirty="0" smtClean="0"/>
                            <a:t>10</a:t>
                          </a:r>
                          <a:endParaRPr lang="zh-CN" altLang="en-US" dirty="0"/>
                        </a:p>
                      </a:txBody>
                      <a:tcPr anchor="ctr"/>
                    </a:tc>
                    <a:tc>
                      <a:txBody>
                        <a:bodyPr/>
                        <a:lstStyle/>
                        <a:p>
                          <a:pPr algn="ctr"/>
                          <a:r>
                            <a:rPr lang="en-US" altLang="zh-CN" dirty="0" smtClean="0"/>
                            <a:t>17</a:t>
                          </a:r>
                          <a:endParaRPr lang="zh-CN" altLang="en-US" dirty="0"/>
                        </a:p>
                      </a:txBody>
                      <a:tcPr anchor="ctr"/>
                    </a:tc>
                    <a:tc>
                      <a:txBody>
                        <a:bodyPr/>
                        <a:lstStyle/>
                        <a:p>
                          <a:pPr algn="ctr"/>
                          <a:r>
                            <a:rPr lang="en-US" altLang="zh-CN" dirty="0" smtClean="0"/>
                            <a:t>17</a:t>
                          </a:r>
                          <a:endParaRPr lang="zh-CN" altLang="en-US" dirty="0"/>
                        </a:p>
                      </a:txBody>
                      <a:tcPr anchor="ctr"/>
                    </a:tc>
                    <a:tc>
                      <a:txBody>
                        <a:bodyPr/>
                        <a:lstStyle/>
                        <a:p>
                          <a:pPr algn="ctr"/>
                          <a:r>
                            <a:rPr lang="en-US" altLang="zh-CN" dirty="0" smtClean="0"/>
                            <a:t>20</a:t>
                          </a:r>
                          <a:endParaRPr lang="zh-CN" altLang="en-US" dirty="0"/>
                        </a:p>
                      </a:txBody>
                      <a:tcPr anchor="ctr"/>
                    </a:tc>
                    <a:tc>
                      <a:txBody>
                        <a:bodyPr/>
                        <a:lstStyle/>
                        <a:p>
                          <a:pPr algn="ctr"/>
                          <a:r>
                            <a:rPr lang="en-US" altLang="zh-CN" dirty="0" smtClean="0"/>
                            <a:t>24</a:t>
                          </a:r>
                          <a:endParaRPr lang="zh-CN" altLang="en-US" dirty="0"/>
                        </a:p>
                      </a:txBody>
                      <a:tcPr anchor="ctr"/>
                    </a:tc>
                    <a:tc>
                      <a:txBody>
                        <a:bodyPr/>
                        <a:lstStyle/>
                        <a:p>
                          <a:pPr algn="ctr"/>
                          <a:r>
                            <a:rPr lang="en-US" altLang="zh-CN" dirty="0" smtClean="0"/>
                            <a:t>30</a:t>
                          </a:r>
                          <a:endParaRPr lang="zh-CN" altLang="en-US" dirty="0"/>
                        </a:p>
                      </a:txBody>
                      <a:tcPr anchor="ctr"/>
                    </a:tc>
                  </a:tr>
                </a:tbl>
              </a:graphicData>
            </a:graphic>
          </p:graphicFrame>
        </mc:Fallback>
      </mc:AlternateContent>
    </p:spTree>
    <p:extLst>
      <p:ext uri="{BB962C8B-B14F-4D97-AF65-F5344CB8AC3E}">
        <p14:creationId xmlns:p14="http://schemas.microsoft.com/office/powerpoint/2010/main" val="3741670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a:t>
            </a:r>
            <a:r>
              <a:rPr lang="zh-CN" altLang="en-US" dirty="0" smtClean="0"/>
              <a:t>公共子序列</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68648165"/>
              </p:ext>
            </p:extLst>
          </p:nvPr>
        </p:nvGraphicFramePr>
        <p:xfrm>
          <a:off x="1943100" y="2133600"/>
          <a:ext cx="5767392" cy="3337560"/>
        </p:xfrm>
        <a:graphic>
          <a:graphicData uri="http://schemas.openxmlformats.org/drawingml/2006/table">
            <a:tbl>
              <a:tblPr firstRow="1" firstCol="1" bandRow="1">
                <a:tableStyleId>{F5AB1C69-6EDB-4FF4-983F-18BD219EF322}</a:tableStyleId>
              </a:tblPr>
              <a:tblGrid>
                <a:gridCol w="720924"/>
                <a:gridCol w="720924"/>
                <a:gridCol w="720924"/>
                <a:gridCol w="720924"/>
                <a:gridCol w="720924"/>
                <a:gridCol w="720924"/>
                <a:gridCol w="720924"/>
                <a:gridCol w="720924"/>
              </a:tblGrid>
              <a:tr h="370840">
                <a:tc>
                  <a:txBody>
                    <a:bodyPr/>
                    <a:lstStyle/>
                    <a:p>
                      <a:endParaRPr lang="zh-CN" altLang="en-US" dirty="0"/>
                    </a:p>
                  </a:txBody>
                  <a:tcPr/>
                </a:tc>
                <a:tc>
                  <a:txBody>
                    <a:bodyPr/>
                    <a:lstStyle/>
                    <a:p>
                      <a:r>
                        <a:rPr lang="zh-CN" altLang="en-US" dirty="0" smtClean="0"/>
                        <a:t>空</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A</a:t>
                      </a:r>
                      <a:endParaRPr lang="zh-CN" altLang="en-US" dirty="0"/>
                    </a:p>
                  </a:txBody>
                  <a:tcPr/>
                </a:tc>
              </a:tr>
              <a:tr h="370840">
                <a:tc>
                  <a:txBody>
                    <a:bodyPr/>
                    <a:lstStyle/>
                    <a:p>
                      <a:r>
                        <a:rPr lang="zh-CN" altLang="en-US" dirty="0" smtClean="0"/>
                        <a:t>空</a:t>
                      </a:r>
                      <a:endParaRPr lang="zh-CN" altLang="en-US" dirty="0"/>
                    </a:p>
                  </a:txBody>
                  <a:tcPr/>
                </a:tc>
                <a:tc>
                  <a:txBody>
                    <a:bodyPr/>
                    <a:lstStyle/>
                    <a:p>
                      <a:r>
                        <a:rPr lang="en-US" altLang="zh-CN" dirty="0" smtClean="0"/>
                        <a:t>0</a:t>
                      </a:r>
                      <a:endParaRPr lang="zh-CN" altLang="en-US" dirty="0"/>
                    </a:p>
                  </a:txBody>
                  <a:tcPr>
                    <a:solidFill>
                      <a:srgbClr val="00B050"/>
                    </a:solidFill>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0</a:t>
                      </a:r>
                      <a:endParaRPr lang="zh-CN" altLang="en-US" dirty="0"/>
                    </a:p>
                  </a:txBody>
                  <a:tcPr>
                    <a:solidFill>
                      <a:srgbClr val="00B050"/>
                    </a:solidFill>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solidFill>
                      <a:srgbClr val="00B050"/>
                    </a:solidFill>
                  </a:tcPr>
                </a:tc>
                <a:tc>
                  <a:txBody>
                    <a:bodyPr/>
                    <a:lstStyle/>
                    <a:p>
                      <a:r>
                        <a:rPr lang="en-US" altLang="zh-CN" dirty="0" smtClean="0"/>
                        <a:t>1</a:t>
                      </a:r>
                      <a:endParaRPr lang="zh-CN" altLang="en-US" dirty="0"/>
                    </a:p>
                  </a:txBody>
                  <a:tcPr>
                    <a:solidFill>
                      <a:srgbClr val="00B050"/>
                    </a:solidFill>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C</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solidFill>
                      <a:srgbClr val="00B050"/>
                    </a:solidFill>
                  </a:tcPr>
                </a:tc>
                <a:tc>
                  <a:txBody>
                    <a:bodyPr/>
                    <a:lstStyle/>
                    <a:p>
                      <a:r>
                        <a:rPr lang="en-US" altLang="zh-CN" dirty="0" smtClean="0"/>
                        <a:t>2</a:t>
                      </a:r>
                      <a:endParaRPr lang="zh-CN" altLang="en-US" dirty="0"/>
                    </a:p>
                  </a:txBody>
                  <a:tcPr>
                    <a:solidFill>
                      <a:srgbClr val="00B050"/>
                    </a:solidFill>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solidFill>
                      <a:srgbClr val="00B050"/>
                    </a:solidFill>
                  </a:tcPr>
                </a:tc>
                <a:tc>
                  <a:txBody>
                    <a:bodyPr/>
                    <a:lstStyle/>
                    <a:p>
                      <a:r>
                        <a:rPr lang="en-US" altLang="zh-CN" dirty="0" smtClean="0"/>
                        <a:t>3</a:t>
                      </a:r>
                      <a:endParaRPr lang="zh-CN" altLang="en-US" dirty="0"/>
                    </a:p>
                  </a:txBody>
                  <a:tcPr/>
                </a:tc>
              </a:tr>
              <a:tr h="370840">
                <a:tc>
                  <a:txBody>
                    <a:bodyPr/>
                    <a:lstStyle/>
                    <a:p>
                      <a:r>
                        <a:rPr lang="en-US" altLang="zh-CN" dirty="0" smtClean="0"/>
                        <a:t>D</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solidFill>
                      <a:srgbClr val="00B050"/>
                    </a:solidFill>
                  </a:tcPr>
                </a:tc>
                <a:tc>
                  <a:txBody>
                    <a:bodyPr/>
                    <a:lstStyle/>
                    <a:p>
                      <a:r>
                        <a:rPr lang="en-US" altLang="zh-CN" dirty="0" smtClean="0"/>
                        <a:t>3</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solidFill>
                      <a:srgbClr val="00B050"/>
                    </a:solidFill>
                  </a:tcPr>
                </a:tc>
              </a:tr>
              <a:tr h="370840">
                <a:tc>
                  <a:txBody>
                    <a:bodyPr/>
                    <a:lstStyle/>
                    <a:p>
                      <a:r>
                        <a:rPr lang="en-US" altLang="zh-CN" dirty="0" smtClean="0"/>
                        <a:t>B</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4</a:t>
                      </a:r>
                      <a:endParaRPr lang="zh-CN" altLang="en-US" dirty="0"/>
                    </a:p>
                  </a:txBody>
                  <a:tcPr>
                    <a:solidFill>
                      <a:srgbClr val="00B050"/>
                    </a:solidFill>
                  </a:tcPr>
                </a:tc>
              </a:tr>
            </a:tbl>
          </a:graphicData>
        </a:graphic>
      </p:graphicFrame>
    </p:spTree>
    <p:extLst>
      <p:ext uri="{BB962C8B-B14F-4D97-AF65-F5344CB8AC3E}">
        <p14:creationId xmlns:p14="http://schemas.microsoft.com/office/powerpoint/2010/main" val="397573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smtClean="0">
                <a:solidFill>
                  <a:schemeClr val="accent2">
                    <a:lumMod val="75000"/>
                  </a:schemeClr>
                </a:solidFill>
                <a:effectLst/>
                <a:latin typeface="+mj-lt"/>
                <a:ea typeface="+mj-ea"/>
                <a:cs typeface="+mj-cs"/>
              </a:rPr>
              <a:t>一个简单的问题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我们进行如下定义：如果</a:t>
                </a:r>
                <a:r>
                  <a:rPr lang="zh-CN" altLang="en-US" dirty="0"/>
                  <a:t>我们</a:t>
                </a:r>
                <a:r>
                  <a:rPr lang="zh-CN" altLang="en-US" dirty="0" smtClean="0"/>
                  <a:t>手中有一根长度为</a:t>
                </a:r>
                <a14:m>
                  <m:oMath xmlns:m="http://schemas.openxmlformats.org/officeDocument/2006/math">
                    <m:r>
                      <a:rPr lang="en-US" altLang="zh-CN" b="0" i="1" smtClean="0">
                        <a:latin typeface="Cambria Math" panose="02040503050406030204" pitchFamily="18" charset="0"/>
                      </a:rPr>
                      <m:t>𝑙</m:t>
                    </m:r>
                  </m:oMath>
                </a14:m>
                <a:r>
                  <a:rPr lang="zh-CN" altLang="en-US" dirty="0" smtClean="0"/>
                  <a:t>英寸的钢条，</a:t>
                </a:r>
                <a:r>
                  <a:rPr lang="zh-CN" altLang="en-US" dirty="0"/>
                  <a:t>我们</a:t>
                </a:r>
                <a:r>
                  <a:rPr lang="zh-CN" altLang="en-US" dirty="0" smtClean="0"/>
                  <a:t>最多可以通过切割它获得</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zh-CN" altLang="en-US" b="0" i="1" smtClean="0">
                        <a:latin typeface="Cambria Math" panose="02040503050406030204" pitchFamily="18" charset="0"/>
                      </a:rPr>
                      <m:t>美元</m:t>
                    </m:r>
                  </m:oMath>
                </a14:m>
                <a:r>
                  <a:rPr lang="zh-CN" altLang="en-US" dirty="0" smtClean="0"/>
                  <a:t>的价值。</a:t>
                </a:r>
                <a:endParaRPr lang="en-US" altLang="zh-CN" dirty="0" smtClean="0"/>
              </a:p>
              <a:p>
                <a:endParaRPr lang="en-US" altLang="zh-CN" dirty="0" smtClean="0"/>
              </a:p>
              <a:p>
                <a14:m>
                  <m:oMath xmlns:m="http://schemas.openxmlformats.org/officeDocument/2006/math">
                    <m:r>
                      <a:rPr lang="en-US" altLang="zh-CN" sz="3200" i="1">
                        <a:latin typeface="Cambria Math" panose="02040503050406030204" pitchFamily="18" charset="0"/>
                      </a:rPr>
                      <m:t>𝑓</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𝑙</m:t>
                        </m:r>
                      </m:e>
                    </m:d>
                    <m:r>
                      <a:rPr lang="en-US" altLang="zh-CN" sz="3200" b="0" i="1" smtClean="0">
                        <a:latin typeface="Cambria Math" panose="02040503050406030204" pitchFamily="18" charset="0"/>
                      </a:rPr>
                      <m:t>=</m:t>
                    </m:r>
                    <m:func>
                      <m:funcPr>
                        <m:ctrlPr>
                          <a:rPr lang="en-US" altLang="zh-CN" sz="3200" b="0" i="1" smtClean="0">
                            <a:latin typeface="Cambria Math" panose="02040503050406030204" pitchFamily="18" charset="0"/>
                          </a:rPr>
                        </m:ctrlPr>
                      </m:funcPr>
                      <m:fName>
                        <m:limLow>
                          <m:limLowPr>
                            <m:ctrlPr>
                              <a:rPr lang="en-US" altLang="zh-CN" sz="3200" b="0" i="1" smtClean="0">
                                <a:latin typeface="Cambria Math" panose="02040503050406030204" pitchFamily="18" charset="0"/>
                              </a:rPr>
                            </m:ctrlPr>
                          </m:limLowPr>
                          <m:e>
                            <m:r>
                              <m:rPr>
                                <m:sty m:val="p"/>
                              </m:rPr>
                              <a:rPr lang="en-US" altLang="zh-CN" sz="3200" b="0" i="0" smtClean="0">
                                <a:latin typeface="Cambria Math" panose="02040503050406030204" pitchFamily="18" charset="0"/>
                              </a:rPr>
                              <m:t>max</m:t>
                            </m:r>
                          </m:e>
                          <m:lim>
                            <m:r>
                              <a:rPr lang="en-US" altLang="zh-CN" sz="3200" b="0" i="1" smtClean="0">
                                <a:latin typeface="Cambria Math" panose="02040503050406030204" pitchFamily="18" charset="0"/>
                              </a:rPr>
                              <m:t>0</m:t>
                            </m:r>
                            <m:r>
                              <a:rPr lang="en-US" altLang="zh-CN" sz="3200" i="1">
                                <a:latin typeface="Cambria Math" panose="02040503050406030204" pitchFamily="18" charset="0"/>
                                <a:ea typeface="Cambria Math" panose="02040503050406030204" pitchFamily="18" charset="0"/>
                              </a:rPr>
                              <m:t>&lt;</m:t>
                            </m:r>
                            <m:r>
                              <a:rPr lang="en-US" altLang="zh-CN" sz="3200" b="0" i="1" smtClean="0">
                                <a:latin typeface="Cambria Math" panose="02040503050406030204" pitchFamily="18" charset="0"/>
                                <a:ea typeface="Cambria Math" panose="02040503050406030204" pitchFamily="18" charset="0"/>
                              </a:rPr>
                              <m:t>𝑥</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𝑙</m:t>
                            </m:r>
                          </m:lim>
                        </m:limLow>
                      </m:fName>
                      <m:e>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𝑓</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𝑙</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𝑥</m:t>
                            </m:r>
                          </m:e>
                        </m:d>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e>
                    </m:func>
                  </m:oMath>
                </a14:m>
                <a:endParaRPr lang="en-US" altLang="zh-CN" sz="3200" dirty="0" smtClean="0"/>
              </a:p>
              <a:p>
                <a14:m>
                  <m:oMath xmlns:m="http://schemas.openxmlformats.org/officeDocument/2006/math">
                    <m:r>
                      <a:rPr lang="en-US" altLang="zh-CN" sz="3200" i="1">
                        <a:latin typeface="Cambria Math" panose="02040503050406030204" pitchFamily="18" charset="0"/>
                      </a:rPr>
                      <m:t>𝑓</m:t>
                    </m:r>
                    <m:d>
                      <m:dPr>
                        <m:ctrlPr>
                          <a:rPr lang="en-US" altLang="zh-CN" sz="3200" i="1">
                            <a:latin typeface="Cambria Math" panose="02040503050406030204" pitchFamily="18" charset="0"/>
                          </a:rPr>
                        </m:ctrlPr>
                      </m:dPr>
                      <m:e>
                        <m:r>
                          <a:rPr lang="en-US" altLang="zh-CN" sz="3200" b="0" i="1" smtClean="0">
                            <a:latin typeface="Cambria Math" panose="02040503050406030204" pitchFamily="18" charset="0"/>
                          </a:rPr>
                          <m:t>0</m:t>
                        </m:r>
                      </m:e>
                    </m:d>
                    <m:r>
                      <a:rPr lang="en-US" altLang="zh-CN" sz="3200" i="1">
                        <a:latin typeface="Cambria Math" panose="02040503050406030204" pitchFamily="18" charset="0"/>
                      </a:rPr>
                      <m:t>=</m:t>
                    </m:r>
                    <m:r>
                      <a:rPr lang="en-US" altLang="zh-CN" sz="3200" b="0" i="1" smtClean="0">
                        <a:latin typeface="Cambria Math" panose="02040503050406030204" pitchFamily="18" charset="0"/>
                      </a:rPr>
                      <m:t>0</m:t>
                    </m:r>
                  </m:oMath>
                </a14:m>
                <a:endParaRPr lang="en-US" altLang="zh-CN" sz="32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t="-1129" r="-4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64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问题的状态</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3944464" y="1866948"/>
                <a:ext cx="1593578"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5400" i="1">
                          <a:latin typeface="Cambria Math" panose="02040503050406030204" pitchFamily="18" charset="0"/>
                        </a:rPr>
                        <m:t>𝑓</m:t>
                      </m:r>
                      <m:d>
                        <m:dPr>
                          <m:ctrlPr>
                            <a:rPr lang="en-US" altLang="zh-CN" sz="5400" i="1">
                              <a:latin typeface="Cambria Math" panose="02040503050406030204" pitchFamily="18" charset="0"/>
                            </a:rPr>
                          </m:ctrlPr>
                        </m:dPr>
                        <m:e>
                          <m:r>
                            <a:rPr lang="en-US" altLang="zh-CN" sz="5400" i="1" smtClean="0">
                              <a:solidFill>
                                <a:srgbClr val="C00000"/>
                              </a:solidFill>
                              <a:latin typeface="Cambria Math" panose="02040503050406030204" pitchFamily="18" charset="0"/>
                            </a:rPr>
                            <m:t>𝑙</m:t>
                          </m:r>
                        </m:e>
                      </m:d>
                    </m:oMath>
                  </m:oMathPara>
                </a14:m>
                <a:endParaRPr lang="zh-CN" altLang="en-US" sz="5400" dirty="0"/>
              </a:p>
            </p:txBody>
          </p:sp>
        </mc:Choice>
        <mc:Fallback xmlns="">
          <p:sp>
            <p:nvSpPr>
              <p:cNvPr id="5" name="矩形 4"/>
              <p:cNvSpPr>
                <a:spLocks noRot="1" noChangeAspect="1" noMove="1" noResize="1" noEditPoints="1" noAdjustHandles="1" noChangeArrowheads="1" noChangeShapeType="1" noTextEdit="1"/>
              </p:cNvSpPr>
              <p:nvPr/>
            </p:nvSpPr>
            <p:spPr>
              <a:xfrm>
                <a:off x="3944464" y="1866948"/>
                <a:ext cx="1593578" cy="923330"/>
              </a:xfrm>
              <a:prstGeom prst="rect">
                <a:avLst/>
              </a:prstGeom>
              <a:blipFill rotWithShape="0">
                <a:blip r:embed="rId3"/>
                <a:stretch>
                  <a:fillRect/>
                </a:stretch>
              </a:blipFill>
            </p:spPr>
            <p:txBody>
              <a:bodyPr/>
              <a:lstStyle/>
              <a:p>
                <a:r>
                  <a:rPr lang="zh-CN" altLang="en-US">
                    <a:noFill/>
                  </a:rPr>
                  <a:t> </a:t>
                </a:r>
              </a:p>
            </p:txBody>
          </p:sp>
        </mc:Fallback>
      </mc:AlternateContent>
      <p:sp>
        <p:nvSpPr>
          <p:cNvPr id="7" name="文本框 6"/>
          <p:cNvSpPr txBox="1"/>
          <p:nvPr/>
        </p:nvSpPr>
        <p:spPr>
          <a:xfrm>
            <a:off x="4135959" y="3900668"/>
            <a:ext cx="1210588" cy="707886"/>
          </a:xfrm>
          <a:prstGeom prst="rect">
            <a:avLst/>
          </a:prstGeom>
          <a:noFill/>
        </p:spPr>
        <p:txBody>
          <a:bodyPr wrap="none" rtlCol="0">
            <a:spAutoFit/>
          </a:bodyPr>
          <a:lstStyle/>
          <a:p>
            <a:r>
              <a:rPr lang="zh-CN" altLang="en-US" sz="4000" dirty="0" smtClean="0">
                <a:solidFill>
                  <a:srgbClr val="C00000"/>
                </a:solidFill>
              </a:rPr>
              <a:t>状态</a:t>
            </a:r>
            <a:endParaRPr lang="zh-CN" altLang="en-US" sz="4000" dirty="0">
              <a:solidFill>
                <a:srgbClr val="C00000"/>
              </a:solidFill>
            </a:endParaRPr>
          </a:p>
        </p:txBody>
      </p:sp>
      <p:cxnSp>
        <p:nvCxnSpPr>
          <p:cNvPr id="9" name="直接箭头连接符 8"/>
          <p:cNvCxnSpPr/>
          <p:nvPr/>
        </p:nvCxnSpPr>
        <p:spPr>
          <a:xfrm flipV="1">
            <a:off x="4884516" y="2696903"/>
            <a:ext cx="46299" cy="1145893"/>
          </a:xfrm>
          <a:prstGeom prst="straightConnector1">
            <a:avLst/>
          </a:prstGeom>
          <a:ln>
            <a:solidFill>
              <a:srgbClr val="C00000"/>
            </a:solidFill>
            <a:tailEnd type="triangle" w="lg" len="lg"/>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0382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正确的定义状态</a:t>
            </a:r>
            <a:endParaRPr lang="zh-CN" altLang="en-US" dirty="0"/>
          </a:p>
        </p:txBody>
      </p:sp>
      <p:sp>
        <p:nvSpPr>
          <p:cNvPr id="3" name="内容占位符 2"/>
          <p:cNvSpPr>
            <a:spLocks noGrp="1"/>
          </p:cNvSpPr>
          <p:nvPr>
            <p:ph idx="1"/>
          </p:nvPr>
        </p:nvSpPr>
        <p:spPr/>
        <p:txBody>
          <a:bodyPr>
            <a:normAutofit/>
          </a:bodyPr>
          <a:lstStyle/>
          <a:p>
            <a:r>
              <a:rPr lang="zh-CN" altLang="en-US" sz="2400" strike="sngStrike" dirty="0" smtClean="0">
                <a:solidFill>
                  <a:srgbClr val="C00000"/>
                </a:solidFill>
              </a:rPr>
              <a:t>状态定义中包含的变量不足以确定问题的解</a:t>
            </a:r>
            <a:endParaRPr lang="en-US" altLang="zh-CN" sz="2400" strike="sngStrike" dirty="0" smtClean="0">
              <a:solidFill>
                <a:srgbClr val="C00000"/>
              </a:solidFill>
            </a:endParaRPr>
          </a:p>
          <a:p>
            <a:r>
              <a:rPr lang="zh-CN" altLang="en-US" sz="2400" strike="sngStrike" dirty="0">
                <a:solidFill>
                  <a:srgbClr val="C00000"/>
                </a:solidFill>
              </a:rPr>
              <a:t>状态定义</a:t>
            </a:r>
            <a:r>
              <a:rPr lang="zh-CN" altLang="en-US" sz="2400" strike="sngStrike" dirty="0" smtClean="0">
                <a:solidFill>
                  <a:srgbClr val="C00000"/>
                </a:solidFill>
              </a:rPr>
              <a:t>中有与问题的解无关的变量</a:t>
            </a:r>
            <a:endParaRPr lang="en-US" altLang="zh-CN" sz="2400" strike="sngStrike" dirty="0" smtClean="0">
              <a:solidFill>
                <a:srgbClr val="C00000"/>
              </a:solidFill>
            </a:endParaRPr>
          </a:p>
        </p:txBody>
      </p:sp>
    </p:spTree>
    <p:extLst>
      <p:ext uri="{BB962C8B-B14F-4D97-AF65-F5344CB8AC3E}">
        <p14:creationId xmlns:p14="http://schemas.microsoft.com/office/powerpoint/2010/main" val="3713618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状态的转移</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2408127" y="2240418"/>
                <a:ext cx="5663345" cy="819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600" i="1">
                          <a:latin typeface="Cambria Math" panose="02040503050406030204" pitchFamily="18" charset="0"/>
                        </a:rPr>
                        <m:t>𝑓</m:t>
                      </m:r>
                      <m:d>
                        <m:dPr>
                          <m:ctrlPr>
                            <a:rPr lang="en-US" altLang="zh-CN" sz="3600" i="1">
                              <a:latin typeface="Cambria Math" panose="02040503050406030204" pitchFamily="18" charset="0"/>
                            </a:rPr>
                          </m:ctrlPr>
                        </m:dPr>
                        <m:e>
                          <m:r>
                            <a:rPr lang="en-US" altLang="zh-CN" sz="3600" i="1">
                              <a:latin typeface="Cambria Math" panose="02040503050406030204" pitchFamily="18" charset="0"/>
                            </a:rPr>
                            <m:t>𝑙</m:t>
                          </m:r>
                        </m:e>
                      </m:d>
                      <m:r>
                        <a:rPr lang="en-US" altLang="zh-CN" sz="3600" i="1">
                          <a:latin typeface="Cambria Math" panose="02040503050406030204" pitchFamily="18" charset="0"/>
                        </a:rPr>
                        <m:t>=</m:t>
                      </m:r>
                      <m:func>
                        <m:funcPr>
                          <m:ctrlPr>
                            <a:rPr lang="en-US" altLang="zh-CN" sz="3600" i="1" smtClean="0">
                              <a:solidFill>
                                <a:srgbClr val="C00000"/>
                              </a:solidFill>
                              <a:latin typeface="Cambria Math" panose="02040503050406030204" pitchFamily="18" charset="0"/>
                            </a:rPr>
                          </m:ctrlPr>
                        </m:funcPr>
                        <m:fName>
                          <m:limLow>
                            <m:limLowPr>
                              <m:ctrlPr>
                                <a:rPr lang="en-US" altLang="zh-CN" sz="3600" i="1">
                                  <a:solidFill>
                                    <a:srgbClr val="C00000"/>
                                  </a:solidFill>
                                  <a:latin typeface="Cambria Math" panose="02040503050406030204" pitchFamily="18" charset="0"/>
                                </a:rPr>
                              </m:ctrlPr>
                            </m:limLowPr>
                            <m:e>
                              <m:r>
                                <m:rPr>
                                  <m:sty m:val="p"/>
                                </m:rPr>
                                <a:rPr lang="en-US" altLang="zh-CN" sz="3600">
                                  <a:solidFill>
                                    <a:srgbClr val="C00000"/>
                                  </a:solidFill>
                                  <a:latin typeface="Cambria Math" panose="02040503050406030204" pitchFamily="18" charset="0"/>
                                </a:rPr>
                                <m:t>max</m:t>
                              </m:r>
                            </m:e>
                            <m:lim>
                              <m:r>
                                <a:rPr lang="en-US" altLang="zh-CN" sz="3600" i="1">
                                  <a:solidFill>
                                    <a:srgbClr val="C00000"/>
                                  </a:solidFill>
                                  <a:latin typeface="Cambria Math" panose="02040503050406030204" pitchFamily="18" charset="0"/>
                                </a:rPr>
                                <m:t>0</m:t>
                              </m:r>
                              <m:r>
                                <a:rPr lang="en-US" altLang="zh-CN" sz="3600" i="1">
                                  <a:solidFill>
                                    <a:srgbClr val="C00000"/>
                                  </a:solidFill>
                                  <a:latin typeface="Cambria Math" panose="02040503050406030204" pitchFamily="18" charset="0"/>
                                  <a:ea typeface="Cambria Math" panose="02040503050406030204" pitchFamily="18" charset="0"/>
                                </a:rPr>
                                <m:t>&lt;</m:t>
                              </m:r>
                              <m:r>
                                <a:rPr lang="en-US" altLang="zh-CN" sz="3600" i="1">
                                  <a:solidFill>
                                    <a:srgbClr val="C00000"/>
                                  </a:solidFill>
                                  <a:latin typeface="Cambria Math" panose="02040503050406030204" pitchFamily="18" charset="0"/>
                                  <a:ea typeface="Cambria Math" panose="02040503050406030204" pitchFamily="18" charset="0"/>
                                </a:rPr>
                                <m:t>𝑥</m:t>
                              </m:r>
                              <m:r>
                                <a:rPr lang="en-US" altLang="zh-CN" sz="3600" i="1">
                                  <a:solidFill>
                                    <a:srgbClr val="C00000"/>
                                  </a:solidFill>
                                  <a:latin typeface="Cambria Math" panose="02040503050406030204" pitchFamily="18" charset="0"/>
                                  <a:ea typeface="Cambria Math" panose="02040503050406030204" pitchFamily="18" charset="0"/>
                                </a:rPr>
                                <m:t>≤</m:t>
                              </m:r>
                              <m:r>
                                <a:rPr lang="en-US" altLang="zh-CN" sz="3600" i="1">
                                  <a:solidFill>
                                    <a:srgbClr val="C00000"/>
                                  </a:solidFill>
                                  <a:latin typeface="Cambria Math" panose="02040503050406030204" pitchFamily="18" charset="0"/>
                                  <a:ea typeface="Cambria Math" panose="02040503050406030204" pitchFamily="18" charset="0"/>
                                </a:rPr>
                                <m:t>𝑙</m:t>
                              </m:r>
                            </m:lim>
                          </m:limLow>
                        </m:fName>
                        <m:e>
                          <m:r>
                            <a:rPr lang="en-US" altLang="zh-CN" sz="3600" i="1">
                              <a:solidFill>
                                <a:srgbClr val="C00000"/>
                              </a:solidFill>
                              <a:latin typeface="Cambria Math" panose="02040503050406030204" pitchFamily="18" charset="0"/>
                            </a:rPr>
                            <m:t>(</m:t>
                          </m:r>
                          <m:r>
                            <a:rPr lang="en-US" altLang="zh-CN" sz="3600" i="1">
                              <a:solidFill>
                                <a:srgbClr val="C00000"/>
                              </a:solidFill>
                              <a:latin typeface="Cambria Math" panose="02040503050406030204" pitchFamily="18" charset="0"/>
                            </a:rPr>
                            <m:t>𝑓</m:t>
                          </m:r>
                          <m:d>
                            <m:dPr>
                              <m:ctrlPr>
                                <a:rPr lang="en-US" altLang="zh-CN" sz="3600" i="1">
                                  <a:solidFill>
                                    <a:srgbClr val="C00000"/>
                                  </a:solidFill>
                                  <a:latin typeface="Cambria Math" panose="02040503050406030204" pitchFamily="18" charset="0"/>
                                </a:rPr>
                              </m:ctrlPr>
                            </m:dPr>
                            <m:e>
                              <m:r>
                                <a:rPr lang="en-US" altLang="zh-CN" sz="3600" i="1">
                                  <a:solidFill>
                                    <a:srgbClr val="C00000"/>
                                  </a:solidFill>
                                  <a:latin typeface="Cambria Math" panose="02040503050406030204" pitchFamily="18" charset="0"/>
                                </a:rPr>
                                <m:t>𝑙</m:t>
                              </m:r>
                              <m:r>
                                <a:rPr lang="en-US" altLang="zh-CN" sz="3600" i="1">
                                  <a:solidFill>
                                    <a:srgbClr val="C00000"/>
                                  </a:solidFill>
                                  <a:latin typeface="Cambria Math" panose="02040503050406030204" pitchFamily="18" charset="0"/>
                                </a:rPr>
                                <m:t>−</m:t>
                              </m:r>
                              <m:r>
                                <a:rPr lang="en-US" altLang="zh-CN" sz="3600" i="1">
                                  <a:solidFill>
                                    <a:srgbClr val="C00000"/>
                                  </a:solidFill>
                                  <a:latin typeface="Cambria Math" panose="02040503050406030204" pitchFamily="18" charset="0"/>
                                </a:rPr>
                                <m:t>𝑥</m:t>
                              </m:r>
                            </m:e>
                          </m:d>
                          <m:r>
                            <a:rPr lang="en-US" altLang="zh-CN" sz="3600" i="1">
                              <a:solidFill>
                                <a:srgbClr val="C00000"/>
                              </a:solidFill>
                              <a:latin typeface="Cambria Math" panose="02040503050406030204" pitchFamily="18" charset="0"/>
                            </a:rPr>
                            <m:t>+</m:t>
                          </m:r>
                          <m:sSub>
                            <m:sSubPr>
                              <m:ctrlPr>
                                <a:rPr lang="en-US" altLang="zh-CN" sz="3600" i="1">
                                  <a:solidFill>
                                    <a:srgbClr val="C00000"/>
                                  </a:solidFill>
                                  <a:latin typeface="Cambria Math" panose="02040503050406030204" pitchFamily="18" charset="0"/>
                                </a:rPr>
                              </m:ctrlPr>
                            </m:sSubPr>
                            <m:e>
                              <m:r>
                                <a:rPr lang="en-US" altLang="zh-CN" sz="3600" i="1">
                                  <a:solidFill>
                                    <a:srgbClr val="C00000"/>
                                  </a:solidFill>
                                  <a:latin typeface="Cambria Math" panose="02040503050406030204" pitchFamily="18" charset="0"/>
                                </a:rPr>
                                <m:t>𝑝</m:t>
                              </m:r>
                            </m:e>
                            <m:sub>
                              <m:r>
                                <a:rPr lang="en-US" altLang="zh-CN" sz="3600" i="1">
                                  <a:solidFill>
                                    <a:srgbClr val="C00000"/>
                                  </a:solidFill>
                                  <a:latin typeface="Cambria Math" panose="02040503050406030204" pitchFamily="18" charset="0"/>
                                </a:rPr>
                                <m:t>𝑖</m:t>
                              </m:r>
                            </m:sub>
                          </m:sSub>
                          <m:r>
                            <a:rPr lang="en-US" altLang="zh-CN" sz="3600" i="1">
                              <a:solidFill>
                                <a:srgbClr val="C00000"/>
                              </a:solidFill>
                              <a:latin typeface="Cambria Math" panose="02040503050406030204" pitchFamily="18" charset="0"/>
                            </a:rPr>
                            <m:t>)</m:t>
                          </m:r>
                        </m:e>
                      </m:func>
                    </m:oMath>
                  </m:oMathPara>
                </a14:m>
                <a:endParaRPr lang="zh-CN" altLang="en-US" sz="3600" dirty="0"/>
              </a:p>
            </p:txBody>
          </p:sp>
        </mc:Choice>
        <mc:Fallback xmlns="">
          <p:sp>
            <p:nvSpPr>
              <p:cNvPr id="4" name="矩形 3"/>
              <p:cNvSpPr>
                <a:spLocks noRot="1" noChangeAspect="1" noMove="1" noResize="1" noEditPoints="1" noAdjustHandles="1" noChangeArrowheads="1" noChangeShapeType="1" noTextEdit="1"/>
              </p:cNvSpPr>
              <p:nvPr/>
            </p:nvSpPr>
            <p:spPr>
              <a:xfrm>
                <a:off x="2408127" y="2240418"/>
                <a:ext cx="5663345" cy="819199"/>
              </a:xfrm>
              <a:prstGeom prst="rect">
                <a:avLst/>
              </a:prstGeom>
              <a:blipFill rotWithShape="0">
                <a:blip r:embed="rId3"/>
                <a:stretch>
                  <a:fillRect/>
                </a:stretch>
              </a:blipFill>
            </p:spPr>
            <p:txBody>
              <a:bodyPr/>
              <a:lstStyle/>
              <a:p>
                <a:r>
                  <a:rPr lang="zh-CN" altLang="en-US">
                    <a:noFill/>
                  </a:rPr>
                  <a:t> </a:t>
                </a:r>
              </a:p>
            </p:txBody>
          </p:sp>
        </mc:Fallback>
      </mc:AlternateContent>
      <p:sp>
        <p:nvSpPr>
          <p:cNvPr id="5" name="文本框 4"/>
          <p:cNvSpPr txBox="1"/>
          <p:nvPr/>
        </p:nvSpPr>
        <p:spPr>
          <a:xfrm>
            <a:off x="4448476" y="4409954"/>
            <a:ext cx="1210588" cy="707886"/>
          </a:xfrm>
          <a:prstGeom prst="rect">
            <a:avLst/>
          </a:prstGeom>
          <a:noFill/>
        </p:spPr>
        <p:txBody>
          <a:bodyPr wrap="none" rtlCol="0">
            <a:spAutoFit/>
          </a:bodyPr>
          <a:lstStyle/>
          <a:p>
            <a:r>
              <a:rPr lang="zh-CN" altLang="en-US" sz="4000" dirty="0">
                <a:solidFill>
                  <a:srgbClr val="C00000"/>
                </a:solidFill>
              </a:rPr>
              <a:t>转移</a:t>
            </a:r>
          </a:p>
        </p:txBody>
      </p:sp>
      <p:cxnSp>
        <p:nvCxnSpPr>
          <p:cNvPr id="6" name="直接箭头连接符 5"/>
          <p:cNvCxnSpPr/>
          <p:nvPr/>
        </p:nvCxnSpPr>
        <p:spPr>
          <a:xfrm flipV="1">
            <a:off x="5197033" y="3161839"/>
            <a:ext cx="671332" cy="1190244"/>
          </a:xfrm>
          <a:prstGeom prst="straightConnector1">
            <a:avLst/>
          </a:prstGeom>
          <a:ln>
            <a:solidFill>
              <a:srgbClr val="C00000"/>
            </a:solidFill>
            <a:tailEnd type="triangle" w="lg" len="lg"/>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09758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边界条件</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3057080" y="1994268"/>
                <a:ext cx="3022302"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5400" i="1" smtClean="0">
                          <a:solidFill>
                            <a:srgbClr val="C00000"/>
                          </a:solidFill>
                          <a:latin typeface="Cambria Math" panose="02040503050406030204" pitchFamily="18" charset="0"/>
                        </a:rPr>
                        <m:t>𝑓</m:t>
                      </m:r>
                      <m:d>
                        <m:dPr>
                          <m:ctrlPr>
                            <a:rPr lang="en-US" altLang="zh-CN" sz="5400" i="1">
                              <a:solidFill>
                                <a:srgbClr val="C00000"/>
                              </a:solidFill>
                              <a:latin typeface="Cambria Math" panose="02040503050406030204" pitchFamily="18" charset="0"/>
                            </a:rPr>
                          </m:ctrlPr>
                        </m:dPr>
                        <m:e>
                          <m:r>
                            <a:rPr lang="en-US" altLang="zh-CN" sz="5400" i="1">
                              <a:solidFill>
                                <a:srgbClr val="C00000"/>
                              </a:solidFill>
                              <a:latin typeface="Cambria Math" panose="02040503050406030204" pitchFamily="18" charset="0"/>
                            </a:rPr>
                            <m:t>0</m:t>
                          </m:r>
                        </m:e>
                      </m:d>
                      <m:r>
                        <a:rPr lang="en-US" altLang="zh-CN" sz="5400" i="1">
                          <a:solidFill>
                            <a:srgbClr val="C00000"/>
                          </a:solidFill>
                          <a:latin typeface="Cambria Math" panose="02040503050406030204" pitchFamily="18" charset="0"/>
                        </a:rPr>
                        <m:t>=0</m:t>
                      </m:r>
                    </m:oMath>
                  </m:oMathPara>
                </a14:m>
                <a:endParaRPr lang="zh-CN" altLang="en-US" sz="5400" dirty="0">
                  <a:solidFill>
                    <a:srgbClr val="C0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3057080" y="1994268"/>
                <a:ext cx="3022302" cy="923330"/>
              </a:xfrm>
              <a:prstGeom prst="rect">
                <a:avLst/>
              </a:prstGeom>
              <a:blipFill rotWithShape="0">
                <a:blip r:embed="rId3"/>
                <a:stretch>
                  <a:fillRect/>
                </a:stretch>
              </a:blipFill>
            </p:spPr>
            <p:txBody>
              <a:bodyPr/>
              <a:lstStyle/>
              <a:p>
                <a:r>
                  <a:rPr lang="zh-CN" altLang="en-US">
                    <a:noFill/>
                  </a:rPr>
                  <a:t> </a:t>
                </a:r>
              </a:p>
            </p:txBody>
          </p:sp>
        </mc:Fallback>
      </mc:AlternateContent>
      <p:cxnSp>
        <p:nvCxnSpPr>
          <p:cNvPr id="7" name="直接箭头连接符 6"/>
          <p:cNvCxnSpPr/>
          <p:nvPr/>
        </p:nvCxnSpPr>
        <p:spPr>
          <a:xfrm flipH="1" flipV="1">
            <a:off x="4560425" y="3006866"/>
            <a:ext cx="23150" cy="1032700"/>
          </a:xfrm>
          <a:prstGeom prst="straightConnector1">
            <a:avLst/>
          </a:prstGeom>
          <a:ln>
            <a:solidFill>
              <a:srgbClr val="C00000"/>
            </a:solidFill>
            <a:tailEnd type="triangle" w="lg" len="lg"/>
          </a:ln>
        </p:spPr>
        <p:style>
          <a:lnRef idx="3">
            <a:schemeClr val="accent6"/>
          </a:lnRef>
          <a:fillRef idx="0">
            <a:schemeClr val="accent6"/>
          </a:fillRef>
          <a:effectRef idx="2">
            <a:schemeClr val="accent6"/>
          </a:effectRef>
          <a:fontRef idx="minor">
            <a:schemeClr val="tx1"/>
          </a:fontRef>
        </p:style>
      </p:cxnSp>
      <p:sp>
        <p:nvSpPr>
          <p:cNvPr id="11" name="文本框 10"/>
          <p:cNvSpPr txBox="1"/>
          <p:nvPr/>
        </p:nvSpPr>
        <p:spPr>
          <a:xfrm>
            <a:off x="3465320" y="4128834"/>
            <a:ext cx="2236510" cy="707886"/>
          </a:xfrm>
          <a:prstGeom prst="rect">
            <a:avLst/>
          </a:prstGeom>
          <a:noFill/>
        </p:spPr>
        <p:txBody>
          <a:bodyPr wrap="none" rtlCol="0">
            <a:spAutoFit/>
          </a:bodyPr>
          <a:lstStyle/>
          <a:p>
            <a:r>
              <a:rPr lang="zh-CN" altLang="en-US" sz="4000" dirty="0">
                <a:solidFill>
                  <a:srgbClr val="C00000"/>
                </a:solidFill>
              </a:rPr>
              <a:t>边界条件</a:t>
            </a:r>
          </a:p>
        </p:txBody>
      </p:sp>
    </p:spTree>
    <p:extLst>
      <p:ext uri="{BB962C8B-B14F-4D97-AF65-F5344CB8AC3E}">
        <p14:creationId xmlns:p14="http://schemas.microsoft.com/office/powerpoint/2010/main" val="1900502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计算的顺序</a:t>
            </a:r>
            <a:endParaRPr lang="zh-CN" altLang="en-US" dirty="0"/>
          </a:p>
        </p:txBody>
      </p:sp>
      <p:sp>
        <p:nvSpPr>
          <p:cNvPr id="4" name="文本框 3"/>
          <p:cNvSpPr txBox="1"/>
          <p:nvPr/>
        </p:nvSpPr>
        <p:spPr>
          <a:xfrm>
            <a:off x="4074289" y="2777924"/>
            <a:ext cx="1620957" cy="523220"/>
          </a:xfrm>
          <a:prstGeom prst="rect">
            <a:avLst/>
          </a:prstGeom>
          <a:noFill/>
        </p:spPr>
        <p:txBody>
          <a:bodyPr wrap="none" rtlCol="0">
            <a:spAutoFit/>
          </a:bodyPr>
          <a:lstStyle/>
          <a:p>
            <a:r>
              <a:rPr lang="zh-CN" altLang="en-US" sz="2800" dirty="0" smtClean="0">
                <a:solidFill>
                  <a:schemeClr val="accent3"/>
                </a:solidFill>
              </a:rPr>
              <a:t>当前状态</a:t>
            </a:r>
            <a:endParaRPr lang="zh-CN" altLang="en-US" sz="2800" dirty="0">
              <a:solidFill>
                <a:schemeClr val="accent3"/>
              </a:solidFill>
            </a:endParaRPr>
          </a:p>
        </p:txBody>
      </p:sp>
      <p:sp>
        <p:nvSpPr>
          <p:cNvPr id="5" name="文本框 4"/>
          <p:cNvSpPr txBox="1"/>
          <p:nvPr/>
        </p:nvSpPr>
        <p:spPr>
          <a:xfrm>
            <a:off x="2453332" y="3995623"/>
            <a:ext cx="1620957" cy="523220"/>
          </a:xfrm>
          <a:prstGeom prst="rect">
            <a:avLst/>
          </a:prstGeom>
          <a:noFill/>
        </p:spPr>
        <p:txBody>
          <a:bodyPr wrap="none" rtlCol="0">
            <a:spAutoFit/>
          </a:bodyPr>
          <a:lstStyle/>
          <a:p>
            <a:r>
              <a:rPr lang="zh-CN" altLang="en-US" sz="2800" dirty="0">
                <a:solidFill>
                  <a:schemeClr val="accent3"/>
                </a:solidFill>
              </a:rPr>
              <a:t>已知</a:t>
            </a:r>
            <a:r>
              <a:rPr lang="zh-CN" altLang="en-US" sz="2800" dirty="0" smtClean="0">
                <a:solidFill>
                  <a:schemeClr val="accent3"/>
                </a:solidFill>
              </a:rPr>
              <a:t>状态</a:t>
            </a:r>
            <a:endParaRPr lang="zh-CN" altLang="en-US" sz="2800" dirty="0">
              <a:solidFill>
                <a:schemeClr val="accent3"/>
              </a:solidFill>
            </a:endParaRPr>
          </a:p>
        </p:txBody>
      </p:sp>
      <p:sp>
        <p:nvSpPr>
          <p:cNvPr id="6" name="文本框 5"/>
          <p:cNvSpPr txBox="1"/>
          <p:nvPr/>
        </p:nvSpPr>
        <p:spPr>
          <a:xfrm>
            <a:off x="4074289" y="4606725"/>
            <a:ext cx="1620957" cy="523220"/>
          </a:xfrm>
          <a:prstGeom prst="rect">
            <a:avLst/>
          </a:prstGeom>
          <a:noFill/>
        </p:spPr>
        <p:txBody>
          <a:bodyPr wrap="none" rtlCol="0">
            <a:spAutoFit/>
          </a:bodyPr>
          <a:lstStyle/>
          <a:p>
            <a:r>
              <a:rPr lang="zh-CN" altLang="en-US" sz="2800" dirty="0" smtClean="0">
                <a:solidFill>
                  <a:schemeClr val="accent3"/>
                </a:solidFill>
              </a:rPr>
              <a:t>边界条件</a:t>
            </a:r>
            <a:endParaRPr lang="zh-CN" altLang="en-US" sz="2800" dirty="0">
              <a:solidFill>
                <a:schemeClr val="accent3"/>
              </a:solidFill>
            </a:endParaRPr>
          </a:p>
        </p:txBody>
      </p:sp>
      <p:sp>
        <p:nvSpPr>
          <p:cNvPr id="7" name="文本框 6"/>
          <p:cNvSpPr txBox="1"/>
          <p:nvPr/>
        </p:nvSpPr>
        <p:spPr>
          <a:xfrm>
            <a:off x="5695246" y="3995623"/>
            <a:ext cx="1620957" cy="523220"/>
          </a:xfrm>
          <a:prstGeom prst="rect">
            <a:avLst/>
          </a:prstGeom>
          <a:noFill/>
        </p:spPr>
        <p:txBody>
          <a:bodyPr wrap="none" rtlCol="0">
            <a:spAutoFit/>
          </a:bodyPr>
          <a:lstStyle/>
          <a:p>
            <a:r>
              <a:rPr lang="zh-CN" altLang="en-US" sz="2800" dirty="0" smtClean="0">
                <a:solidFill>
                  <a:srgbClr val="C00000"/>
                </a:solidFill>
              </a:rPr>
              <a:t>未知状态</a:t>
            </a:r>
            <a:endParaRPr lang="zh-CN" altLang="en-US" sz="2800" dirty="0">
              <a:solidFill>
                <a:srgbClr val="C00000"/>
              </a:solidFill>
            </a:endParaRPr>
          </a:p>
        </p:txBody>
      </p:sp>
      <p:cxnSp>
        <p:nvCxnSpPr>
          <p:cNvPr id="9" name="直接箭头连接符 8"/>
          <p:cNvCxnSpPr>
            <a:stCxn id="5" idx="0"/>
          </p:cNvCxnSpPr>
          <p:nvPr/>
        </p:nvCxnSpPr>
        <p:spPr>
          <a:xfrm flipV="1">
            <a:off x="3263811" y="3301144"/>
            <a:ext cx="810478" cy="694479"/>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11" name="直接箭头连接符 10"/>
          <p:cNvCxnSpPr>
            <a:stCxn id="6" idx="0"/>
            <a:endCxn id="4" idx="2"/>
          </p:cNvCxnSpPr>
          <p:nvPr/>
        </p:nvCxnSpPr>
        <p:spPr>
          <a:xfrm flipV="1">
            <a:off x="4884768" y="3301144"/>
            <a:ext cx="0" cy="1305581"/>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13" name="直接箭头连接符 12"/>
          <p:cNvCxnSpPr>
            <a:stCxn id="7" idx="0"/>
          </p:cNvCxnSpPr>
          <p:nvPr/>
        </p:nvCxnSpPr>
        <p:spPr>
          <a:xfrm flipH="1" flipV="1">
            <a:off x="5695246" y="3301144"/>
            <a:ext cx="810479" cy="694479"/>
          </a:xfrm>
          <a:prstGeom prst="straightConnector1">
            <a:avLst/>
          </a:prstGeom>
          <a:ln>
            <a:solidFill>
              <a:srgbClr val="C00000"/>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15" name="直接连接符 14"/>
          <p:cNvCxnSpPr/>
          <p:nvPr/>
        </p:nvCxnSpPr>
        <p:spPr>
          <a:xfrm>
            <a:off x="6100485" y="3418947"/>
            <a:ext cx="0" cy="432657"/>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18" name="直接连接符 17"/>
          <p:cNvCxnSpPr/>
          <p:nvPr/>
        </p:nvCxnSpPr>
        <p:spPr>
          <a:xfrm rot="16200000">
            <a:off x="6100485" y="3424027"/>
            <a:ext cx="0" cy="432657"/>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874455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“从前递推”和“向后递推”</a:t>
            </a:r>
            <a:endParaRPr lang="zh-CN" altLang="en-US" dirty="0"/>
          </a:p>
        </p:txBody>
      </p:sp>
      <p:sp>
        <p:nvSpPr>
          <p:cNvPr id="4" name="文本框 3"/>
          <p:cNvSpPr txBox="1"/>
          <p:nvPr/>
        </p:nvSpPr>
        <p:spPr>
          <a:xfrm>
            <a:off x="2569580" y="2685327"/>
            <a:ext cx="1826141" cy="584775"/>
          </a:xfrm>
          <a:prstGeom prst="rect">
            <a:avLst/>
          </a:prstGeom>
          <a:noFill/>
        </p:spPr>
        <p:txBody>
          <a:bodyPr wrap="none" rtlCol="0">
            <a:spAutoFit/>
          </a:bodyPr>
          <a:lstStyle/>
          <a:p>
            <a:r>
              <a:rPr lang="zh-CN" altLang="en-US" sz="3200" dirty="0" smtClean="0">
                <a:solidFill>
                  <a:schemeClr val="accent3"/>
                </a:solidFill>
              </a:rPr>
              <a:t>当前状态</a:t>
            </a:r>
            <a:endParaRPr lang="zh-CN" altLang="en-US" sz="3200" dirty="0">
              <a:solidFill>
                <a:schemeClr val="accent3"/>
              </a:solidFill>
            </a:endParaRPr>
          </a:p>
        </p:txBody>
      </p:sp>
      <p:sp>
        <p:nvSpPr>
          <p:cNvPr id="5" name="文本框 4"/>
          <p:cNvSpPr txBox="1"/>
          <p:nvPr/>
        </p:nvSpPr>
        <p:spPr>
          <a:xfrm>
            <a:off x="4861367" y="4317357"/>
            <a:ext cx="1826141" cy="584775"/>
          </a:xfrm>
          <a:prstGeom prst="rect">
            <a:avLst/>
          </a:prstGeom>
          <a:noFill/>
        </p:spPr>
        <p:txBody>
          <a:bodyPr wrap="none" rtlCol="0">
            <a:spAutoFit/>
          </a:bodyPr>
          <a:lstStyle/>
          <a:p>
            <a:r>
              <a:rPr lang="zh-CN" altLang="en-US" sz="3200" dirty="0" smtClean="0">
                <a:solidFill>
                  <a:schemeClr val="accent3"/>
                </a:solidFill>
              </a:rPr>
              <a:t>当前状态</a:t>
            </a:r>
            <a:endParaRPr lang="zh-CN" altLang="en-US" sz="3200" dirty="0">
              <a:solidFill>
                <a:schemeClr val="accent3"/>
              </a:solidFill>
            </a:endParaRPr>
          </a:p>
        </p:txBody>
      </p:sp>
      <p:sp>
        <p:nvSpPr>
          <p:cNvPr id="6" name="椭圆 5"/>
          <p:cNvSpPr/>
          <p:nvPr/>
        </p:nvSpPr>
        <p:spPr>
          <a:xfrm>
            <a:off x="1574156" y="3657600"/>
            <a:ext cx="497712" cy="4977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7" name="椭圆 6"/>
          <p:cNvSpPr/>
          <p:nvPr/>
        </p:nvSpPr>
        <p:spPr>
          <a:xfrm>
            <a:off x="2320724" y="4317357"/>
            <a:ext cx="497712" cy="4977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椭圆 7"/>
          <p:cNvSpPr/>
          <p:nvPr/>
        </p:nvSpPr>
        <p:spPr>
          <a:xfrm>
            <a:off x="3342189" y="4317357"/>
            <a:ext cx="497712" cy="4977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10" name="直接箭头连接符 9"/>
          <p:cNvCxnSpPr>
            <a:stCxn id="6" idx="7"/>
          </p:cNvCxnSpPr>
          <p:nvPr/>
        </p:nvCxnSpPr>
        <p:spPr>
          <a:xfrm flipV="1">
            <a:off x="1998980" y="3270102"/>
            <a:ext cx="583620" cy="460386"/>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12" name="直接箭头连接符 11"/>
          <p:cNvCxnSpPr/>
          <p:nvPr/>
        </p:nvCxnSpPr>
        <p:spPr>
          <a:xfrm flipV="1">
            <a:off x="2650603" y="3333343"/>
            <a:ext cx="356821" cy="995589"/>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14" name="直接箭头连接符 13"/>
          <p:cNvCxnSpPr>
            <a:stCxn id="8" idx="0"/>
          </p:cNvCxnSpPr>
          <p:nvPr/>
        </p:nvCxnSpPr>
        <p:spPr>
          <a:xfrm flipV="1">
            <a:off x="3591045" y="3333343"/>
            <a:ext cx="0" cy="984014"/>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sp>
        <p:nvSpPr>
          <p:cNvPr id="16" name="椭圆 15"/>
          <p:cNvSpPr/>
          <p:nvPr/>
        </p:nvSpPr>
        <p:spPr>
          <a:xfrm>
            <a:off x="5162308" y="2708831"/>
            <a:ext cx="497712" cy="4977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7" name="椭圆 16"/>
          <p:cNvSpPr/>
          <p:nvPr/>
        </p:nvSpPr>
        <p:spPr>
          <a:xfrm>
            <a:off x="6426607" y="2436471"/>
            <a:ext cx="497712" cy="4977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8" name="椭圆 17"/>
          <p:cNvSpPr/>
          <p:nvPr/>
        </p:nvSpPr>
        <p:spPr>
          <a:xfrm>
            <a:off x="7283134" y="3270102"/>
            <a:ext cx="497712" cy="4977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20" name="直接箭头连接符 19"/>
          <p:cNvCxnSpPr>
            <a:endCxn id="16" idx="4"/>
          </p:cNvCxnSpPr>
          <p:nvPr/>
        </p:nvCxnSpPr>
        <p:spPr>
          <a:xfrm flipV="1">
            <a:off x="5411164" y="3206543"/>
            <a:ext cx="0" cy="1110814"/>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24" name="直接箭头连接符 23"/>
          <p:cNvCxnSpPr/>
          <p:nvPr/>
        </p:nvCxnSpPr>
        <p:spPr>
          <a:xfrm flipV="1">
            <a:off x="5995686" y="2921000"/>
            <a:ext cx="582914" cy="1396357"/>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cxnSp>
        <p:nvCxnSpPr>
          <p:cNvPr id="26" name="直接箭头连接符 25"/>
          <p:cNvCxnSpPr>
            <a:endCxn id="18" idx="3"/>
          </p:cNvCxnSpPr>
          <p:nvPr/>
        </p:nvCxnSpPr>
        <p:spPr>
          <a:xfrm flipV="1">
            <a:off x="6528356" y="3694926"/>
            <a:ext cx="827666" cy="651367"/>
          </a:xfrm>
          <a:prstGeom prst="straightConnector1">
            <a:avLst/>
          </a:prstGeom>
          <a:ln>
            <a:solidFill>
              <a:schemeClr val="accent3"/>
            </a:solidFill>
            <a:tailEnd type="triangle" w="lg" len="lg"/>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52389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828</TotalTime>
  <Words>1625</Words>
  <Application>Microsoft Office PowerPoint</Application>
  <PresentationFormat>全屏显示(4:3)</PresentationFormat>
  <Paragraphs>229</Paragraphs>
  <Slides>20</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宋体</vt:lpstr>
      <vt:lpstr>幼圆</vt:lpstr>
      <vt:lpstr>Arial</vt:lpstr>
      <vt:lpstr>Calibri</vt:lpstr>
      <vt:lpstr>Cambria Math</vt:lpstr>
      <vt:lpstr>Century Gothic</vt:lpstr>
      <vt:lpstr>Consolas</vt:lpstr>
      <vt:lpstr>Wingdings 3</vt:lpstr>
      <vt:lpstr>丝状</vt:lpstr>
      <vt:lpstr>动态规划入门</vt:lpstr>
      <vt:lpstr>一个简单的问题</vt:lpstr>
      <vt:lpstr>一个简单的问题</vt:lpstr>
      <vt:lpstr>问题的状态</vt:lpstr>
      <vt:lpstr>正确的定义状态</vt:lpstr>
      <vt:lpstr>状态的转移</vt:lpstr>
      <vt:lpstr>边界条件</vt:lpstr>
      <vt:lpstr>计算的顺序</vt:lpstr>
      <vt:lpstr>“从前递推”和“向后递推”</vt:lpstr>
      <vt:lpstr>记忆化搜索</vt:lpstr>
      <vt:lpstr>记忆化搜索</vt:lpstr>
      <vt:lpstr>状态和有向无环图</vt:lpstr>
      <vt:lpstr>动态规划的基本思想</vt:lpstr>
      <vt:lpstr>统计结果</vt:lpstr>
      <vt:lpstr>滚动数组</vt:lpstr>
      <vt:lpstr>经典问题</vt:lpstr>
      <vt:lpstr>最长公共子序列</vt:lpstr>
      <vt:lpstr>最长公共子序列</vt:lpstr>
      <vt:lpstr>最长公共子序列</vt:lpstr>
      <vt:lpstr>最长公共子序列</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动态规划入门</dc:title>
  <dc:creator>周奇安</dc:creator>
  <cp:lastModifiedBy>周奇安</cp:lastModifiedBy>
  <cp:revision>44</cp:revision>
  <dcterms:created xsi:type="dcterms:W3CDTF">2015-08-10T02:56:29Z</dcterms:created>
  <dcterms:modified xsi:type="dcterms:W3CDTF">2015-08-11T17:11:57Z</dcterms:modified>
</cp:coreProperties>
</file>