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9" r:id="rId22"/>
    <p:sldId id="276" r:id="rId23"/>
    <p:sldId id="290" r:id="rId24"/>
    <p:sldId id="277" r:id="rId25"/>
    <p:sldId id="291" r:id="rId26"/>
    <p:sldId id="292" r:id="rId27"/>
    <p:sldId id="278" r:id="rId28"/>
    <p:sldId id="293" r:id="rId29"/>
    <p:sldId id="279" r:id="rId30"/>
    <p:sldId id="280" r:id="rId31"/>
    <p:sldId id="281" r:id="rId32"/>
    <p:sldId id="282" r:id="rId33"/>
    <p:sldId id="283" r:id="rId34"/>
    <p:sldId id="294" r:id="rId35"/>
    <p:sldId id="295" r:id="rId36"/>
    <p:sldId id="296" r:id="rId37"/>
    <p:sldId id="297" r:id="rId38"/>
    <p:sldId id="284" r:id="rId39"/>
    <p:sldId id="285" r:id="rId40"/>
    <p:sldId id="286" r:id="rId41"/>
    <p:sldId id="287" r:id="rId42"/>
    <p:sldId id="288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0727" autoAdjust="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198E4-5648-4CB2-8DCB-4AB8B2C23359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6A6C6-D89B-4BE8-B899-8AABE5AD7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53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6A6C6-D89B-4BE8-B899-8AABE5AD7A0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76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5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4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357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14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9018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88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65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7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8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3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5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8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1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4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9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4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g"/><Relationship Id="rId7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动态规划入门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哈尔滨工业大学 周奇安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97547" y="29761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6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空间优化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77445"/>
              </p:ext>
            </p:extLst>
          </p:nvPr>
        </p:nvGraphicFramePr>
        <p:xfrm>
          <a:off x="1756914" y="3070524"/>
          <a:ext cx="6095999" cy="370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错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3278038" y="3243532"/>
            <a:ext cx="133709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029200" y="3252159"/>
            <a:ext cx="1302589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124092" y="28467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重复使用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946838"/>
              </p:ext>
            </p:extLst>
          </p:nvPr>
        </p:nvGraphicFramePr>
        <p:xfrm>
          <a:off x="1754038" y="1905000"/>
          <a:ext cx="6095999" cy="370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>
          <a:xfrm>
            <a:off x="3275162" y="2078008"/>
            <a:ext cx="133709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231421"/>
              </p:ext>
            </p:extLst>
          </p:nvPr>
        </p:nvGraphicFramePr>
        <p:xfrm>
          <a:off x="1754038" y="4163204"/>
          <a:ext cx="6095999" cy="370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5026324" y="4344839"/>
            <a:ext cx="1302589" cy="0"/>
          </a:xfrm>
          <a:prstGeom prst="straightConnector1">
            <a:avLst/>
          </a:prstGeom>
          <a:ln>
            <a:solidFill>
              <a:schemeClr val="accent3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008873"/>
              </p:ext>
            </p:extLst>
          </p:nvPr>
        </p:nvGraphicFramePr>
        <p:xfrm>
          <a:off x="1754038" y="5198374"/>
          <a:ext cx="6095999" cy="370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>
          <a:xfrm>
            <a:off x="3275162" y="5371382"/>
            <a:ext cx="133709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026324" y="5380009"/>
            <a:ext cx="1302589" cy="0"/>
          </a:xfrm>
          <a:prstGeom prst="straightConnector1">
            <a:avLst/>
          </a:prstGeom>
          <a:ln>
            <a:solidFill>
              <a:schemeClr val="accent3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下箭头 32"/>
          <p:cNvSpPr/>
          <p:nvPr/>
        </p:nvSpPr>
        <p:spPr>
          <a:xfrm>
            <a:off x="3812875" y="2458528"/>
            <a:ext cx="258793" cy="4572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3812875" y="4658264"/>
            <a:ext cx="258793" cy="4572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47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恰好填满背包？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非法</m:t>
                    </m:r>
                    <m:r>
                      <m:rPr>
                        <m:nor/>
                      </m:rPr>
                      <a:rPr lang="zh-CN" altLang="en-US" dirty="0" smtClean="0"/>
                      <m:t>状态</m:t>
                    </m:r>
                    <m:r>
                      <m:rPr>
                        <m:nor/>
                      </m:rPr>
                      <a:rPr lang="en-US" altLang="zh-CN" b="0" i="0" dirty="0" smtClean="0"/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m:rPr>
                        <m:nor/>
                      </m:rPr>
                      <a:rPr lang="en-US" altLang="zh-CN" b="0" i="0" dirty="0" smtClean="0"/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2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非法状态的处理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状态转移</a:t>
            </a:r>
            <a:r>
              <a:rPr lang="zh-CN" altLang="en-US" dirty="0" smtClean="0"/>
              <a:t>时判断</a:t>
            </a:r>
            <a:endParaRPr lang="en-US" altLang="zh-CN" dirty="0" smtClean="0"/>
          </a:p>
          <a:p>
            <a:r>
              <a:rPr lang="zh-CN" altLang="en-US" dirty="0" smtClean="0"/>
              <a:t>加一个标记</a:t>
            </a:r>
            <a:endParaRPr lang="en-US" altLang="zh-CN" dirty="0" smtClean="0"/>
          </a:p>
          <a:p>
            <a:r>
              <a:rPr lang="zh-CN" altLang="en-US" dirty="0" smtClean="0"/>
              <a:t>设置为一个肯定不能更新结果的值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0679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非法状态的处理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一般来说，我们会用“正无穷代价”或者“负无穷收益”这类值来标记非法状态。具体这个无穷的值设置多少，要观察题目的数据范围。</a:t>
            </a:r>
            <a:endParaRPr lang="en-US" altLang="zh-CN" dirty="0" smtClean="0"/>
          </a:p>
          <a:p>
            <a:r>
              <a:rPr lang="zh-CN" altLang="en-US" dirty="0"/>
              <a:t>常见</a:t>
            </a:r>
            <a:r>
              <a:rPr lang="zh-CN" altLang="en-US" dirty="0" smtClean="0"/>
              <a:t>的正无穷：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0x3f3f3f3f</a:t>
            </a:r>
          </a:p>
          <a:p>
            <a:r>
              <a:rPr lang="zh-CN" altLang="en-US" dirty="0" smtClean="0"/>
              <a:t>相加的运算不会直接溢出（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0x3f3f3f3f*2=2122219134&lt;2147483647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容易初始化（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memset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latin typeface="Consolas" panose="020B0609020204030204" pitchFamily="49" charset="0"/>
              </a:rPr>
              <a:t>0x3f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altLang="zh-CN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));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31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无限背包问题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如果输入中的每个宝石不是一个，而是一种相同的宝石，而每种有无限的数量，结果会如何呢？</a:t>
            </a:r>
            <a:endParaRPr lang="en-US" altLang="zh-CN" dirty="0" smtClean="0"/>
          </a:p>
          <a:p>
            <a:r>
              <a:rPr lang="zh-CN" altLang="en-US" dirty="0"/>
              <a:t>最简单</a:t>
            </a:r>
            <a:r>
              <a:rPr lang="zh-CN" altLang="en-US" dirty="0" smtClean="0"/>
              <a:t>的想法：把每个物品复制一定数量，保证物品的重量乘以数量大于背包的容量，然后当成</a:t>
            </a:r>
            <a:r>
              <a:rPr lang="en-US" altLang="zh-CN" dirty="0" smtClean="0"/>
              <a:t>0-1</a:t>
            </a:r>
            <a:r>
              <a:rPr lang="zh-CN" altLang="en-US" dirty="0" smtClean="0"/>
              <a:t>背包求解。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09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重复使用物品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345338"/>
              </p:ext>
            </p:extLst>
          </p:nvPr>
        </p:nvGraphicFramePr>
        <p:xfrm>
          <a:off x="1756914" y="4131572"/>
          <a:ext cx="6095999" cy="370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3278038" y="4304580"/>
            <a:ext cx="133709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5029200" y="4313207"/>
            <a:ext cx="1302589" cy="0"/>
          </a:xfrm>
          <a:prstGeom prst="straightConnector1">
            <a:avLst/>
          </a:prstGeom>
          <a:ln>
            <a:solidFill>
              <a:schemeClr val="accent3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124092" y="390776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使用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2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次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32036"/>
              </p:ext>
            </p:extLst>
          </p:nvPr>
        </p:nvGraphicFramePr>
        <p:xfrm>
          <a:off x="1754038" y="2828020"/>
          <a:ext cx="6095999" cy="370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3275162" y="3001028"/>
            <a:ext cx="133709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下箭头 9"/>
          <p:cNvSpPr/>
          <p:nvPr/>
        </p:nvSpPr>
        <p:spPr>
          <a:xfrm>
            <a:off x="3812875" y="3381548"/>
            <a:ext cx="258793" cy="4572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39569" y="256316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使用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1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次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39569" y="39093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使用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1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次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63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</a:t>
            </a:r>
            <a:r>
              <a:rPr lang="zh-CN" altLang="en-US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如果每个物品有一个数量，但是数量有限，结果又会如何？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2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物品的二进制拆分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个物品分组，每组分别为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最后不足新组的部分单独分为一组</a:t>
            </a:r>
            <a:endParaRPr lang="en-US" altLang="zh-CN" dirty="0" smtClean="0"/>
          </a:p>
          <a:p>
            <a:r>
              <a:rPr lang="zh-CN" altLang="en-US" dirty="0" smtClean="0"/>
              <a:t>例如，我们有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个物品，我们将分为：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然后，将每一组作为一个虚拟物品，求解</a:t>
            </a:r>
            <a:r>
              <a:rPr lang="en-US" altLang="zh-CN" dirty="0" smtClean="0"/>
              <a:t>0-1</a:t>
            </a:r>
            <a:r>
              <a:rPr lang="zh-CN" altLang="en-US" dirty="0" smtClean="0"/>
              <a:t>背包，就可以解决多重背包问题。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92013" y="3376080"/>
                <a:ext cx="40927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14=1+2+4+7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013" y="3376080"/>
                <a:ext cx="4092787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号 4"/>
          <p:cNvSpPr/>
          <p:nvPr/>
        </p:nvSpPr>
        <p:spPr>
          <a:xfrm rot="16200000">
            <a:off x="5271365" y="3147455"/>
            <a:ext cx="228600" cy="1978511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63705" y="4294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拆分</a:t>
            </a:r>
          </a:p>
        </p:txBody>
      </p:sp>
      <p:sp>
        <p:nvSpPr>
          <p:cNvPr id="7" name="左大括号 6"/>
          <p:cNvSpPr/>
          <p:nvPr/>
        </p:nvSpPr>
        <p:spPr>
          <a:xfrm rot="16200000">
            <a:off x="6849532" y="3923363"/>
            <a:ext cx="228601" cy="426695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40666" y="4294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剩余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20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每个组的选择与否的情况组合，足以枚举物品选择</a:t>
            </a:r>
            <a:r>
              <a:rPr lang="en-US" altLang="zh-CN" dirty="0" smtClean="0"/>
              <a:t>0~N</a:t>
            </a:r>
            <a:r>
              <a:rPr lang="zh-CN" altLang="en-US" dirty="0" smtClean="0"/>
              <a:t>个的所有情况。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415398" y="3051581"/>
            <a:ext cx="37994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3600" dirty="0" smtClean="0"/>
              <a:t>2       0~7</a:t>
            </a:r>
          </a:p>
          <a:p>
            <a:pPr>
              <a:lnSpc>
                <a:spcPct val="150000"/>
              </a:lnSpc>
            </a:pPr>
            <a:r>
              <a:rPr lang="en-US" altLang="zh-CN" sz="3600" dirty="0" smtClean="0"/>
              <a:t>4                  0~14</a:t>
            </a:r>
          </a:p>
          <a:p>
            <a:pPr>
              <a:lnSpc>
                <a:spcPct val="150000"/>
              </a:lnSpc>
            </a:pPr>
            <a:r>
              <a:rPr lang="en-US" altLang="zh-CN" sz="3600" dirty="0" smtClean="0"/>
              <a:t>7</a:t>
            </a:r>
          </a:p>
        </p:txBody>
      </p:sp>
      <p:sp>
        <p:nvSpPr>
          <p:cNvPr id="6" name="右大括号 5"/>
          <p:cNvSpPr/>
          <p:nvPr/>
        </p:nvSpPr>
        <p:spPr>
          <a:xfrm>
            <a:off x="2977314" y="3372925"/>
            <a:ext cx="352214" cy="2009955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4596075" y="4179606"/>
            <a:ext cx="352214" cy="2009955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8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复杂度分析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状态数量：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转移复杂度：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总时间复杂度：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𝑛𝑊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多重</a:t>
                </a:r>
                <a:r>
                  <a:rPr lang="zh-CN" altLang="en-US" dirty="0" smtClean="0"/>
                  <a:t>背包因为物品分组，要乘以一个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注意：因为复杂度与背包容量有关，这类解法适合于背包容量为整数（或其他离散数）且数值不很大的情况。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45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</a:t>
            </a:r>
            <a:r>
              <a:rPr lang="zh-CN" altLang="en-US" dirty="0" smtClean="0"/>
              <a:t>的经典问题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42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最长上升子序列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88144" y="2668479"/>
            <a:ext cx="19575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35</a:t>
            </a:r>
            <a:r>
              <a:rPr lang="en-US" altLang="zh-CN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94</a:t>
            </a:r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endParaRPr lang="en-US" altLang="zh-CN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1 35  8</a:t>
            </a:r>
          </a:p>
          <a:p>
            <a:endParaRPr lang="en-US" altLang="zh-CN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1&lt;3&lt;5&lt;8</a:t>
            </a:r>
            <a:endParaRPr lang="zh-CN" alt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705165" y="3302493"/>
            <a:ext cx="275208" cy="443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4705165" y="4416647"/>
            <a:ext cx="275208" cy="443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7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最初的想法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看到了这个题目，第一想法自然是将一个前缀长度定义为状态，记录每个前缀中的最长上升子序列的长度。</a:t>
            </a:r>
            <a:endParaRPr lang="en-US" altLang="zh-CN" dirty="0" smtClean="0"/>
          </a:p>
          <a:p>
            <a:r>
              <a:rPr lang="zh-CN" altLang="en-US" dirty="0" smtClean="0"/>
              <a:t>但是，在构造状态转移方程的时候，我们发现我们不知道这个最长上升子序列的结尾项，也就不知道哪些项可以扩展这个子序列的长度。</a:t>
            </a:r>
            <a:endParaRPr lang="en-US" altLang="zh-CN" dirty="0" smtClean="0"/>
          </a:p>
          <a:p>
            <a:r>
              <a:rPr lang="zh-CN" altLang="en-US" dirty="0"/>
              <a:t>想</a:t>
            </a:r>
            <a:r>
              <a:rPr lang="zh-CN" altLang="en-US" dirty="0" smtClean="0"/>
              <a:t>要状态转移，就要在状态中体现出子序列结尾的项。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15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的动态规划算法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8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于是，定义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为以第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项结尾的最长上升子序列长度。对于每个结束位置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，只需要枚举其之前数值小于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的位置，得到状态转移方程：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其中，求最大值的初始值为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，因为至少一项本身可以成为一个上升子序列。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不难发现，这种做法的时间复杂度为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48" t="-1129" r="-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9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另一种想法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我们可以改变一下状态的定义，令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为序列前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项中长度为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的子序列结尾项的最小值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这</a:t>
                </a:r>
                <a:r>
                  <a:rPr lang="zh-CN" altLang="en-US" dirty="0" smtClean="0"/>
                  <a:t>是我们求的其实不再是最长上升子序列，而是每个长度的结尾最小上升子序列。</a:t>
                </a:r>
                <a:endParaRPr lang="en-US" altLang="zh-CN" dirty="0"/>
              </a:p>
              <a:p>
                <a:r>
                  <a:rPr lang="zh-CN" altLang="en-US" dirty="0" smtClean="0"/>
                  <a:t>当我们得到一个新项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的时候，我们考虑所有长度的上升子序列。如果一个长度为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 smtClean="0"/>
                  <a:t>的子序列结尾小于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，那么将新的项添加在这个子序列的后面，将会得到一个以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结尾，长度为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的上升子序列。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这时，我们尝试更新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处的答案。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4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另一种想法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不难发现，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类似背包问题，这个状态转移方程也可以利用一位数组自更新的方式来节省空间。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看起来仍然是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的时间复杂度。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48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84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 smtClean="0"/>
                  <a:t>的单调性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8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考虑长度为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 smtClean="0"/>
                  <a:t>的结尾最小的上升子序列，我们把它的结尾一项去掉，直接就得到了长度为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的上升子序列，并且由于子序列的上升性，新序列的结尾肯定小于原序列。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此时，我们得知，对于每一个长度值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 smtClean="0"/>
                  <a:t>应该随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单调递增。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48" t="-1129" r="-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7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更新的唯一性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根据状态转移方程，更新只会在相邻的两项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之间发生。注意到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如果想更新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 smtClean="0"/>
                  <a:t>的值，则必然有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为了方便计算，我们设还没有出现的长度结尾为正无穷。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 smtClean="0"/>
                  <a:t>序列的单调性，我们发现对于任意的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，都有且仅有一个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的位置符合上面的条件，也就是说，恰有一个值会被更新。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1129" r="-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二分法优化更新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这样，对于每个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，我们可以直接用二分查找的方式找到我们应该更新的那一项。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此时，时间复杂度就优化成了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5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一条性质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如果一个序列的最长上升子序列长度为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，则这个序列可以被划分为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条不上升子序列，但不能被划分为少于</a:t>
            </a:r>
            <a:r>
              <a:rPr lang="en-US" altLang="zh-CN" dirty="0" smtClean="0"/>
              <a:t>m</a:t>
            </a:r>
            <a:r>
              <a:rPr lang="zh-CN" altLang="en-US" dirty="0" smtClean="0"/>
              <a:t>条不上升子序列。</a:t>
            </a:r>
            <a:endParaRPr lang="en-US" altLang="zh-CN" dirty="0" smtClean="0"/>
          </a:p>
          <a:p>
            <a:r>
              <a:rPr lang="zh-CN" altLang="en-US" dirty="0" smtClean="0"/>
              <a:t>反之，</a:t>
            </a:r>
            <a:r>
              <a:rPr lang="zh-CN" altLang="en-US" dirty="0"/>
              <a:t>如果一个序列的最</a:t>
            </a:r>
            <a:r>
              <a:rPr lang="zh-CN" altLang="en-US" dirty="0" smtClean="0"/>
              <a:t>长不上升</a:t>
            </a:r>
            <a:r>
              <a:rPr lang="zh-CN" altLang="en-US" dirty="0"/>
              <a:t>子序列长度为</a:t>
            </a:r>
            <a:r>
              <a:rPr lang="en-US" altLang="zh-CN" dirty="0"/>
              <a:t>m</a:t>
            </a:r>
            <a:r>
              <a:rPr lang="zh-CN" altLang="en-US" dirty="0"/>
              <a:t>，则这个序列可以被划分为</a:t>
            </a:r>
            <a:r>
              <a:rPr lang="en-US" altLang="zh-CN" dirty="0"/>
              <a:t>m</a:t>
            </a:r>
            <a:r>
              <a:rPr lang="zh-CN" altLang="en-US" dirty="0" smtClean="0"/>
              <a:t>条上升</a:t>
            </a:r>
            <a:r>
              <a:rPr lang="zh-CN" altLang="en-US" dirty="0"/>
              <a:t>子序列，但不能被划分为少于</a:t>
            </a:r>
            <a:r>
              <a:rPr lang="en-US" altLang="zh-CN" dirty="0"/>
              <a:t>m</a:t>
            </a:r>
            <a:r>
              <a:rPr lang="zh-CN" altLang="en-US" dirty="0" smtClean="0"/>
              <a:t>条上升</a:t>
            </a:r>
            <a:r>
              <a:rPr lang="zh-CN" altLang="en-US" dirty="0"/>
              <a:t>子序列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证明非常的繁琐，感兴趣的同学可以在搜索引擎中搜索“</a:t>
            </a:r>
            <a:r>
              <a:rPr lang="en-US" altLang="zh-CN" dirty="0"/>
              <a:t>Dilworth</a:t>
            </a:r>
            <a:r>
              <a:rPr lang="zh-CN" altLang="en-US" dirty="0"/>
              <a:t>定理</a:t>
            </a:r>
            <a:r>
              <a:rPr lang="zh-CN" altLang="en-US" dirty="0" smtClean="0"/>
              <a:t>”查找相关资料。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1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矩阵链乘问题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如果对线性代数有接触的同学，应该对矩阵的乘法非常的熟悉。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如果左侧矩阵的列数等于右侧矩阵的行数，那两个矩阵可以相乘，一个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的矩阵与一个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的矩阵相乘会得到一个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的矩阵，如下图所示。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e/eb/Matrix_multiplication_diagram_2.svg/313px-Matrix_multiplication_diagram_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44" y="3873500"/>
            <a:ext cx="29813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8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0-1</a:t>
            </a:r>
            <a:r>
              <a:rPr lang="zh-CN" altLang="en-US" dirty="0" smtClean="0"/>
              <a:t>背包问题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假设你是一个探险家，你找到了一座矿山，矿山上有一些宝石，每个宝石有各自的重量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zh-CN" altLang="en-US" dirty="0" smtClean="0"/>
                  <a:t>价值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你可以用背包把一些宝石装回家里去。但是你最多能背动重量为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W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宝石。你需要选择一些宝石，让他们的价值和最大。</a:t>
                </a:r>
                <a:endParaRPr lang="en-US" altLang="zh-CN" dirty="0" smtClean="0"/>
              </a:p>
              <a:p>
                <a:r>
                  <a:rPr lang="zh-CN" altLang="en-US" dirty="0"/>
                  <a:t>这里</a:t>
                </a:r>
                <a:r>
                  <a:rPr lang="zh-CN" altLang="en-US" dirty="0" smtClean="0"/>
                  <a:t>有一些限制：</a:t>
                </a:r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每个宝石只有一个。</a:t>
                </a: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宝石不能砸碎，那样就毫无价值了。</a:t>
                </a:r>
                <a:r>
                  <a:rPr lang="en-US" altLang="zh-CN" dirty="0" smtClean="0"/>
                  <a:t>3.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zh-CN" altLang="en-US" dirty="0" smtClean="0"/>
                  <a:t>的值都是整数。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35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矩阵链乘问题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可以发现，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的矩阵与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的矩阵</a:t>
                </a:r>
                <a:r>
                  <a:rPr lang="zh-CN" altLang="en-US" dirty="0" smtClean="0"/>
                  <a:t>相乘，需要执行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次标量乘法。</a:t>
                </a:r>
                <a:endParaRPr lang="en-US" altLang="zh-CN" dirty="0" smtClean="0"/>
              </a:p>
              <a:p>
                <a:r>
                  <a:rPr lang="zh-CN" altLang="en-US" dirty="0"/>
                  <a:t>矩阵</a:t>
                </a:r>
                <a:r>
                  <a:rPr lang="zh-CN" altLang="en-US" dirty="0" smtClean="0"/>
                  <a:t>的乘法满足结合律，在一系列矩阵相乘的时候，我们可以任意选择相乘的顺序，而结果会保持不变。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1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0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矩阵链乘问题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我们发现，不同的相乘顺序，需要的标量计算次数可能是不一样的。例如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5,4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，如果先计算第一个乘法，需要</a:t>
                </a:r>
                <a:r>
                  <a:rPr lang="en-US" altLang="zh-CN" dirty="0" smtClean="0"/>
                  <a:t>70</a:t>
                </a:r>
                <a:r>
                  <a:rPr lang="zh-CN" altLang="en-US" dirty="0" smtClean="0"/>
                  <a:t>次标量乘法运算，而先计算第二个则需要</a:t>
                </a:r>
                <a:r>
                  <a:rPr lang="en-US" altLang="zh-CN" dirty="0" smtClean="0"/>
                  <a:t>84</a:t>
                </a:r>
                <a:r>
                  <a:rPr lang="zh-CN" altLang="en-US" dirty="0" smtClean="0"/>
                  <a:t>次。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矩阵链乘问题是，给定一个矩阵序列，求解计算他们的乘积需要的最少标量乘法次数。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8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我们发现，对于任何一个长度大于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的矩阵序列，总是存在最后一次乘法。在这之前，左半部分和右半部分都已经计算完成成为一个矩阵。如下图所示：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×…×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枚举最后一次乘法的位置，把序列分成两个子序列，然后分别求解计算出这两个子序列的乘积所需标量乘法次数。</a:t>
                </a:r>
                <a:endParaRPr lang="en-US" altLang="zh-CN" dirty="0" smtClean="0"/>
              </a:p>
              <a:p>
                <a:r>
                  <a:rPr lang="zh-CN" altLang="en-US" dirty="0"/>
                  <a:t>注意</a:t>
                </a:r>
                <a:r>
                  <a:rPr lang="zh-CN" altLang="en-US" dirty="0" smtClean="0"/>
                  <a:t>到一个矩阵序列的乘积行数和列数只与首尾两个矩阵有关，最后一次乘法的代价也可以轻易的得出。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0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号矩阵到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号矩阵的乘积代价。容易得到状态转移方程：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边界条件为只剩一个矩阵时，无需再计算乘法了，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使用大家熟悉的方法尽情求解即可。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1129" r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2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HDU 2476: String </a:t>
            </a:r>
            <a:r>
              <a:rPr lang="en-US" altLang="zh-CN" dirty="0"/>
              <a:t>painter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给定两个长度相等的字符串，全部由小写字母组成。你可以用</a:t>
            </a:r>
            <a:r>
              <a:rPr lang="en-US" altLang="zh-CN" dirty="0" smtClean="0"/>
              <a:t>string painter</a:t>
            </a:r>
            <a:r>
              <a:rPr lang="zh-CN" altLang="en-US" dirty="0" smtClean="0"/>
              <a:t>，每次将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串中一个连续区间内的字符全部改成一个指定的字符，问至少需要使用多少次</a:t>
            </a:r>
            <a:r>
              <a:rPr lang="en-US" altLang="zh-CN" dirty="0" smtClean="0"/>
              <a:t>string painter</a:t>
            </a:r>
            <a:r>
              <a:rPr lang="zh-CN" altLang="en-US" dirty="0" smtClean="0"/>
              <a:t>，可以把</a:t>
            </a:r>
            <a:r>
              <a:rPr lang="en-US" altLang="zh-CN" dirty="0" smtClean="0"/>
              <a:t>A</a:t>
            </a:r>
            <a:r>
              <a:rPr lang="zh-CN" altLang="en-US" dirty="0" smtClean="0"/>
              <a:t>串完全改写为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串。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172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首先，我们先不考虑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串的内容，而完全从一个空白的串变化为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 smtClean="0"/>
                  <a:t>为将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的区间变化为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需要的最少次数。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首先，我们假定第一个字符单独被填涂了一次，于是剩余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的一段区间。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然后，考虑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中的每一个字符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，那么我们可以一次性的填涂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371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状态转移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注意，此时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仍然有可能与它后面的字符继续被一次性填涂。因此直接认为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是一次完整的填涂是不正确的。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但是，我们可以把这次填涂的代价直接记在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上，认为对于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的区间而言，这就是一次从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开始的填涂。这样，我们得到了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1129" r="-4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621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考虑</a:t>
            </a:r>
            <a:r>
              <a:rPr lang="en-US" altLang="zh-CN" dirty="0" smtClean="0"/>
              <a:t>A</a:t>
            </a:r>
            <a:r>
              <a:rPr lang="zh-CN" altLang="en-US" dirty="0" smtClean="0"/>
              <a:t>串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 smtClean="0"/>
                  <a:t>表示将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串前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个字符变为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串的操作次数，可以发现如果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𝐴𝑛𝑠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𝐴𝑛𝑠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否则，枚举最后一段填涂的长度，有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𝐴𝑛𝑠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𝐴𝑛𝑠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这样我们解决</a:t>
                </a:r>
                <a:r>
                  <a:rPr lang="zh-CN" altLang="en-US" dirty="0" smtClean="0"/>
                  <a:t>了这个难度较大的区间</a:t>
                </a:r>
                <a:r>
                  <a:rPr lang="en-US" altLang="zh-CN" dirty="0" smtClean="0"/>
                  <a:t>DP</a:t>
                </a:r>
                <a:r>
                  <a:rPr lang="zh-CN" altLang="en-US" smtClean="0"/>
                  <a:t>问题。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761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</a:t>
            </a:r>
            <a:r>
              <a:rPr lang="en-US" altLang="zh-CN" dirty="0" smtClean="0"/>
              <a:t>DP</a:t>
            </a:r>
            <a:r>
              <a:rPr lang="zh-CN" altLang="en-US" dirty="0" smtClean="0"/>
              <a:t>的思想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枚举一个切断点，将一个区间切断为相互独立的子区间。</a:t>
            </a:r>
            <a:endParaRPr lang="en-US" altLang="zh-CN" dirty="0" smtClean="0"/>
          </a:p>
          <a:p>
            <a:r>
              <a:rPr lang="zh-CN" altLang="en-US" dirty="0" smtClean="0"/>
              <a:t>根据两个子区间的解，计算整个区间的解，列出状态转移方程。</a:t>
            </a:r>
            <a:endParaRPr lang="en-US" altLang="zh-CN" dirty="0" smtClean="0"/>
          </a:p>
          <a:p>
            <a:r>
              <a:rPr lang="zh-CN" altLang="en-US" dirty="0"/>
              <a:t>用熟悉</a:t>
            </a:r>
            <a:r>
              <a:rPr lang="zh-CN" altLang="en-US" dirty="0" smtClean="0"/>
              <a:t>的方式动态规划求解。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264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矩形嵌套问题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我们手中有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个尺寸不同的矩形，每个矩形有宽度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和高度</a:t>
            </a:r>
            <a:r>
              <a:rPr lang="en-US" altLang="zh-CN" dirty="0" smtClean="0"/>
              <a:t>h</a:t>
            </a:r>
            <a:r>
              <a:rPr lang="zh-CN" altLang="en-US" dirty="0" smtClean="0"/>
              <a:t>。如果一个矩形的宽度和高度都严格小于另一个矩形，这个矩形就是可以被嵌套进另一个矩形的。</a:t>
            </a:r>
            <a:endParaRPr lang="en-US" altLang="zh-CN" dirty="0" smtClean="0"/>
          </a:p>
          <a:p>
            <a:r>
              <a:rPr lang="zh-CN" altLang="en-US" dirty="0" smtClean="0"/>
              <a:t>现在，我们要这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个矩形中找出最多数量的矩形，让他们可以顺次嵌套在一起。</a:t>
            </a:r>
            <a:r>
              <a:rPr lang="zh-CN" altLang="en-US" dirty="0"/>
              <a:t>为了简化问题，这里规定矩形是不可以旋转的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683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贪心做法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458" y="2069838"/>
            <a:ext cx="1155467" cy="11125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505" y="2160307"/>
            <a:ext cx="940280" cy="940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81" y="2160307"/>
            <a:ext cx="940280" cy="940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592867" y="3253112"/>
                <a:ext cx="79861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867" y="3253112"/>
                <a:ext cx="798617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3053" r="-6107" b="-4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114800" y="29761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198312" y="3253112"/>
                <a:ext cx="79861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312" y="3253112"/>
                <a:ext cx="798617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3053" r="-6107" b="-4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906882" y="3253112"/>
                <a:ext cx="79861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=60</m:t>
                      </m:r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=60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882" y="3253112"/>
                <a:ext cx="798616" cy="553998"/>
              </a:xfrm>
              <a:prstGeom prst="rect">
                <a:avLst/>
              </a:prstGeom>
              <a:blipFill rotWithShape="0">
                <a:blip r:embed="rId6"/>
                <a:stretch>
                  <a:fillRect l="-3053" r="-5344" b="-4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996" y="4442602"/>
            <a:ext cx="1523247" cy="17166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417453" y="5162430"/>
                <a:ext cx="9788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453" y="5162430"/>
                <a:ext cx="97885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000" r="-500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5417453" y="1905000"/>
            <a:ext cx="1776977" cy="2166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294627" y="1905000"/>
            <a:ext cx="3035982" cy="21666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982775" y="42365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贪心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466785" y="42365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最优</a:t>
            </a:r>
          </a:p>
        </p:txBody>
      </p:sp>
    </p:spTree>
    <p:extLst>
      <p:ext uri="{BB962C8B-B14F-4D97-AF65-F5344CB8AC3E}">
        <p14:creationId xmlns:p14="http://schemas.microsoft.com/office/powerpoint/2010/main" val="23540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一个矩形嵌套序列中一定会有一个最大的矩形。我们对每一个矩形，求解这个矩形内最多嵌套多少层小矩形，然后，枚举被嵌套的矩形，就可以得到状态转移方程：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初始值设置为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，就能得到天然的边界条件。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87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计算的顺序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一眼看上去，这个题目似乎并没有明确的计算顺序。不像很多题目一样，给出一个可以递增或者递减的维度。</a:t>
            </a:r>
            <a:endParaRPr lang="en-US" altLang="zh-CN" dirty="0" smtClean="0"/>
          </a:p>
          <a:p>
            <a:r>
              <a:rPr lang="zh-CN" altLang="en-US" dirty="0" smtClean="0"/>
              <a:t>但是，由于矩形嵌套的要求是尺寸严格小于，因此不可能出现两个矩形互相可以嵌套的情况。</a:t>
            </a:r>
            <a:endParaRPr lang="en-US" altLang="zh-CN" dirty="0" smtClean="0"/>
          </a:p>
          <a:p>
            <a:r>
              <a:rPr lang="zh-CN" altLang="en-US" dirty="0" smtClean="0"/>
              <a:t>这时候，矩形和矩形之间便形成了一个有向无环图，符合动态规划问题对状态的要求。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65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计算的顺序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既然是有向无环图，那么一种想法就是可以直接放心大胆的使用记忆化搜索的方式。这种方式不用指定顺序，所有的状态按需计算。</a:t>
            </a:r>
            <a:endParaRPr lang="en-US" altLang="zh-CN" dirty="0" smtClean="0"/>
          </a:p>
          <a:p>
            <a:r>
              <a:rPr lang="zh-CN" altLang="en-US" dirty="0"/>
              <a:t>另一</a:t>
            </a:r>
            <a:r>
              <a:rPr lang="zh-CN" altLang="en-US" dirty="0" smtClean="0"/>
              <a:t>种想法是，把所有的矩形按照宽度第一关键字，高度第二关键字进行排序。这样，保证了能嵌套入一个矩形的小矩形保证被排在前面。按照排好的顺序计算答案即可。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2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背包的当前容量</a:t>
            </a:r>
            <a:endParaRPr lang="en-US" altLang="zh-CN" dirty="0" smtClean="0"/>
          </a:p>
          <a:p>
            <a:r>
              <a:rPr lang="zh-CN" altLang="en-US" dirty="0"/>
              <a:t>有哪些宝石可供选择</a:t>
            </a:r>
          </a:p>
        </p:txBody>
      </p:sp>
    </p:spTree>
    <p:extLst>
      <p:ext uri="{BB962C8B-B14F-4D97-AF65-F5344CB8AC3E}">
        <p14:creationId xmlns:p14="http://schemas.microsoft.com/office/powerpoint/2010/main" val="19354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状态的定义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背包的当前容量</a:t>
                </a:r>
                <a:endParaRPr lang="en-US" altLang="zh-CN" dirty="0" smtClean="0"/>
              </a:p>
              <a:p>
                <a:r>
                  <a:rPr lang="zh-CN" altLang="en-US" strike="sngStrike" dirty="0" smtClean="0">
                    <a:solidFill>
                      <a:srgbClr val="FF0000"/>
                    </a:solidFill>
                  </a:rPr>
                  <a:t>有哪些宝石可供选择</a:t>
                </a:r>
                <a:r>
                  <a:rPr lang="zh-CN" altLang="en-US" dirty="0" smtClean="0"/>
                  <a:t>→前几个宝石可供选择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→用一个剩余容量为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的背包选装输入中的前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个宝石可以获得的最大价值。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9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状态的转移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对于当前考虑的一个宝石：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放：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不</a:t>
                </a:r>
                <a:r>
                  <a:rPr lang="zh-CN" altLang="en-US" dirty="0" smtClean="0"/>
                  <a:t>放：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pl-PL" altLang="zh-C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V</a:t>
                </a:r>
                <a:r>
                  <a:rPr lang="pl-PL" altLang="zh-CN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pl-PL" altLang="zh-C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pl-PL" altLang="zh-CN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][</a:t>
                </a:r>
                <a:r>
                  <a:rPr lang="pl-PL" altLang="zh-C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w_left</a:t>
                </a:r>
                <a:r>
                  <a:rPr lang="pl-PL" altLang="zh-CN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]=</a:t>
                </a:r>
                <a:r>
                  <a:rPr lang="en-US" altLang="zh-C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altLang="zh-C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altLang="zh-CN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pl-PL" altLang="zh-CN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w_left</a:t>
                </a:r>
                <a:r>
                  <a:rPr lang="pl-PL" altLang="zh-CN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&gt;</a:t>
                </a:r>
                <a:r>
                  <a:rPr lang="en-US" altLang="zh-CN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=</a:t>
                </a:r>
                <a:r>
                  <a:rPr lang="pl-PL" altLang="zh-CN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w</a:t>
                </a:r>
                <a:r>
                  <a:rPr lang="pl-PL" altLang="zh-CN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pl-PL" altLang="zh-CN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pl-PL" altLang="zh-CN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]?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altLang="zh-CN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altLang="zh-CN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pl-PL" altLang="zh-CN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max</a:t>
                </a:r>
                <a:r>
                  <a:rPr lang="pl-PL" altLang="zh-CN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pl-PL" altLang="zh-CN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V</a:t>
                </a:r>
                <a:r>
                  <a:rPr lang="pl-PL" altLang="zh-CN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pl-PL" altLang="zh-CN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pl-PL" altLang="zh-CN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pl-PL" altLang="zh-CN" dirty="0" smtClean="0">
                    <a:solidFill>
                      <a:srgbClr val="FF8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pl-PL" altLang="zh-CN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][</a:t>
                </a:r>
                <a:r>
                  <a:rPr lang="pl-PL" altLang="zh-C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w_left</a:t>
                </a:r>
                <a:r>
                  <a:rPr lang="pl-PL" altLang="zh-CN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pl-PL" altLang="zh-C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w</a:t>
                </a:r>
                <a:r>
                  <a:rPr lang="pl-PL" altLang="zh-CN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pl-PL" altLang="zh-C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pl-PL" altLang="zh-CN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]]+</a:t>
                </a:r>
                <a:r>
                  <a:rPr lang="pl-PL" altLang="zh-C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v</a:t>
                </a:r>
                <a:r>
                  <a:rPr lang="pl-PL" altLang="zh-CN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pl-PL" altLang="zh-C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pl-PL" altLang="zh-CN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],</a:t>
                </a:r>
                <a:r>
                  <a:rPr lang="pl-PL" altLang="zh-C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V</a:t>
                </a:r>
                <a:r>
                  <a:rPr lang="pl-PL" altLang="zh-CN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pl-PL" altLang="zh-C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pl-PL" altLang="zh-CN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pl-PL" altLang="zh-CN" dirty="0">
                    <a:solidFill>
                      <a:srgbClr val="FF8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pl-PL" altLang="zh-CN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][</a:t>
                </a:r>
                <a:r>
                  <a:rPr lang="pl-PL" altLang="zh-C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w_left</a:t>
                </a:r>
                <a:r>
                  <a:rPr lang="pl-PL" altLang="zh-CN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]):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altLang="zh-CN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altLang="zh-CN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pl-PL" altLang="zh-CN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V</a:t>
                </a:r>
                <a:r>
                  <a:rPr lang="pl-PL" altLang="zh-CN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pl-PL" altLang="zh-CN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pl-PL" altLang="zh-CN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pl-PL" altLang="zh-CN" dirty="0" smtClean="0">
                    <a:solidFill>
                      <a:srgbClr val="FF8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pl-PL" altLang="zh-CN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][</a:t>
                </a:r>
                <a:r>
                  <a:rPr lang="pl-PL" altLang="zh-C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w_left</a:t>
                </a:r>
                <a:r>
                  <a:rPr lang="pl-PL" altLang="zh-CN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];</a:t>
                </a:r>
                <a:endParaRPr lang="pl-PL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1129" r="-1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87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边界条件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当我们一个宝石都没有考虑的时候，显然背包是空的，没有价值。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如果背包没有剩余容量了呢？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不过，这个边界条件可有可无，因为就算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，照样是可以正常转移的。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7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空间优化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464201"/>
              </p:ext>
            </p:extLst>
          </p:nvPr>
        </p:nvGraphicFramePr>
        <p:xfrm>
          <a:off x="1943100" y="2133600"/>
          <a:ext cx="6591300" cy="74168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318260"/>
                <a:gridCol w="1318260"/>
                <a:gridCol w="1318260"/>
                <a:gridCol w="1318260"/>
                <a:gridCol w="131826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6538823" y="2329132"/>
            <a:ext cx="0" cy="37956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907766" y="2311879"/>
            <a:ext cx="2424023" cy="39681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11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798889"/>
              </p:ext>
            </p:extLst>
          </p:nvPr>
        </p:nvGraphicFramePr>
        <p:xfrm>
          <a:off x="1945201" y="3798498"/>
          <a:ext cx="6591300" cy="3708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318260"/>
                <a:gridCol w="1318260"/>
                <a:gridCol w="1318260"/>
                <a:gridCol w="1318260"/>
                <a:gridCol w="131826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3968151" y="3968151"/>
            <a:ext cx="242612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下箭头 14"/>
          <p:cNvSpPr/>
          <p:nvPr/>
        </p:nvSpPr>
        <p:spPr>
          <a:xfrm>
            <a:off x="5037826" y="3001992"/>
            <a:ext cx="370936" cy="68148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846</TotalTime>
  <Words>1487</Words>
  <Application>Microsoft Office PowerPoint</Application>
  <PresentationFormat>全屏显示(4:3)</PresentationFormat>
  <Paragraphs>181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宋体</vt:lpstr>
      <vt:lpstr>幼圆</vt:lpstr>
      <vt:lpstr>Arial</vt:lpstr>
      <vt:lpstr>Calibri</vt:lpstr>
      <vt:lpstr>Cambria Math</vt:lpstr>
      <vt:lpstr>Century Gothic</vt:lpstr>
      <vt:lpstr>Consolas</vt:lpstr>
      <vt:lpstr>Wingdings 3</vt:lpstr>
      <vt:lpstr>丝状</vt:lpstr>
      <vt:lpstr>动态规划入门</vt:lpstr>
      <vt:lpstr>更多的经典问题</vt:lpstr>
      <vt:lpstr>0-1背包问题</vt:lpstr>
      <vt:lpstr>贪心做法</vt:lpstr>
      <vt:lpstr>状态的定义</vt:lpstr>
      <vt:lpstr>状态的定义</vt:lpstr>
      <vt:lpstr>状态的转移</vt:lpstr>
      <vt:lpstr>边界条件</vt:lpstr>
      <vt:lpstr>空间优化</vt:lpstr>
      <vt:lpstr>空间优化</vt:lpstr>
      <vt:lpstr>恰好填满背包？</vt:lpstr>
      <vt:lpstr>非法状态的处理</vt:lpstr>
      <vt:lpstr>非法状态的处理</vt:lpstr>
      <vt:lpstr>无限背包问题</vt:lpstr>
      <vt:lpstr>重复使用物品</vt:lpstr>
      <vt:lpstr>多重背包问题</vt:lpstr>
      <vt:lpstr>物品的二进制拆分</vt:lpstr>
      <vt:lpstr>为什么？</vt:lpstr>
      <vt:lpstr>复杂度分析</vt:lpstr>
      <vt:lpstr>最长上升子序列</vt:lpstr>
      <vt:lpstr>最初的想法</vt:lpstr>
      <vt:lpstr>O(n^2)的动态规划算法</vt:lpstr>
      <vt:lpstr>另一种想法</vt:lpstr>
      <vt:lpstr>另一种想法</vt:lpstr>
      <vt:lpstr>F(i,j)的单调性</vt:lpstr>
      <vt:lpstr>更新的唯一性</vt:lpstr>
      <vt:lpstr>二分法优化更新</vt:lpstr>
      <vt:lpstr>一条性质</vt:lpstr>
      <vt:lpstr>矩阵链乘问题</vt:lpstr>
      <vt:lpstr>矩阵链乘问题</vt:lpstr>
      <vt:lpstr>矩阵链乘问题</vt:lpstr>
      <vt:lpstr>问题分析</vt:lpstr>
      <vt:lpstr>问题求解</vt:lpstr>
      <vt:lpstr>HDU 2476: String painter</vt:lpstr>
      <vt:lpstr>简化问题</vt:lpstr>
      <vt:lpstr>状态转移</vt:lpstr>
      <vt:lpstr>考虑A串</vt:lpstr>
      <vt:lpstr>区间DP的思想</vt:lpstr>
      <vt:lpstr>矩形嵌套问题</vt:lpstr>
      <vt:lpstr>问题分析</vt:lpstr>
      <vt:lpstr>计算的顺序</vt:lpstr>
      <vt:lpstr>计算的顺序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动态规划入门</dc:title>
  <dc:creator>周奇安</dc:creator>
  <cp:lastModifiedBy>周奇安</cp:lastModifiedBy>
  <cp:revision>49</cp:revision>
  <dcterms:created xsi:type="dcterms:W3CDTF">2015-08-12T03:13:13Z</dcterms:created>
  <dcterms:modified xsi:type="dcterms:W3CDTF">2015-08-12T19:03:49Z</dcterms:modified>
</cp:coreProperties>
</file>