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70" r:id="rId11"/>
    <p:sldId id="271" r:id="rId12"/>
    <p:sldId id="272" r:id="rId13"/>
    <p:sldId id="266" r:id="rId14"/>
    <p:sldId id="269" r:id="rId15"/>
    <p:sldId id="273" r:id="rId16"/>
    <p:sldId id="274" r:id="rId17"/>
    <p:sldId id="275" r:id="rId18"/>
    <p:sldId id="276" r:id="rId19"/>
    <p:sldId id="26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scau20110726/archive/2013/05/26/3100812.html" TargetMode="External"/><Relationship Id="rId2" Type="http://schemas.openxmlformats.org/officeDocument/2006/relationships/hyperlink" Target="http://blog.csdn.net/liang5630/article/details/791770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csdn.net/zhengxu001/article/details/8029790" TargetMode="External"/><Relationship Id="rId4" Type="http://schemas.openxmlformats.org/officeDocument/2006/relationships/hyperlink" Target="http://dongxicheng.org/structure/lca-rmq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9430" y="614371"/>
            <a:ext cx="7766936" cy="1646302"/>
          </a:xfrm>
        </p:spPr>
        <p:txBody>
          <a:bodyPr/>
          <a:lstStyle/>
          <a:p>
            <a:r>
              <a:rPr lang="zh-CN" altLang="en-US" sz="9600" dirty="0" smtClean="0"/>
              <a:t>数据结构入门</a:t>
            </a:r>
            <a:endParaRPr lang="zh-CN" altLang="en-US" sz="9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45498" y="4016648"/>
            <a:ext cx="2968147" cy="380991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/>
              <a:t>鲍航波</a:t>
            </a:r>
            <a:r>
              <a:rPr lang="en-US" altLang="zh-CN" sz="2000" dirty="0"/>
              <a:t>@HIT ACM Group</a:t>
            </a:r>
            <a:endParaRPr lang="zh-CN" altLang="en-US" sz="2000" dirty="0"/>
          </a:p>
        </p:txBody>
      </p:sp>
      <p:pic>
        <p:nvPicPr>
          <p:cNvPr id="4" name="图片 4" descr="logo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178" y="4397639"/>
            <a:ext cx="378618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5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 smtClean="0"/>
              <a:t>DFS</a:t>
            </a:r>
            <a:r>
              <a:rPr lang="zh-CN" altLang="en-US" sz="7200" dirty="0" smtClean="0"/>
              <a:t>序</a:t>
            </a:r>
            <a:endParaRPr lang="zh-CN" altLang="en-US" sz="7200" dirty="0"/>
          </a:p>
        </p:txBody>
      </p:sp>
      <p:pic>
        <p:nvPicPr>
          <p:cNvPr id="5" name="Picture 2" descr="http://dongxicheng.org/wp-content/uploads/2011/04/exampl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20800"/>
            <a:ext cx="32766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507607" y="1558344"/>
            <a:ext cx="56667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DFS</a:t>
            </a:r>
            <a:r>
              <a:rPr lang="zh-CN" altLang="en-US" sz="4000" dirty="0" smtClean="0"/>
              <a:t>序：</a:t>
            </a:r>
            <a:endParaRPr lang="en-US" altLang="zh-CN" sz="4000" dirty="0" smtClean="0"/>
          </a:p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6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7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8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9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11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9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8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10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12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10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8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94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0"/>
            <a:ext cx="9818948" cy="1320800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求出来的序列有什么用呢？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729" y="1146221"/>
            <a:ext cx="9878095" cy="553791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、</a:t>
            </a:r>
            <a:r>
              <a:rPr lang="en-US" altLang="zh-CN" sz="3600" dirty="0"/>
              <a:t>2</a:t>
            </a:r>
            <a:r>
              <a:rPr lang="zh-CN" altLang="en-US" sz="3600" dirty="0"/>
              <a:t>、</a:t>
            </a:r>
            <a:r>
              <a:rPr lang="en-US" altLang="zh-CN" sz="3600" dirty="0"/>
              <a:t>5</a:t>
            </a:r>
            <a:r>
              <a:rPr lang="zh-CN" altLang="en-US" sz="3600" dirty="0"/>
              <a:t>、</a:t>
            </a:r>
            <a:r>
              <a:rPr lang="en-US" altLang="zh-CN" sz="3600" dirty="0"/>
              <a:t>2</a:t>
            </a:r>
            <a:r>
              <a:rPr lang="zh-CN" altLang="en-US" sz="3600" dirty="0"/>
              <a:t>、</a:t>
            </a:r>
            <a:r>
              <a:rPr lang="en-US" altLang="zh-CN" sz="3600" dirty="0"/>
              <a:t>6</a:t>
            </a:r>
            <a:r>
              <a:rPr lang="zh-CN" altLang="en-US" sz="3600" dirty="0"/>
              <a:t>、</a:t>
            </a:r>
            <a:r>
              <a:rPr lang="en-US" altLang="zh-CN" sz="3600" dirty="0"/>
              <a:t>2</a:t>
            </a:r>
            <a:r>
              <a:rPr lang="zh-CN" altLang="en-US" sz="3600" dirty="0"/>
              <a:t>、</a:t>
            </a:r>
            <a:r>
              <a:rPr lang="en-US" altLang="zh-CN" sz="3600" dirty="0"/>
              <a:t>1</a:t>
            </a:r>
            <a:r>
              <a:rPr lang="zh-CN" altLang="en-US" sz="3600" dirty="0"/>
              <a:t>、</a:t>
            </a:r>
            <a:r>
              <a:rPr lang="en-US" altLang="zh-CN" sz="3600" dirty="0"/>
              <a:t>3</a:t>
            </a:r>
            <a:r>
              <a:rPr lang="zh-CN" altLang="en-US" sz="3600" dirty="0"/>
              <a:t>、</a:t>
            </a:r>
            <a:r>
              <a:rPr lang="en-US" altLang="zh-CN" sz="3600" dirty="0"/>
              <a:t>7</a:t>
            </a:r>
            <a:r>
              <a:rPr lang="zh-CN" altLang="en-US" sz="3600" dirty="0"/>
              <a:t>、</a:t>
            </a:r>
            <a:r>
              <a:rPr lang="en-US" altLang="zh-CN" sz="3600" dirty="0"/>
              <a:t>3</a:t>
            </a:r>
            <a:r>
              <a:rPr lang="zh-CN" altLang="en-US" sz="3600" dirty="0"/>
              <a:t>、</a:t>
            </a:r>
            <a:r>
              <a:rPr lang="en-US" altLang="zh-CN" sz="3600" dirty="0"/>
              <a:t>8</a:t>
            </a:r>
            <a:r>
              <a:rPr lang="zh-CN" altLang="en-US" sz="3600" dirty="0"/>
              <a:t>、</a:t>
            </a:r>
            <a:r>
              <a:rPr lang="en-US" altLang="zh-CN" sz="3600" dirty="0"/>
              <a:t>9</a:t>
            </a:r>
            <a:r>
              <a:rPr lang="zh-CN" altLang="en-US" sz="3600" dirty="0"/>
              <a:t>、</a:t>
            </a:r>
            <a:r>
              <a:rPr lang="en-US" altLang="zh-CN" sz="3600" dirty="0"/>
              <a:t>11</a:t>
            </a:r>
            <a:r>
              <a:rPr lang="zh-CN" altLang="en-US" sz="3600" dirty="0"/>
              <a:t>、</a:t>
            </a:r>
            <a:r>
              <a:rPr lang="en-US" altLang="zh-CN" sz="3600" dirty="0"/>
              <a:t>9</a:t>
            </a:r>
            <a:r>
              <a:rPr lang="zh-CN" altLang="en-US" sz="3600" dirty="0"/>
              <a:t>、</a:t>
            </a:r>
            <a:r>
              <a:rPr lang="en-US" altLang="zh-CN" sz="3600" dirty="0"/>
              <a:t>8</a:t>
            </a:r>
            <a:r>
              <a:rPr lang="zh-CN" altLang="en-US" sz="3600" dirty="0"/>
              <a:t>、</a:t>
            </a:r>
            <a:r>
              <a:rPr lang="en-US" altLang="zh-CN" sz="3600" dirty="0"/>
              <a:t>10</a:t>
            </a:r>
            <a:r>
              <a:rPr lang="zh-CN" altLang="en-US" sz="3600" dirty="0"/>
              <a:t>、</a:t>
            </a:r>
            <a:r>
              <a:rPr lang="en-US" altLang="zh-CN" sz="3600" dirty="0"/>
              <a:t>12</a:t>
            </a:r>
            <a:r>
              <a:rPr lang="zh-CN" altLang="en-US" sz="3600" dirty="0"/>
              <a:t>、</a:t>
            </a:r>
            <a:r>
              <a:rPr lang="en-US" altLang="zh-CN" sz="3600" dirty="0"/>
              <a:t>10</a:t>
            </a:r>
            <a:r>
              <a:rPr lang="zh-CN" altLang="en-US" sz="3600" dirty="0"/>
              <a:t>、</a:t>
            </a:r>
            <a:r>
              <a:rPr lang="en-US" altLang="zh-CN" sz="3600" dirty="0"/>
              <a:t>8</a:t>
            </a:r>
            <a:r>
              <a:rPr lang="zh-CN" altLang="en-US" sz="3600" dirty="0"/>
              <a:t>、</a:t>
            </a:r>
            <a:r>
              <a:rPr lang="en-US" altLang="zh-CN" sz="3600" dirty="0"/>
              <a:t>3</a:t>
            </a:r>
            <a:r>
              <a:rPr lang="zh-CN" altLang="en-US" sz="3600" dirty="0"/>
              <a:t>、</a:t>
            </a:r>
            <a:r>
              <a:rPr lang="en-US" altLang="zh-CN" sz="3600" dirty="0"/>
              <a:t>1</a:t>
            </a:r>
            <a:r>
              <a:rPr lang="zh-CN" altLang="en-US" sz="3600" dirty="0"/>
              <a:t>、</a:t>
            </a:r>
            <a:r>
              <a:rPr lang="en-US" altLang="zh-CN" sz="3600" dirty="0"/>
              <a:t>4</a:t>
            </a:r>
            <a:r>
              <a:rPr lang="zh-CN" altLang="en-US" sz="3600" dirty="0"/>
              <a:t>、</a:t>
            </a:r>
            <a:r>
              <a:rPr lang="en-US" altLang="zh-CN" sz="3600" dirty="0"/>
              <a:t>1</a:t>
            </a:r>
          </a:p>
          <a:p>
            <a:r>
              <a:rPr lang="zh-CN" altLang="en-US" sz="3600" dirty="0" smtClean="0"/>
              <a:t>然后我们再写出对应的深度：</a:t>
            </a:r>
            <a:endParaRPr lang="en-US" altLang="zh-CN" sz="3600" dirty="0" smtClean="0"/>
          </a:p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1</a:t>
            </a:r>
          </a:p>
          <a:p>
            <a:r>
              <a:rPr lang="zh-CN" altLang="en-US" sz="3600" dirty="0" smtClean="0"/>
              <a:t>对于每一对询问</a:t>
            </a:r>
            <a:r>
              <a:rPr lang="en-US" altLang="zh-CN" sz="3600" dirty="0" smtClean="0"/>
              <a:t>(u, v)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  <a:p>
            <a:r>
              <a:rPr lang="zh-CN" altLang="en-US" sz="3600" dirty="0" smtClean="0"/>
              <a:t>我们可以找到</a:t>
            </a:r>
            <a:r>
              <a:rPr lang="en-US" altLang="zh-CN" sz="3600" dirty="0" smtClean="0"/>
              <a:t>u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v</a:t>
            </a:r>
            <a:r>
              <a:rPr lang="zh-CN" altLang="en-US" sz="3600" dirty="0" smtClean="0"/>
              <a:t>出现在</a:t>
            </a:r>
            <a:r>
              <a:rPr lang="en-US" altLang="zh-CN" sz="3600" dirty="0" err="1" smtClean="0"/>
              <a:t>dfs</a:t>
            </a:r>
            <a:r>
              <a:rPr lang="zh-CN" altLang="en-US" sz="3600" dirty="0" smtClean="0"/>
              <a:t>中的位置</a:t>
            </a:r>
            <a:r>
              <a:rPr lang="en-US" altLang="zh-CN" sz="3600" dirty="0" smtClean="0"/>
              <a:t>p1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p2</a:t>
            </a:r>
            <a:r>
              <a:rPr lang="zh-CN" altLang="en-US" sz="3600" dirty="0" smtClean="0"/>
              <a:t>，然后我们可以发现，他们的最近公共祖先就是</a:t>
            </a:r>
            <a:r>
              <a:rPr lang="en-US" altLang="zh-CN" sz="3600" dirty="0" smtClean="0"/>
              <a:t>p1</a:t>
            </a:r>
            <a:r>
              <a:rPr lang="zh-CN" altLang="en-US" sz="3600" dirty="0" smtClean="0"/>
              <a:t>到</a:t>
            </a:r>
            <a:r>
              <a:rPr lang="en-US" altLang="zh-CN" sz="3600" dirty="0" smtClean="0"/>
              <a:t>p2</a:t>
            </a:r>
            <a:r>
              <a:rPr lang="zh-CN" altLang="en-US" sz="3600" dirty="0" smtClean="0"/>
              <a:t>中深度最低的那一个点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818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11042441" cy="3880773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将</a:t>
            </a:r>
            <a:r>
              <a:rPr lang="en-US" altLang="zh-CN" sz="5400" dirty="0" smtClean="0"/>
              <a:t>LCA</a:t>
            </a:r>
            <a:r>
              <a:rPr lang="zh-CN" altLang="en-US" sz="5400" dirty="0" smtClean="0"/>
              <a:t>问题转化为一个</a:t>
            </a:r>
            <a:r>
              <a:rPr lang="en-US" altLang="zh-CN" sz="5400" dirty="0" smtClean="0"/>
              <a:t>RMQ</a:t>
            </a:r>
            <a:r>
              <a:rPr lang="zh-CN" altLang="en-US" sz="5400" dirty="0" smtClean="0"/>
              <a:t>问题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839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18941"/>
            <a:ext cx="8596668" cy="1711459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dirty="0" smtClean="0"/>
              <a:t>树状数组</a:t>
            </a:r>
            <a:endParaRPr lang="zh-CN" altLang="en-US" sz="9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456" y="1815921"/>
            <a:ext cx="10908406" cy="463639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传统数组</a:t>
            </a:r>
            <a:r>
              <a:rPr lang="en-US" altLang="zh-CN" sz="2400" dirty="0"/>
              <a:t>(</a:t>
            </a:r>
            <a:r>
              <a:rPr lang="zh-CN" altLang="en-US" sz="2400" dirty="0"/>
              <a:t>共</a:t>
            </a:r>
            <a:r>
              <a:rPr lang="en-US" altLang="zh-CN" sz="2400" dirty="0"/>
              <a:t>n</a:t>
            </a:r>
            <a:r>
              <a:rPr lang="zh-CN" altLang="en-US" sz="2400" dirty="0"/>
              <a:t>个元素</a:t>
            </a:r>
            <a:r>
              <a:rPr lang="en-US" altLang="zh-CN" sz="2400" dirty="0"/>
              <a:t>)</a:t>
            </a:r>
            <a:r>
              <a:rPr lang="zh-CN" altLang="en-US" sz="2400" dirty="0"/>
              <a:t>的元素修改和连续元素求和的复杂度分别为</a:t>
            </a:r>
            <a:r>
              <a:rPr lang="en-US" altLang="zh-CN" sz="2400" dirty="0"/>
              <a:t>O(1)</a:t>
            </a:r>
            <a:r>
              <a:rPr lang="zh-CN" altLang="en-US" sz="2400" dirty="0"/>
              <a:t>和</a:t>
            </a:r>
            <a:r>
              <a:rPr lang="en-US" altLang="zh-CN" sz="2400" dirty="0"/>
              <a:t>O(n)</a:t>
            </a:r>
            <a:r>
              <a:rPr lang="zh-CN" altLang="en-US" sz="2400" dirty="0"/>
              <a:t>。树状数组通过将线性结构转换成伪树状结构（线性结构只能逐个扫描元素，而树状结构可以实现跳跃式扫描），使得修改和求和复杂度均为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，大大提高了整体效率。</a:t>
            </a:r>
          </a:p>
          <a:p>
            <a:r>
              <a:rPr lang="zh-CN" altLang="en-US" sz="2400" dirty="0"/>
              <a:t>给定序列（数列）</a:t>
            </a:r>
            <a:r>
              <a:rPr lang="en-US" altLang="zh-CN" sz="2400" dirty="0"/>
              <a:t>A</a:t>
            </a:r>
            <a:r>
              <a:rPr lang="zh-CN" altLang="en-US" sz="2400" dirty="0"/>
              <a:t>，我们设一个数组</a:t>
            </a:r>
            <a:r>
              <a:rPr lang="en-US" altLang="zh-CN" sz="2400" dirty="0"/>
              <a:t>C</a:t>
            </a:r>
            <a:r>
              <a:rPr lang="zh-CN" altLang="en-US" sz="2400" dirty="0"/>
              <a:t>满足</a:t>
            </a:r>
          </a:p>
          <a:p>
            <a:r>
              <a:rPr lang="en-US" altLang="zh-CN" sz="2400" dirty="0"/>
              <a:t>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–2^k+ 1] + … +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</a:p>
          <a:p>
            <a:r>
              <a:rPr lang="zh-CN" altLang="en-US" sz="2400" dirty="0"/>
              <a:t>其中，</a:t>
            </a:r>
            <a:r>
              <a:rPr lang="en-US" altLang="zh-CN" sz="2400" dirty="0"/>
              <a:t>k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在二进制下末尾</a:t>
            </a:r>
            <a:r>
              <a:rPr lang="en-US" altLang="zh-CN" sz="2400" dirty="0"/>
              <a:t>0</a:t>
            </a:r>
            <a:r>
              <a:rPr lang="zh-CN" altLang="en-US" sz="2400" dirty="0"/>
              <a:t>的个数，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从</a:t>
            </a:r>
            <a:r>
              <a:rPr lang="en-US" altLang="zh-CN" sz="2400" dirty="0"/>
              <a:t>1</a:t>
            </a:r>
            <a:r>
              <a:rPr lang="zh-CN" altLang="en-US" sz="2400" dirty="0"/>
              <a:t>开始算！</a:t>
            </a:r>
          </a:p>
          <a:p>
            <a:r>
              <a:rPr lang="zh-CN" altLang="en-US" sz="2400" dirty="0"/>
              <a:t>则我们称</a:t>
            </a:r>
            <a:r>
              <a:rPr lang="en-US" altLang="zh-CN" sz="2400" dirty="0"/>
              <a:t>C</a:t>
            </a:r>
            <a:r>
              <a:rPr lang="zh-CN" altLang="en-US" sz="2400" dirty="0"/>
              <a:t>为树状数组。</a:t>
            </a:r>
          </a:p>
          <a:p>
            <a:r>
              <a:rPr lang="zh-CN" altLang="en-US" sz="2400" dirty="0"/>
              <a:t>下面的问题是，给定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，如何求</a:t>
            </a:r>
            <a:r>
              <a:rPr lang="en-US" altLang="zh-CN" sz="2400" dirty="0"/>
              <a:t>2^k?</a:t>
            </a:r>
          </a:p>
          <a:p>
            <a:r>
              <a:rPr lang="zh-CN" altLang="en-US" sz="2400" dirty="0"/>
              <a:t>答案很简单：</a:t>
            </a:r>
            <a:r>
              <a:rPr lang="en-US" altLang="zh-CN" sz="2400" dirty="0" smtClean="0"/>
              <a:t>2^k=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&amp;(-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39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ongxicheng.org/wp-content/uploads/2011/04/binary_indexed_tree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982" y="0"/>
            <a:ext cx="6652688" cy="40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3032" y="4006562"/>
            <a:ext cx="116167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当我们修改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的值时，可以从</a:t>
            </a:r>
            <a:r>
              <a:rPr lang="en-US" altLang="zh-CN" sz="2400" dirty="0"/>
              <a:t>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往根节点一路上溯，调整这条路上的所有</a:t>
            </a:r>
            <a:r>
              <a:rPr lang="en-US" altLang="zh-CN" sz="2400" dirty="0"/>
              <a:t>C[]</a:t>
            </a:r>
            <a:r>
              <a:rPr lang="zh-CN" altLang="en-US" sz="2400" dirty="0"/>
              <a:t>即可，这个操作的复杂度在最坏情况下就是树的高度即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。另外，对于求数列的前</a:t>
            </a:r>
            <a:r>
              <a:rPr lang="en-US" altLang="zh-CN" sz="2400" dirty="0"/>
              <a:t>n</a:t>
            </a:r>
            <a:r>
              <a:rPr lang="zh-CN" altLang="en-US" sz="2400" dirty="0"/>
              <a:t>项和，只需找到</a:t>
            </a:r>
            <a:r>
              <a:rPr lang="en-US" altLang="zh-CN" sz="2400" dirty="0"/>
              <a:t>n</a:t>
            </a:r>
            <a:r>
              <a:rPr lang="zh-CN" altLang="en-US" sz="2400" dirty="0"/>
              <a:t>以前的所有最大子树，把其根节点的</a:t>
            </a:r>
            <a:r>
              <a:rPr lang="en-US" altLang="zh-CN" sz="2400" dirty="0"/>
              <a:t>C</a:t>
            </a:r>
            <a:r>
              <a:rPr lang="zh-CN" altLang="en-US" sz="2400" dirty="0"/>
              <a:t>加起来即可。不难发现，这些子树的数目是</a:t>
            </a:r>
            <a:r>
              <a:rPr lang="en-US" altLang="zh-CN" sz="2400" dirty="0"/>
              <a:t>n</a:t>
            </a:r>
            <a:r>
              <a:rPr lang="zh-CN" altLang="en-US" sz="2400" dirty="0"/>
              <a:t>在二进制时</a:t>
            </a:r>
            <a:r>
              <a:rPr lang="en-US" altLang="zh-CN" sz="2400" dirty="0"/>
              <a:t>1</a:t>
            </a:r>
            <a:r>
              <a:rPr lang="zh-CN" altLang="en-US" sz="2400" dirty="0"/>
              <a:t>的个数，或者说是把</a:t>
            </a:r>
            <a:r>
              <a:rPr lang="en-US" altLang="zh-CN" sz="2400" dirty="0"/>
              <a:t>n</a:t>
            </a:r>
            <a:r>
              <a:rPr lang="zh-CN" altLang="en-US" sz="2400" dirty="0"/>
              <a:t>展开成</a:t>
            </a:r>
            <a:r>
              <a:rPr lang="en-US" altLang="zh-CN" sz="2400" dirty="0"/>
              <a:t>2</a:t>
            </a:r>
            <a:r>
              <a:rPr lang="zh-CN" altLang="en-US" sz="2400" dirty="0"/>
              <a:t>的幂方和时的项数</a:t>
            </a:r>
            <a:r>
              <a:rPr lang="en-US" altLang="zh-CN" sz="2400" dirty="0"/>
              <a:t>,</a:t>
            </a:r>
            <a:r>
              <a:rPr lang="zh-CN" altLang="en-US" sz="2400" dirty="0"/>
              <a:t>因此，求和操作的复杂度也是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树状数组能快速求任意区间的和：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+ A[i+1] + … + A[j]</a:t>
            </a:r>
            <a:r>
              <a:rPr lang="zh-CN" altLang="en-US" sz="2400" dirty="0"/>
              <a:t>，设</a:t>
            </a:r>
            <a:r>
              <a:rPr lang="en-US" altLang="zh-CN" sz="2400" dirty="0"/>
              <a:t>sum(k) = A[1]+A[2]+…+A[k]</a:t>
            </a:r>
            <a:r>
              <a:rPr lang="zh-CN" altLang="en-US" sz="2400" dirty="0"/>
              <a:t>，则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+ A[i+1] + … + A[j] = sum(j)-sum(i-1)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470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64401" cy="1320800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代码实现</a:t>
            </a:r>
            <a:r>
              <a:rPr lang="zh-CN" altLang="en-US" sz="6600" dirty="0" smtClean="0">
                <a:sym typeface="Wingdings" panose="05000000000000000000" pitchFamily="2" charset="2"/>
              </a:rPr>
              <a:t>（十分简洁）：</a:t>
            </a:r>
            <a:endParaRPr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930401"/>
            <a:ext cx="9097731" cy="4367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插入部分：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void </a:t>
            </a:r>
            <a:r>
              <a:rPr lang="en-US" altLang="zh-CN" sz="3600" dirty="0"/>
              <a:t>add(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x,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delta){</a:t>
            </a:r>
          </a:p>
          <a:p>
            <a:pPr marL="914400" lvl="2" indent="0">
              <a:buNone/>
            </a:pPr>
            <a:r>
              <a:rPr lang="en-US" altLang="zh-CN" sz="3000" dirty="0" smtClean="0"/>
              <a:t>if </a:t>
            </a:r>
            <a:r>
              <a:rPr lang="en-US" altLang="zh-CN" sz="3000" dirty="0"/>
              <a:t>(x &gt;= Limit) return;</a:t>
            </a:r>
          </a:p>
          <a:p>
            <a:pPr marL="0" indent="0">
              <a:buNone/>
            </a:pPr>
            <a:r>
              <a:rPr lang="en-US" altLang="zh-CN" sz="3600" dirty="0"/>
              <a:t>		tree[x] += delta;</a:t>
            </a:r>
          </a:p>
          <a:p>
            <a:pPr marL="0" indent="0">
              <a:buNone/>
            </a:pPr>
            <a:r>
              <a:rPr lang="en-US" altLang="zh-CN" sz="3600" dirty="0" smtClean="0"/>
              <a:t>		add(x </a:t>
            </a:r>
            <a:r>
              <a:rPr lang="en-US" altLang="zh-CN" sz="3600" dirty="0"/>
              <a:t>+ </a:t>
            </a:r>
            <a:r>
              <a:rPr lang="en-US" altLang="zh-CN" sz="3600" dirty="0" err="1"/>
              <a:t>lowbit</a:t>
            </a:r>
            <a:r>
              <a:rPr lang="en-US" altLang="zh-CN" sz="3600" dirty="0"/>
              <a:t>(x), delta);</a:t>
            </a:r>
          </a:p>
          <a:p>
            <a:pPr marL="0" indent="0">
              <a:buNone/>
            </a:pPr>
            <a:r>
              <a:rPr lang="en-US" altLang="zh-CN" sz="3600" dirty="0" smtClean="0"/>
              <a:t>}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19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err="1" smtClean="0"/>
              <a:t>lowbit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inline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</a:t>
            </a:r>
            <a:r>
              <a:rPr lang="en-US" altLang="zh-CN" sz="3600" dirty="0" err="1"/>
              <a:t>lowbit</a:t>
            </a:r>
            <a:r>
              <a:rPr lang="en-US" altLang="zh-CN" sz="3600" dirty="0"/>
              <a:t>(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x</a:t>
            </a:r>
            <a:r>
              <a:rPr lang="en-US" altLang="zh-CN" sz="3600" dirty="0" smtClean="0"/>
              <a:t>){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smtClean="0"/>
              <a:t>		return </a:t>
            </a:r>
            <a:r>
              <a:rPr lang="en-US" altLang="zh-CN" sz="3600" dirty="0"/>
              <a:t>x &amp; (-x);</a:t>
            </a:r>
          </a:p>
          <a:p>
            <a:pPr marL="0" indent="0">
              <a:buNone/>
            </a:pPr>
            <a:r>
              <a:rPr lang="en-US" altLang="zh-CN" sz="3600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3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4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询问部分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err="1"/>
              <a:t>int</a:t>
            </a:r>
            <a:r>
              <a:rPr lang="en-US" altLang="zh-CN" sz="3600" dirty="0"/>
              <a:t> get(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x</a:t>
            </a:r>
            <a:r>
              <a:rPr lang="en-US" altLang="zh-CN" sz="3600" dirty="0" smtClean="0"/>
              <a:t>) {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smtClean="0"/>
              <a:t>		if </a:t>
            </a:r>
            <a:r>
              <a:rPr lang="en-US" altLang="zh-CN" sz="3600" dirty="0"/>
              <a:t>(x == 0) return 0;</a:t>
            </a:r>
          </a:p>
          <a:p>
            <a:pPr marL="0" indent="0">
              <a:buNone/>
            </a:pPr>
            <a:r>
              <a:rPr lang="en-US" altLang="zh-CN" sz="3600" dirty="0" smtClean="0"/>
              <a:t>		return </a:t>
            </a:r>
            <a:r>
              <a:rPr lang="en-US" altLang="zh-CN" sz="3600" dirty="0"/>
              <a:t>tree[x] + get(x - </a:t>
            </a:r>
            <a:r>
              <a:rPr lang="en-US" altLang="zh-CN" sz="3600" dirty="0" err="1"/>
              <a:t>lowbit</a:t>
            </a:r>
            <a:r>
              <a:rPr lang="en-US" altLang="zh-CN" sz="3600" dirty="0"/>
              <a:t>(x));</a:t>
            </a:r>
          </a:p>
          <a:p>
            <a:pPr marL="0" indent="0">
              <a:buNone/>
            </a:pPr>
            <a:r>
              <a:rPr lang="en-US" altLang="zh-CN" sz="3600" dirty="0" smtClean="0"/>
              <a:t>}</a:t>
            </a:r>
          </a:p>
          <a:p>
            <a:pPr marL="0" indent="0">
              <a:buNone/>
            </a:pPr>
            <a:r>
              <a:rPr lang="zh-CN" altLang="en-US" sz="3600" dirty="0" smtClean="0"/>
              <a:t>询问</a:t>
            </a:r>
            <a:r>
              <a:rPr lang="en-US" altLang="zh-CN" sz="3600" dirty="0" smtClean="0"/>
              <a:t>sum(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…j) : get(j) – get(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 - 1) </a:t>
            </a:r>
          </a:p>
        </p:txBody>
      </p:sp>
    </p:spTree>
    <p:extLst>
      <p:ext uri="{BB962C8B-B14F-4D97-AF65-F5344CB8AC3E}">
        <p14:creationId xmlns:p14="http://schemas.microsoft.com/office/powerpoint/2010/main" val="23821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7200" dirty="0" smtClean="0"/>
              <a:t>分析</a:t>
            </a:r>
            <a:endParaRPr lang="zh-CN" altLang="en-US" sz="7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10063646" cy="3119749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单点修改，区间查询</a:t>
            </a:r>
            <a:endParaRPr lang="en-US" altLang="zh-CN" sz="6600" dirty="0" smtClean="0"/>
          </a:p>
          <a:p>
            <a:r>
              <a:rPr lang="zh-CN" altLang="en-US" sz="6600" dirty="0" smtClean="0"/>
              <a:t>每次操作代价均为</a:t>
            </a:r>
            <a:r>
              <a:rPr lang="en-US" altLang="zh-CN" sz="6600" dirty="0" smtClean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9479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033" y="-1"/>
            <a:ext cx="8596668" cy="1584101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dirty="0" smtClean="0"/>
              <a:t>拓展资料</a:t>
            </a:r>
            <a:endParaRPr lang="zh-CN" altLang="en-US" sz="9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84101"/>
            <a:ext cx="9149246" cy="4765184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RMQ</a:t>
            </a:r>
            <a:r>
              <a:rPr lang="zh-CN" altLang="en-US" sz="2400" dirty="0" smtClean="0"/>
              <a:t>问题：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>
                <a:hlinkClick r:id="rId2"/>
              </a:rPr>
              <a:t>://</a:t>
            </a:r>
            <a:r>
              <a:rPr lang="en-US" altLang="zh-CN" sz="2400" dirty="0" smtClean="0">
                <a:hlinkClick r:id="rId2"/>
              </a:rPr>
              <a:t>blog.csdn.net/liang5630/article/details/7917702</a:t>
            </a:r>
            <a:endParaRPr lang="en-US" altLang="zh-CN" sz="2400" dirty="0"/>
          </a:p>
          <a:p>
            <a:r>
              <a:rPr lang="en-US" altLang="zh-CN" sz="2400" dirty="0" smtClean="0"/>
              <a:t>LCA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RMQ</a:t>
            </a:r>
            <a:r>
              <a:rPr lang="zh-CN" altLang="en-US" sz="2400" dirty="0" smtClean="0"/>
              <a:t>问题：</a:t>
            </a:r>
            <a:r>
              <a:rPr lang="en-US" altLang="zh-CN" sz="2400" dirty="0" smtClean="0">
                <a:hlinkClick r:id="rId3"/>
              </a:rPr>
              <a:t>http</a:t>
            </a:r>
            <a:r>
              <a:rPr lang="en-US" altLang="zh-CN" sz="2400" dirty="0">
                <a:hlinkClick r:id="rId3"/>
              </a:rPr>
              <a:t>://</a:t>
            </a:r>
            <a:r>
              <a:rPr lang="en-US" altLang="zh-CN" sz="2400" dirty="0" smtClean="0">
                <a:hlinkClick r:id="rId3"/>
              </a:rPr>
              <a:t>www.cnblogs.com/scau20110726/archive/2013/05/26/3100812.html</a:t>
            </a:r>
            <a:endParaRPr lang="en-US" altLang="zh-CN" sz="2400" dirty="0" smtClean="0"/>
          </a:p>
          <a:p>
            <a:r>
              <a:rPr lang="zh-CN" altLang="en-US" sz="2400" dirty="0"/>
              <a:t>算法之</a:t>
            </a:r>
            <a:r>
              <a:rPr lang="en-US" altLang="zh-CN" sz="2400" dirty="0"/>
              <a:t>LCA</a:t>
            </a:r>
            <a:r>
              <a:rPr lang="zh-CN" altLang="en-US" sz="2400" dirty="0"/>
              <a:t>与</a:t>
            </a:r>
            <a:r>
              <a:rPr lang="en-US" altLang="zh-CN" sz="2400" dirty="0"/>
              <a:t>RMQ</a:t>
            </a:r>
            <a:r>
              <a:rPr lang="zh-CN" altLang="en-US" sz="2400" dirty="0" smtClean="0"/>
              <a:t>问题：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4"/>
              </a:rPr>
              <a:t>http</a:t>
            </a:r>
            <a:r>
              <a:rPr lang="en-US" altLang="zh-CN" sz="2400" dirty="0">
                <a:hlinkClick r:id="rId4"/>
              </a:rPr>
              <a:t>://dongxicheng.org/structure/lca-rmq</a:t>
            </a:r>
            <a:r>
              <a:rPr lang="en-US" altLang="zh-CN" sz="2400" dirty="0" smtClean="0">
                <a:hlinkClick r:id="rId4"/>
              </a:rPr>
              <a:t>/</a:t>
            </a:r>
            <a:endParaRPr lang="en-US" altLang="zh-CN" sz="2400" dirty="0"/>
          </a:p>
          <a:p>
            <a:r>
              <a:rPr lang="zh-CN" altLang="en-US" sz="2400" dirty="0" smtClean="0"/>
              <a:t>树状数组专题及题解：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5"/>
              </a:rPr>
              <a:t>http</a:t>
            </a:r>
            <a:r>
              <a:rPr lang="en-US" altLang="zh-CN" sz="2400" dirty="0">
                <a:hlinkClick r:id="rId5"/>
              </a:rPr>
              <a:t>://</a:t>
            </a:r>
            <a:r>
              <a:rPr lang="en-US" altLang="zh-CN" sz="2400" dirty="0" smtClean="0">
                <a:hlinkClick r:id="rId5"/>
              </a:rPr>
              <a:t>blog.csdn.net/zhengxu001/article/details/8029790</a:t>
            </a:r>
            <a:endParaRPr lang="en-US" altLang="zh-CN" sz="2400" dirty="0" smtClean="0"/>
          </a:p>
          <a:p>
            <a:r>
              <a:rPr lang="zh-CN" altLang="en-US" sz="2400" dirty="0" smtClean="0"/>
              <a:t>附属文档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17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15125"/>
            <a:ext cx="7766936" cy="1646302"/>
          </a:xfrm>
        </p:spPr>
        <p:txBody>
          <a:bodyPr/>
          <a:lstStyle/>
          <a:p>
            <a:pPr algn="ctr"/>
            <a:r>
              <a:rPr lang="en-US" altLang="zh-CN" sz="9600" dirty="0" smtClean="0"/>
              <a:t>RMQ</a:t>
            </a:r>
            <a:r>
              <a:rPr lang="zh-CN" altLang="en-US" sz="9600" dirty="0" smtClean="0"/>
              <a:t>问题</a:t>
            </a:r>
            <a:endParaRPr lang="zh-CN" altLang="en-US" sz="9600" dirty="0"/>
          </a:p>
        </p:txBody>
      </p:sp>
      <p:sp>
        <p:nvSpPr>
          <p:cNvPr id="4" name="文本框 3"/>
          <p:cNvSpPr txBox="1"/>
          <p:nvPr/>
        </p:nvSpPr>
        <p:spPr>
          <a:xfrm>
            <a:off x="772731" y="1983346"/>
            <a:ext cx="97364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RMQ (Range Minimum/Maximum Query)</a:t>
            </a:r>
            <a:r>
              <a:rPr lang="zh-CN" altLang="en-US" sz="3600" dirty="0"/>
              <a:t>问题是指：对于长度为</a:t>
            </a:r>
            <a:r>
              <a:rPr lang="en-US" altLang="zh-CN" sz="3600" dirty="0"/>
              <a:t>n</a:t>
            </a:r>
            <a:r>
              <a:rPr lang="zh-CN" altLang="en-US" sz="3600" dirty="0"/>
              <a:t>的数列</a:t>
            </a:r>
            <a:r>
              <a:rPr lang="en-US" altLang="zh-CN" sz="3600" dirty="0"/>
              <a:t>A</a:t>
            </a:r>
            <a:r>
              <a:rPr lang="zh-CN" altLang="en-US" sz="3600" dirty="0"/>
              <a:t>，回答若干询问</a:t>
            </a:r>
            <a:r>
              <a:rPr lang="en-US" altLang="zh-CN" sz="3600" dirty="0"/>
              <a:t>RMQ(</a:t>
            </a:r>
            <a:r>
              <a:rPr lang="en-US" altLang="zh-CN" sz="3600" dirty="0" err="1"/>
              <a:t>A,i,j</a:t>
            </a:r>
            <a:r>
              <a:rPr lang="en-US" altLang="zh-CN" sz="3600" dirty="0"/>
              <a:t>)(</a:t>
            </a:r>
            <a:r>
              <a:rPr lang="en-US" altLang="zh-CN" sz="3600" dirty="0" err="1"/>
              <a:t>i,j</a:t>
            </a:r>
            <a:r>
              <a:rPr lang="en-US" altLang="zh-CN" sz="3600" dirty="0"/>
              <a:t>&lt;=n)</a:t>
            </a:r>
            <a:r>
              <a:rPr lang="zh-CN" altLang="en-US" sz="3600" dirty="0"/>
              <a:t>，返回数列</a:t>
            </a:r>
            <a:r>
              <a:rPr lang="en-US" altLang="zh-CN" sz="3600" dirty="0"/>
              <a:t>A</a:t>
            </a:r>
            <a:r>
              <a:rPr lang="zh-CN" altLang="en-US" sz="3600" dirty="0"/>
              <a:t>中下标在</a:t>
            </a:r>
            <a:r>
              <a:rPr lang="en-US" altLang="zh-CN" sz="3600" dirty="0" err="1"/>
              <a:t>i,j</a:t>
            </a:r>
            <a:r>
              <a:rPr lang="zh-CN" altLang="en-US" sz="3600" dirty="0"/>
              <a:t>里的最小</a:t>
            </a:r>
            <a:r>
              <a:rPr lang="en-US" altLang="zh-CN" sz="3600" dirty="0"/>
              <a:t>(</a:t>
            </a:r>
            <a:r>
              <a:rPr lang="zh-CN" altLang="en-US" sz="3600" dirty="0"/>
              <a:t>大）值，也就是说，</a:t>
            </a:r>
            <a:r>
              <a:rPr lang="en-US" altLang="zh-CN" sz="3600" dirty="0"/>
              <a:t>RMQ</a:t>
            </a:r>
            <a:r>
              <a:rPr lang="zh-CN" altLang="en-US" sz="3600" dirty="0"/>
              <a:t>问题是指求区间最值的问题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</p:txBody>
      </p:sp>
      <p:sp>
        <p:nvSpPr>
          <p:cNvPr id="5" name="矩形 4"/>
          <p:cNvSpPr/>
          <p:nvPr/>
        </p:nvSpPr>
        <p:spPr>
          <a:xfrm>
            <a:off x="1341410" y="4845668"/>
            <a:ext cx="657854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96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区间求最值</a:t>
            </a:r>
          </a:p>
        </p:txBody>
      </p:sp>
    </p:spTree>
    <p:extLst>
      <p:ext uri="{BB962C8B-B14F-4D97-AF65-F5344CB8AC3E}">
        <p14:creationId xmlns:p14="http://schemas.microsoft.com/office/powerpoint/2010/main" val="362550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7193" y="2477038"/>
            <a:ext cx="8596668" cy="13208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Thank you</a:t>
            </a:r>
            <a:r>
              <a:rPr lang="zh-CN" altLang="en-US" sz="9600" dirty="0" smtClean="0"/>
              <a:t>！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5432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2976" y="318156"/>
            <a:ext cx="7766936" cy="1646302"/>
          </a:xfrm>
        </p:spPr>
        <p:txBody>
          <a:bodyPr/>
          <a:lstStyle/>
          <a:p>
            <a:pPr algn="ctr"/>
            <a:r>
              <a:rPr lang="zh-CN" altLang="en-US" sz="9600" dirty="0" smtClean="0"/>
              <a:t>解法一：暴力</a:t>
            </a:r>
            <a:endParaRPr lang="zh-CN" altLang="en-US" sz="9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2112135"/>
            <a:ext cx="8422544" cy="3035597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对于每一个询问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RMQ(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A,i,j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&lt;=n</a:t>
            </a: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zh-CN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我们利用循环语句找出</a:t>
            </a: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…j]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中最大的元素</a:t>
            </a:r>
            <a:endParaRPr lang="en-US" altLang="zh-CN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</a:t>
            </a: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O(n*q)</a:t>
            </a:r>
          </a:p>
        </p:txBody>
      </p:sp>
    </p:spTree>
    <p:extLst>
      <p:ext uri="{BB962C8B-B14F-4D97-AF65-F5344CB8AC3E}">
        <p14:creationId xmlns:p14="http://schemas.microsoft.com/office/powerpoint/2010/main" val="90250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2976" y="318156"/>
            <a:ext cx="7766936" cy="1646302"/>
          </a:xfrm>
        </p:spPr>
        <p:txBody>
          <a:bodyPr/>
          <a:lstStyle/>
          <a:p>
            <a:pPr algn="ctr"/>
            <a:r>
              <a:rPr lang="zh-CN" altLang="en-US" sz="9600" dirty="0" smtClean="0"/>
              <a:t>解法二：分块</a:t>
            </a:r>
            <a:endParaRPr lang="zh-CN" altLang="en-US" sz="9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0158" y="1964458"/>
            <a:ext cx="9852338" cy="407573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zh-CN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我们将</a:t>
            </a: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分为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endParaRPr lang="en-US" altLang="zh-CN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对于每一块中我们记录一下该块的最值</a:t>
            </a:r>
            <a:endParaRPr lang="en-US" altLang="zh-CN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每次询问时，我们可以发现，对于一个长度很大的区间，在第一种方法的基础之上，如果某一块完全在询问区间</a:t>
            </a: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,j</a:t>
            </a: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中，那么我们之间可以得到这个区间的最值，反之我们利用方法一进行暴力遍历</a:t>
            </a:r>
            <a:endParaRPr lang="en-US" altLang="zh-CN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时间复杂度为：</a:t>
            </a: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zh-CN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97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426" y="112094"/>
            <a:ext cx="8229363" cy="1646302"/>
          </a:xfrm>
        </p:spPr>
        <p:txBody>
          <a:bodyPr/>
          <a:lstStyle/>
          <a:p>
            <a:pPr algn="ctr"/>
            <a:r>
              <a:rPr lang="zh-CN" altLang="en-US" sz="9600" dirty="0" smtClean="0"/>
              <a:t>解法三：</a:t>
            </a:r>
            <a:r>
              <a:rPr lang="en-US" altLang="zh-CN" sz="9600" dirty="0" smtClean="0"/>
              <a:t>ST</a:t>
            </a:r>
            <a:r>
              <a:rPr lang="zh-CN" altLang="en-US" sz="9600" dirty="0" smtClean="0"/>
              <a:t>表</a:t>
            </a:r>
            <a:endParaRPr lang="zh-CN" altLang="en-US" sz="9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199" y="1600200"/>
            <a:ext cx="10386811" cy="4968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特点：离线预处理、基于动态规划的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思想</a:t>
            </a:r>
            <a:endParaRPr lang="en-US" altLang="zh-CN" sz="28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zh-CN" altLang="zh-CN" sz="28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最小值(Mininun)：我们可以用F(i,j)表示区间[i,i+2^j-1]间的最小值。那么F(i,0)的值就为i这个位置所指的元素值。</a:t>
            </a:r>
          </a:p>
          <a:p>
            <a:pPr algn="l"/>
            <a:r>
              <a:rPr lang="zh-CN" altLang="zh-CN" sz="28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这时我们可以把区间分为</a:t>
            </a:r>
          </a:p>
          <a:p>
            <a:pPr algn="l"/>
            <a:r>
              <a:rPr lang="zh-CN" altLang="zh-CN" sz="28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[i,i+2^(j-1)-1]和[i+2^(j-1)-1,i+2^j-1]，</a:t>
            </a:r>
          </a:p>
          <a:p>
            <a:pPr algn="l"/>
            <a:r>
              <a:rPr lang="zh-CN" altLang="zh-CN" sz="28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即取两个长度为2^(j-1)的块取代和更新长度为2^j的块，那么最小值就是这两个区间的最小值的最小值</a:t>
            </a:r>
          </a:p>
          <a:p>
            <a:pPr algn="l"/>
            <a:r>
              <a:rPr lang="zh-CN" altLang="zh-CN" sz="28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动态规划为：F[i,j]=min(F[i,j-1],F[i+2^(j-1),j-1]).</a:t>
            </a:r>
          </a:p>
          <a:p>
            <a:pPr algn="l"/>
            <a:r>
              <a:rPr lang="zh-CN" altLang="zh-CN" sz="28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同理:最大值就是F[i,j]=max(F[i,j-1],F[i+2^(j-1),j-1]).</a:t>
            </a:r>
          </a:p>
          <a:p>
            <a:pPr algn="l"/>
            <a:endParaRPr lang="zh-CN" altLang="zh-CN" sz="28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4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092" y="403538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dirty="0" smtClean="0"/>
              <a:t>举个栗子</a:t>
            </a:r>
            <a:endParaRPr lang="zh-CN" altLang="en-US" sz="9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298033"/>
              </p:ext>
            </p:extLst>
          </p:nvPr>
        </p:nvGraphicFramePr>
        <p:xfrm>
          <a:off x="703450" y="1980283"/>
          <a:ext cx="8596310" cy="2578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"/>
                <a:gridCol w="859631"/>
                <a:gridCol w="859631"/>
                <a:gridCol w="859631"/>
                <a:gridCol w="859631"/>
                <a:gridCol w="859631"/>
                <a:gridCol w="859631"/>
                <a:gridCol w="859631"/>
                <a:gridCol w="859631"/>
                <a:gridCol w="859631"/>
              </a:tblGrid>
              <a:tr h="644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39</a:t>
                      </a:r>
                      <a:endParaRPr lang="zh-CN" altLang="en-US" dirty="0"/>
                    </a:p>
                  </a:txBody>
                  <a:tcPr/>
                </a:tc>
              </a:tr>
              <a:tr h="644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44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44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1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9444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dirty="0" smtClean="0"/>
              <a:t>分析复杂度</a:t>
            </a:r>
            <a:endParaRPr lang="zh-CN" altLang="en-US" sz="9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093" y="1506829"/>
            <a:ext cx="10264461" cy="4881092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我们可以发现，这个表的高度为</a:t>
            </a:r>
            <a:r>
              <a:rPr lang="en-US" altLang="zh-CN" sz="3600" dirty="0" err="1" smtClean="0"/>
              <a:t>logn</a:t>
            </a:r>
            <a:endParaRPr lang="en-US" altLang="zh-CN" sz="3600" dirty="0"/>
          </a:p>
          <a:p>
            <a:r>
              <a:rPr lang="zh-CN" altLang="en-US" sz="3600" dirty="0" smtClean="0"/>
              <a:t>那么我们填这个表的时候，最多需要填</a:t>
            </a:r>
            <a:r>
              <a:rPr lang="en-US" altLang="zh-CN" sz="3600" dirty="0" err="1" smtClean="0"/>
              <a:t>nlogn</a:t>
            </a:r>
            <a:r>
              <a:rPr lang="zh-CN" altLang="en-US" sz="3600" dirty="0" smtClean="0"/>
              <a:t>个格子</a:t>
            </a:r>
            <a:endParaRPr lang="en-US" altLang="zh-CN" sz="3600" dirty="0" smtClean="0"/>
          </a:p>
          <a:p>
            <a:r>
              <a:rPr lang="zh-CN" altLang="en-US" sz="3600" dirty="0" smtClean="0"/>
              <a:t>填每个格子需要的时间为常数</a:t>
            </a:r>
            <a:endParaRPr lang="en-US" altLang="zh-CN" sz="3600" dirty="0" smtClean="0"/>
          </a:p>
          <a:p>
            <a:r>
              <a:rPr lang="zh-CN" altLang="en-US" sz="3600" dirty="0" smtClean="0"/>
              <a:t>每次询问，回答问题时间为常数</a:t>
            </a:r>
            <a:endParaRPr lang="en-US" altLang="zh-CN" sz="3600" dirty="0" smtClean="0"/>
          </a:p>
          <a:p>
            <a:r>
              <a:rPr lang="zh-CN" altLang="en-US" sz="3600" dirty="0" smtClean="0"/>
              <a:t>所以时间复杂度为</a:t>
            </a:r>
            <a:r>
              <a:rPr lang="en-US" altLang="zh-CN" sz="3600" dirty="0" smtClean="0"/>
              <a:t>O(</a:t>
            </a:r>
            <a:r>
              <a:rPr lang="en-US" altLang="zh-CN" sz="3600" dirty="0" err="1" smtClean="0"/>
              <a:t>nlogn+q</a:t>
            </a:r>
            <a:r>
              <a:rPr lang="en-US" altLang="zh-CN" sz="3600" dirty="0" smtClean="0"/>
              <a:t>)</a:t>
            </a:r>
          </a:p>
          <a:p>
            <a:r>
              <a:rPr lang="zh-CN" altLang="en-US" sz="3600" dirty="0" smtClean="0"/>
              <a:t>同理空间复制度也为</a:t>
            </a:r>
            <a:r>
              <a:rPr lang="en-US" altLang="zh-CN" sz="3600" dirty="0" smtClean="0"/>
              <a:t>O(</a:t>
            </a:r>
            <a:r>
              <a:rPr lang="en-US" altLang="zh-CN" sz="3600" dirty="0" err="1" smtClean="0"/>
              <a:t>nlogn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02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8800" dirty="0" smtClean="0"/>
              <a:t>三种方法的对比</a:t>
            </a:r>
            <a:endParaRPr lang="zh-CN" altLang="en-US" sz="8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4000" dirty="0" smtClean="0"/>
              <a:t>方法一：简单粗暴，时间复杂度较高，空间需求低。支持修改操作</a:t>
            </a:r>
            <a:endParaRPr lang="en-US" altLang="zh-CN" sz="4000" dirty="0" smtClean="0"/>
          </a:p>
          <a:p>
            <a:r>
              <a:rPr lang="zh-CN" altLang="en-US" sz="4000" dirty="0" smtClean="0"/>
              <a:t>方法二：时间复杂度以及空间复杂度都较低，支持修改操作</a:t>
            </a:r>
            <a:endParaRPr lang="en-US" altLang="zh-CN" sz="4000" dirty="0" smtClean="0"/>
          </a:p>
          <a:p>
            <a:r>
              <a:rPr lang="zh-CN" altLang="en-US" sz="4000" dirty="0" smtClean="0"/>
              <a:t>方法三：主要时间开销为预处理花费，并不支持修改操作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28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6600" dirty="0" smtClean="0"/>
              <a:t>RMQ</a:t>
            </a:r>
            <a:r>
              <a:rPr lang="zh-CN" altLang="en-US" sz="6600" dirty="0" smtClean="0"/>
              <a:t>的进阶应用：</a:t>
            </a:r>
            <a:r>
              <a:rPr lang="en-US" altLang="zh-CN" sz="6600" dirty="0" smtClean="0"/>
              <a:t>LCA</a:t>
            </a:r>
            <a:endParaRPr lang="zh-CN" altLang="en-US" sz="6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LCA</a:t>
            </a:r>
            <a:r>
              <a:rPr lang="zh-CN" altLang="en-US" sz="4000" dirty="0"/>
              <a:t>（</a:t>
            </a:r>
            <a:r>
              <a:rPr lang="en-US" altLang="zh-CN" sz="4000" dirty="0"/>
              <a:t>Least Common Ancestors</a:t>
            </a:r>
            <a:r>
              <a:rPr lang="zh-CN" altLang="en-US" sz="4000" dirty="0"/>
              <a:t>），即最近公共祖先，是指这样一个问题：在有根树中，找出某两个结点</a:t>
            </a:r>
            <a:r>
              <a:rPr lang="en-US" altLang="zh-CN" sz="4000" dirty="0"/>
              <a:t>u</a:t>
            </a:r>
            <a:r>
              <a:rPr lang="zh-CN" altLang="en-US" sz="4000" dirty="0"/>
              <a:t>和</a:t>
            </a:r>
            <a:r>
              <a:rPr lang="en-US" altLang="zh-CN" sz="4000" dirty="0"/>
              <a:t>v</a:t>
            </a:r>
            <a:r>
              <a:rPr lang="zh-CN" altLang="en-US" sz="4000" dirty="0"/>
              <a:t>最近的公共祖先（另一种说法，离树根最远的公共祖先）。</a:t>
            </a:r>
          </a:p>
        </p:txBody>
      </p:sp>
    </p:spTree>
    <p:extLst>
      <p:ext uri="{BB962C8B-B14F-4D97-AF65-F5344CB8AC3E}">
        <p14:creationId xmlns:p14="http://schemas.microsoft.com/office/powerpoint/2010/main" val="35051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1217</Words>
  <Application>Microsoft Office PowerPoint</Application>
  <PresentationFormat>宽屏</PresentationFormat>
  <Paragraphs>115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方正姚体</vt:lpstr>
      <vt:lpstr>华文新魏</vt:lpstr>
      <vt:lpstr>Arial</vt:lpstr>
      <vt:lpstr>Times New Roman</vt:lpstr>
      <vt:lpstr>Trebuchet MS</vt:lpstr>
      <vt:lpstr>Wingdings</vt:lpstr>
      <vt:lpstr>Wingdings 3</vt:lpstr>
      <vt:lpstr>平面</vt:lpstr>
      <vt:lpstr>数据结构入门</vt:lpstr>
      <vt:lpstr>RMQ问题</vt:lpstr>
      <vt:lpstr>解法一：暴力</vt:lpstr>
      <vt:lpstr>解法二：分块</vt:lpstr>
      <vt:lpstr>解法三：ST表</vt:lpstr>
      <vt:lpstr>举个栗子</vt:lpstr>
      <vt:lpstr>分析复杂度</vt:lpstr>
      <vt:lpstr>三种方法的对比</vt:lpstr>
      <vt:lpstr>RMQ的进阶应用：LCA</vt:lpstr>
      <vt:lpstr>DFS序</vt:lpstr>
      <vt:lpstr>求出来的序列有什么用呢？</vt:lpstr>
      <vt:lpstr>PowerPoint 演示文稿</vt:lpstr>
      <vt:lpstr>树状数组</vt:lpstr>
      <vt:lpstr>PowerPoint 演示文稿</vt:lpstr>
      <vt:lpstr>代码实现（十分简洁）：</vt:lpstr>
      <vt:lpstr>PowerPoint 演示文稿</vt:lpstr>
      <vt:lpstr>PowerPoint 演示文稿</vt:lpstr>
      <vt:lpstr>分析</vt:lpstr>
      <vt:lpstr>拓展资料</vt:lpstr>
      <vt:lpstr>Thank you！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数据结构入门</dc:title>
  <dc:creator>hangbo bao</dc:creator>
  <cp:lastModifiedBy>hangbo bao</cp:lastModifiedBy>
  <cp:revision>63</cp:revision>
  <dcterms:created xsi:type="dcterms:W3CDTF">2015-08-13T01:18:30Z</dcterms:created>
  <dcterms:modified xsi:type="dcterms:W3CDTF">2015-08-13T14:34:14Z</dcterms:modified>
</cp:coreProperties>
</file>