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60"/>
  </p:notesMasterIdLst>
  <p:handoutMasterIdLst>
    <p:handoutMasterId r:id="rId61"/>
  </p:handoutMasterIdLst>
  <p:sldIdLst>
    <p:sldId id="312" r:id="rId2"/>
    <p:sldId id="453" r:id="rId3"/>
    <p:sldId id="408" r:id="rId4"/>
    <p:sldId id="472" r:id="rId5"/>
    <p:sldId id="473" r:id="rId6"/>
    <p:sldId id="513" r:id="rId7"/>
    <p:sldId id="514" r:id="rId8"/>
    <p:sldId id="515" r:id="rId9"/>
    <p:sldId id="516" r:id="rId10"/>
    <p:sldId id="517" r:id="rId11"/>
    <p:sldId id="518" r:id="rId12"/>
    <p:sldId id="519" r:id="rId13"/>
    <p:sldId id="520" r:id="rId14"/>
    <p:sldId id="521" r:id="rId15"/>
    <p:sldId id="522" r:id="rId16"/>
    <p:sldId id="523" r:id="rId17"/>
    <p:sldId id="524" r:id="rId18"/>
    <p:sldId id="525" r:id="rId19"/>
    <p:sldId id="526" r:id="rId20"/>
    <p:sldId id="527" r:id="rId21"/>
    <p:sldId id="474" r:id="rId22"/>
    <p:sldId id="528" r:id="rId23"/>
    <p:sldId id="529" r:id="rId24"/>
    <p:sldId id="530" r:id="rId25"/>
    <p:sldId id="531" r:id="rId26"/>
    <p:sldId id="532" r:id="rId27"/>
    <p:sldId id="533" r:id="rId28"/>
    <p:sldId id="534" r:id="rId29"/>
    <p:sldId id="535" r:id="rId30"/>
    <p:sldId id="536" r:id="rId31"/>
    <p:sldId id="537" r:id="rId32"/>
    <p:sldId id="538" r:id="rId33"/>
    <p:sldId id="539" r:id="rId34"/>
    <p:sldId id="540" r:id="rId35"/>
    <p:sldId id="541" r:id="rId36"/>
    <p:sldId id="542" r:id="rId37"/>
    <p:sldId id="543" r:id="rId38"/>
    <p:sldId id="544" r:id="rId39"/>
    <p:sldId id="545" r:id="rId40"/>
    <p:sldId id="546" r:id="rId41"/>
    <p:sldId id="547" r:id="rId42"/>
    <p:sldId id="548" r:id="rId43"/>
    <p:sldId id="562" r:id="rId44"/>
    <p:sldId id="549" r:id="rId45"/>
    <p:sldId id="550" r:id="rId46"/>
    <p:sldId id="551" r:id="rId47"/>
    <p:sldId id="553" r:id="rId48"/>
    <p:sldId id="552" r:id="rId49"/>
    <p:sldId id="554" r:id="rId50"/>
    <p:sldId id="555" r:id="rId51"/>
    <p:sldId id="556" r:id="rId52"/>
    <p:sldId id="557" r:id="rId53"/>
    <p:sldId id="558" r:id="rId54"/>
    <p:sldId id="559" r:id="rId55"/>
    <p:sldId id="560" r:id="rId56"/>
    <p:sldId id="561" r:id="rId57"/>
    <p:sldId id="407" r:id="rId58"/>
    <p:sldId id="512" r:id="rId59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bjani Deb" initials="DD" lastIdx="4" clrIdx="0"/>
  <p:cmAuthor id="1" name="dhrutis" initials="d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0000"/>
    <a:srgbClr val="990000"/>
    <a:srgbClr val="FFFFFF"/>
    <a:srgbClr val="82302E"/>
    <a:srgbClr val="85312F"/>
    <a:srgbClr val="E6FEFD"/>
    <a:srgbClr val="0000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1" autoAdjust="0"/>
    <p:restoredTop sz="94728" autoAdjust="0"/>
  </p:normalViewPr>
  <p:slideViewPr>
    <p:cSldViewPr>
      <p:cViewPr varScale="1">
        <p:scale>
          <a:sx n="67" d="100"/>
          <a:sy n="67" d="100"/>
        </p:scale>
        <p:origin x="68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46"/>
    </p:cViewPr>
  </p:sorterViewPr>
  <p:notesViewPr>
    <p:cSldViewPr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64B9725-44EB-408E-A670-A66AE5FBBF1B}" type="datetime1">
              <a:rPr lang="en-US"/>
              <a:pPr>
                <a:defRPr/>
              </a:pPr>
              <a:t>1/30/2014</a:t>
            </a:fld>
            <a:endParaRPr lang="en-US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005E228-509B-414F-A9D0-D1C8250597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34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6F72C7C-C170-4C32-B42F-55464ECD45A1}" type="datetime1">
              <a:rPr lang="en-US"/>
              <a:pPr>
                <a:defRPr/>
              </a:pPr>
              <a:t>1/30/2014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CC863AC-7600-4022-BA06-9E5E1721F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61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07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QL session page.tif"/>
          <p:cNvPicPr>
            <a:picLocks noChangeAspect="1"/>
          </p:cNvPicPr>
          <p:nvPr userDrawn="1"/>
        </p:nvPicPr>
        <p:blipFill>
          <a:blip r:embed="rId2" cstate="print"/>
          <a:srcRect t="4305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/>
            <a:srcRect t="43057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</p:pic>
      <p:sp>
        <p:nvSpPr>
          <p:cNvPr id="3" name="Title Placeholder 1"/>
          <p:cNvSpPr>
            <a:spLocks/>
          </p:cNvSpPr>
          <p:nvPr/>
        </p:nvSpPr>
        <p:spPr bwMode="auto">
          <a:xfrm>
            <a:off x="4114800" y="2501900"/>
            <a:ext cx="464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endParaRPr lang="en-US" sz="4500" b="1">
              <a:solidFill>
                <a:srgbClr val="FFCC00"/>
              </a:solidFill>
              <a:latin typeface="Calibri" pitchFamily="34" charset="0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4191000" y="2438400"/>
            <a:ext cx="441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endParaRPr lang="en-US" sz="4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133600" y="1828800"/>
            <a:ext cx="2514600" cy="480131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spc="50" dirty="0" smtClean="0">
                <a:ln w="12700" cmpd="sng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alibri" pitchFamily="34" charset="0"/>
              </a:rPr>
              <a:t>Session: 1</a:t>
            </a:r>
            <a:endParaRPr lang="en-US" sz="3600" b="1" spc="50" dirty="0">
              <a:ln w="12700" cmpd="sng">
                <a:solidFill>
                  <a:schemeClr val="accent6">
                    <a:lumMod val="40000"/>
                    <a:lumOff val="6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alibri" pitchFamily="34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2590800" y="2590800"/>
            <a:ext cx="6337300" cy="59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400" b="1" kern="1200" spc="50" dirty="0" smtClean="0">
                <a:ln w="12700" cmpd="sng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alibri" pitchFamily="34" charset="0"/>
                <a:ea typeface="+mn-ea"/>
                <a:cs typeface="+mn-cs"/>
              </a:rPr>
              <a:t>Exceptions</a:t>
            </a:r>
            <a:r>
              <a:rPr lang="en-US" sz="14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4400" b="1" kern="1200" spc="50" dirty="0" smtClean="0">
                <a:ln w="12700" cmpd="sng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alibri" pitchFamily="34" charset="0"/>
                <a:ea typeface="+mn-ea"/>
                <a:cs typeface="+mn-cs"/>
              </a:rPr>
              <a:t>and</a:t>
            </a:r>
            <a:r>
              <a:rPr lang="en-US" sz="14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4400" b="1" kern="1200" spc="50" dirty="0" smtClean="0">
                <a:ln w="12700" cmpd="sng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alibri" pitchFamily="34" charset="0"/>
                <a:ea typeface="+mn-ea"/>
                <a:cs typeface="+mn-cs"/>
              </a:rPr>
              <a:t>Assertions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119675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IN" sz="4800" b="1" cap="none" spc="0" dirty="0" smtClean="0">
                <a:ln>
                  <a:noFill/>
                </a:ln>
                <a:solidFill>
                  <a:srgbClr val="82302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Object-oriented Programming in Java </a:t>
            </a:r>
            <a:endParaRPr lang="en-US" sz="4800" b="1" cap="none" spc="0" dirty="0">
              <a:ln>
                <a:noFill/>
              </a:ln>
              <a:solidFill>
                <a:srgbClr val="82302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973735"/>
              </a:buClr>
              <a:defRPr>
                <a:latin typeface="Calibri" pitchFamily="34" charset="0"/>
              </a:defRPr>
            </a:lvl1pPr>
            <a:lvl2pPr>
              <a:buClr>
                <a:srgbClr val="85312F"/>
              </a:buClr>
              <a:defRPr>
                <a:latin typeface="Calibri" pitchFamily="34" charset="0"/>
              </a:defRPr>
            </a:lvl2pPr>
            <a:lvl3pPr>
              <a:buClr>
                <a:srgbClr val="85312F"/>
              </a:buClr>
              <a:defRPr>
                <a:latin typeface="Calibri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</p:spPr>
        <p:txBody>
          <a:bodyPr/>
          <a:lstStyle>
            <a:lvl1pPr>
              <a:defRPr sz="2800" b="1" cap="none" spc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314" name="Picture 2" descr="\\priyankag\Demos\Java_Logo.png"/>
          <p:cNvPicPr>
            <a:picLocks noChangeAspect="1" noChangeArrowheads="1"/>
          </p:cNvPicPr>
          <p:nvPr userDrawn="1"/>
        </p:nvPicPr>
        <p:blipFill>
          <a:blip r:embed="rId2" cstate="print"/>
          <a:srcRect b="25494"/>
          <a:stretch>
            <a:fillRect/>
          </a:stretch>
        </p:blipFill>
        <p:spPr bwMode="auto">
          <a:xfrm>
            <a:off x="8305800" y="0"/>
            <a:ext cx="554621" cy="7687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 userDrawn="1"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chemeClr val="accent2">
              <a:lumMod val="50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8077200" cy="152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</p:spPr>
        <p:txBody>
          <a:bodyPr/>
          <a:lstStyle>
            <a:lvl1pPr>
              <a:defRPr sz="2800" b="1" cap="none" spc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8229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8077200" cy="152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" pitchFamily="2" charset="2"/>
        <a:buChar char="u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 2" pitchFamily="18" charset="2"/>
        <a:buChar char="²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40000"/>
        <a:buFont typeface="Wingdings 2" pitchFamily="18" charset="2"/>
        <a:buChar char="³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At times, it might be required to let a method transfer the control further up the call stack to handle the exception. 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example, while making connection to servers, one might not be able to anticipate the type of format in which the server id will be provided by the user.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this case, it is advisable not to catch the exception and to allow a method further up the call stack to handle it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If a method does not catch the checked exceptions that can occur within it, it must specify that it can throw these exceptions. </a:t>
            </a:r>
            <a:endParaRPr lang="en-US" sz="2400" dirty="0" smtClean="0"/>
          </a:p>
          <a:p>
            <a:r>
              <a:rPr lang="en-US" sz="2400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sz="2400" dirty="0"/>
              <a:t> clause is written after the method name and argument list and before the opening brace of the method. 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dirty="0"/>
              <a:t> </a:t>
            </a:r>
            <a:r>
              <a:rPr lang="en-US" dirty="0" smtClean="0"/>
              <a:t>Keywords [1-6]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66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The following Code Snippet shows </a:t>
            </a:r>
            <a:r>
              <a:rPr lang="en-US" sz="2400" dirty="0"/>
              <a:t>the modified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writeToFile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 smtClean="0"/>
              <a:t>method </a:t>
            </a:r>
            <a:r>
              <a:rPr lang="en-US" sz="2400" dirty="0"/>
              <a:t>with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sz="2400" dirty="0"/>
              <a:t> </a:t>
            </a:r>
            <a:r>
              <a:rPr lang="en-US" sz="2400" dirty="0" smtClean="0"/>
              <a:t>clause</a:t>
            </a:r>
            <a:r>
              <a:rPr lang="en-US" sz="2400" dirty="0"/>
              <a:t>:</a:t>
            </a:r>
            <a:r>
              <a:rPr lang="en-US" sz="2400" dirty="0" smtClean="0"/>
              <a:t> 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dirty="0"/>
              <a:t> </a:t>
            </a:r>
            <a:r>
              <a:rPr lang="en-US" dirty="0" smtClean="0"/>
              <a:t>Keywords [2-6]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8805" y="2261419"/>
            <a:ext cx="7643866" cy="39426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. . . </a:t>
            </a:r>
          </a:p>
          <a:p>
            <a:r>
              <a:rPr lang="en-US" sz="1800" dirty="0" err="1"/>
              <a:t>PrintWriter</a:t>
            </a:r>
            <a:r>
              <a:rPr lang="en-US" sz="1800" dirty="0"/>
              <a:t> </a:t>
            </a:r>
            <a:r>
              <a:rPr lang="en-US" sz="1800" dirty="0" err="1"/>
              <a:t>objPwOut</a:t>
            </a:r>
            <a:r>
              <a:rPr lang="en-US" sz="1800" dirty="0"/>
              <a:t> = null; </a:t>
            </a:r>
          </a:p>
          <a:p>
            <a:pPr indent="171450"/>
            <a:r>
              <a:rPr lang="en-US" sz="1800" dirty="0"/>
              <a:t>public void </a:t>
            </a:r>
            <a:r>
              <a:rPr lang="en-US" sz="1800" dirty="0" err="1"/>
              <a:t>writeToFile</a:t>
            </a:r>
            <a:r>
              <a:rPr lang="en-US" sz="1800" dirty="0"/>
              <a:t> throws </a:t>
            </a:r>
            <a:r>
              <a:rPr lang="en-US" sz="1800" dirty="0" err="1"/>
              <a:t>FileNotFoundException</a:t>
            </a:r>
            <a:r>
              <a:rPr lang="en-US" sz="1800" dirty="0"/>
              <a:t>{ </a:t>
            </a:r>
          </a:p>
          <a:p>
            <a:pPr indent="285750"/>
            <a:r>
              <a:rPr lang="en-US" sz="1800" dirty="0"/>
              <a:t>try { </a:t>
            </a:r>
          </a:p>
          <a:p>
            <a:pPr indent="914400"/>
            <a:r>
              <a:rPr lang="en-US" sz="1800" dirty="0" err="1"/>
              <a:t>objPwOut</a:t>
            </a:r>
            <a:r>
              <a:rPr lang="en-US" sz="1800" dirty="0"/>
              <a:t> = new </a:t>
            </a:r>
            <a:r>
              <a:rPr lang="en-US" sz="1800" dirty="0" err="1"/>
              <a:t>PrintWriter</a:t>
            </a:r>
            <a:r>
              <a:rPr lang="en-US" sz="1800" dirty="0"/>
              <a:t>(“C:\\MyFile.txt”); </a:t>
            </a:r>
          </a:p>
          <a:p>
            <a:pPr indent="285750"/>
            <a:r>
              <a:rPr lang="en-US" sz="1800" dirty="0"/>
              <a:t>} finally { </a:t>
            </a:r>
          </a:p>
          <a:p>
            <a:pPr indent="971550"/>
            <a:r>
              <a:rPr lang="en-US" sz="1800" dirty="0"/>
              <a:t>if (</a:t>
            </a:r>
            <a:r>
              <a:rPr lang="en-US" sz="1800" dirty="0" err="1"/>
              <a:t>objPwOut</a:t>
            </a:r>
            <a:r>
              <a:rPr lang="en-US" sz="1800" dirty="0"/>
              <a:t> != null) { </a:t>
            </a:r>
          </a:p>
          <a:p>
            <a:pPr indent="1600200"/>
            <a:r>
              <a:rPr lang="en-US" sz="1800" dirty="0" err="1"/>
              <a:t>objPwOut.close</a:t>
            </a:r>
            <a:r>
              <a:rPr lang="en-US" sz="1800" dirty="0"/>
              <a:t>(); </a:t>
            </a:r>
          </a:p>
          <a:p>
            <a:pPr indent="1600200"/>
            <a:r>
              <a:rPr lang="en-US" sz="1800" dirty="0" err="1"/>
              <a:t>System.out.println</a:t>
            </a:r>
            <a:r>
              <a:rPr lang="en-US" sz="1800" dirty="0"/>
              <a:t>(“</a:t>
            </a:r>
            <a:r>
              <a:rPr lang="en-US" sz="1800" dirty="0" err="1"/>
              <a:t>PrintWriter</a:t>
            </a:r>
            <a:r>
              <a:rPr lang="en-US" sz="1800" dirty="0"/>
              <a:t> closed”); </a:t>
            </a:r>
          </a:p>
          <a:p>
            <a:pPr indent="914400"/>
            <a:r>
              <a:rPr lang="en-US" sz="1800" dirty="0"/>
              <a:t>} </a:t>
            </a:r>
          </a:p>
          <a:p>
            <a:pPr indent="285750"/>
            <a:r>
              <a:rPr lang="en-US" sz="1800" dirty="0"/>
              <a:t>} </a:t>
            </a:r>
          </a:p>
          <a:p>
            <a:r>
              <a:rPr lang="en-US" sz="1800" dirty="0"/>
              <a:t>} 		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805" y="1689915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949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Java platform provides several exception classes which are descendants of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lang="en-US" sz="2400" dirty="0"/>
              <a:t> class. </a:t>
            </a:r>
            <a:endParaRPr lang="en-US" sz="2400" dirty="0" smtClean="0"/>
          </a:p>
          <a:p>
            <a:r>
              <a:rPr lang="en-US" sz="2400" dirty="0" smtClean="0"/>
              <a:t>These </a:t>
            </a:r>
            <a:r>
              <a:rPr lang="en-US" sz="2400" dirty="0"/>
              <a:t>classes allow programs to differentiate among the different types of exceptions that can occur during the execution of a program. </a:t>
            </a:r>
          </a:p>
          <a:p>
            <a:r>
              <a:rPr lang="en-US" sz="2400" dirty="0"/>
              <a:t>All methods use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2400" dirty="0"/>
              <a:t> statement to throw an exception.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2400" dirty="0"/>
              <a:t> statement takes a single argument which is 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hrowable</a:t>
            </a:r>
            <a:r>
              <a:rPr lang="en-US" sz="2400" dirty="0" smtClean="0"/>
              <a:t> </a:t>
            </a:r>
            <a:r>
              <a:rPr lang="en-US" sz="2400" dirty="0"/>
              <a:t>object. </a:t>
            </a:r>
            <a:endParaRPr lang="en-US" sz="2400" dirty="0" smtClean="0"/>
          </a:p>
          <a:p>
            <a:r>
              <a:rPr lang="en-US" sz="2400" dirty="0" err="1" smtClean="0"/>
              <a:t>Throwable</a:t>
            </a:r>
            <a:r>
              <a:rPr lang="en-US" sz="2400" dirty="0" smtClean="0"/>
              <a:t> </a:t>
            </a:r>
            <a:r>
              <a:rPr lang="en-US" sz="2400" dirty="0"/>
              <a:t>objects are instances of any subclass of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lang="en-US" sz="2400" dirty="0"/>
              <a:t> class. 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dirty="0"/>
              <a:t> </a:t>
            </a:r>
            <a:r>
              <a:rPr lang="en-US" dirty="0" smtClean="0"/>
              <a:t>Keywords [3-6]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5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In the following Code Snippet, </a:t>
            </a:r>
            <a:r>
              <a:rPr lang="en-US" sz="2400" dirty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writeToFile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method </a:t>
            </a:r>
            <a:r>
              <a:rPr lang="en-US" sz="2400" dirty="0" smtClean="0"/>
              <a:t>is made </a:t>
            </a:r>
            <a:r>
              <a:rPr lang="en-US" sz="2400" dirty="0"/>
              <a:t>to throw the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en-US" sz="2400" dirty="0" smtClean="0"/>
              <a:t>: 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dirty="0"/>
              <a:t> </a:t>
            </a:r>
            <a:r>
              <a:rPr lang="en-US" dirty="0" smtClean="0"/>
              <a:t>Keywords [4-6]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8805" y="2261419"/>
            <a:ext cx="7643866" cy="41365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import java.io.*; </a:t>
            </a:r>
          </a:p>
          <a:p>
            <a:r>
              <a:rPr lang="en-US" sz="1800" dirty="0"/>
              <a:t>public class </a:t>
            </a:r>
            <a:r>
              <a:rPr lang="en-US" sz="1800" dirty="0" err="1"/>
              <a:t>FileWriting</a:t>
            </a:r>
            <a:r>
              <a:rPr lang="en-US" sz="1800" dirty="0"/>
              <a:t> { </a:t>
            </a:r>
          </a:p>
          <a:p>
            <a:pPr indent="457200"/>
            <a:r>
              <a:rPr lang="en-US" sz="1800" dirty="0" err="1"/>
              <a:t>PrintWriter</a:t>
            </a:r>
            <a:r>
              <a:rPr lang="en-US" sz="1800" dirty="0"/>
              <a:t> </a:t>
            </a:r>
            <a:r>
              <a:rPr lang="en-US" sz="1800" dirty="0" err="1"/>
              <a:t>objPwOut</a:t>
            </a:r>
            <a:r>
              <a:rPr lang="en-US" sz="1800" dirty="0"/>
              <a:t> = null; </a:t>
            </a:r>
          </a:p>
          <a:p>
            <a:pPr indent="457200"/>
            <a:r>
              <a:rPr lang="en-US" sz="1800" dirty="0"/>
              <a:t>// Declares the exception in the throws clause </a:t>
            </a:r>
          </a:p>
          <a:p>
            <a:pPr indent="342900"/>
            <a:r>
              <a:rPr lang="en-US" sz="1800" dirty="0"/>
              <a:t>public void </a:t>
            </a:r>
            <a:r>
              <a:rPr lang="en-US" sz="1800" dirty="0" err="1"/>
              <a:t>writeToFile</a:t>
            </a:r>
            <a:r>
              <a:rPr lang="en-US" sz="1800" dirty="0"/>
              <a:t>() throws </a:t>
            </a:r>
            <a:r>
              <a:rPr lang="en-US" sz="1800" dirty="0" err="1"/>
              <a:t>FileNotFoundException</a:t>
            </a:r>
            <a:r>
              <a:rPr lang="en-US" sz="1800" dirty="0"/>
              <a:t> </a:t>
            </a:r>
          </a:p>
          <a:p>
            <a:pPr indent="457200"/>
            <a:r>
              <a:rPr lang="en-US" sz="1800" dirty="0"/>
              <a:t>{ </a:t>
            </a:r>
          </a:p>
          <a:p>
            <a:pPr indent="742950"/>
            <a:r>
              <a:rPr lang="en-US" sz="1800" dirty="0"/>
              <a:t>try { </a:t>
            </a:r>
          </a:p>
          <a:p>
            <a:pPr indent="1314450"/>
            <a:r>
              <a:rPr lang="en-US" sz="1800" dirty="0" err="1"/>
              <a:t>objPwOut</a:t>
            </a:r>
            <a:r>
              <a:rPr lang="en-US" sz="1800" dirty="0"/>
              <a:t> = new </a:t>
            </a:r>
            <a:r>
              <a:rPr lang="en-US" sz="1800" dirty="0" err="1"/>
              <a:t>PrintWriter</a:t>
            </a:r>
            <a:r>
              <a:rPr lang="en-US" sz="1800" dirty="0"/>
              <a:t>(“C:\\MyFile.txt”); </a:t>
            </a:r>
          </a:p>
          <a:p>
            <a:pPr indent="742950"/>
            <a:r>
              <a:rPr lang="en-US" sz="1800" dirty="0"/>
              <a:t>} catch (</a:t>
            </a:r>
            <a:r>
              <a:rPr lang="en-US" sz="1800" dirty="0" err="1"/>
              <a:t>FileNotFoundException</a:t>
            </a:r>
            <a:r>
              <a:rPr lang="en-US" sz="1800" dirty="0"/>
              <a:t> ex) { </a:t>
            </a:r>
          </a:p>
          <a:p>
            <a:pPr indent="1257300"/>
            <a:r>
              <a:rPr lang="en-US" sz="1800" dirty="0"/>
              <a:t>// Re-throwing the exception </a:t>
            </a:r>
          </a:p>
          <a:p>
            <a:pPr indent="1371600"/>
            <a:r>
              <a:rPr lang="en-US" sz="1800" dirty="0"/>
              <a:t>throw new </a:t>
            </a:r>
            <a:r>
              <a:rPr lang="en-US" sz="1800" dirty="0" err="1"/>
              <a:t>FileNotFoundException</a:t>
            </a:r>
            <a:r>
              <a:rPr lang="en-US" sz="1800" dirty="0"/>
              <a:t>(); </a:t>
            </a:r>
          </a:p>
          <a:p>
            <a:pPr indent="742950"/>
            <a:r>
              <a:rPr lang="en-US" sz="1800" dirty="0"/>
              <a:t>} finally {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805" y="1689915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4048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dirty="0"/>
              <a:t> </a:t>
            </a:r>
            <a:r>
              <a:rPr lang="en-US" dirty="0" smtClean="0"/>
              <a:t>Keywords</a:t>
            </a:r>
            <a:r>
              <a:rPr lang="en-US" dirty="0"/>
              <a:t> </a:t>
            </a:r>
            <a:r>
              <a:rPr lang="en-US" dirty="0" smtClean="0"/>
              <a:t>[5-6]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4952" y="914400"/>
            <a:ext cx="7643866" cy="38041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indent="1428750"/>
            <a:r>
              <a:rPr lang="en-US" sz="1800" dirty="0" smtClean="0"/>
              <a:t>if </a:t>
            </a:r>
            <a:r>
              <a:rPr lang="en-US" sz="1800" dirty="0"/>
              <a:t>(</a:t>
            </a:r>
            <a:r>
              <a:rPr lang="en-US" sz="1800" dirty="0" err="1"/>
              <a:t>objPwOut</a:t>
            </a:r>
            <a:r>
              <a:rPr lang="en-US" sz="1800" dirty="0"/>
              <a:t> != null) { </a:t>
            </a:r>
          </a:p>
          <a:p>
            <a:pPr indent="1943100"/>
            <a:r>
              <a:rPr lang="en-US" sz="1800" dirty="0" err="1"/>
              <a:t>objPwOut.close</a:t>
            </a:r>
            <a:r>
              <a:rPr lang="en-US" sz="1800" dirty="0"/>
              <a:t>(); </a:t>
            </a:r>
          </a:p>
          <a:p>
            <a:pPr indent="1943100"/>
            <a:r>
              <a:rPr lang="en-US" sz="1800" dirty="0" err="1"/>
              <a:t>System.out.println</a:t>
            </a:r>
            <a:r>
              <a:rPr lang="en-US" sz="1800" dirty="0"/>
              <a:t>(“</a:t>
            </a:r>
            <a:r>
              <a:rPr lang="en-US" sz="1800" dirty="0" err="1"/>
              <a:t>PrintWriter</a:t>
            </a:r>
            <a:r>
              <a:rPr lang="en-US" sz="1800" dirty="0"/>
              <a:t> closed”); } </a:t>
            </a:r>
          </a:p>
          <a:p>
            <a:pPr indent="742950"/>
            <a:r>
              <a:rPr lang="en-US" sz="1800" dirty="0"/>
              <a:t>} </a:t>
            </a:r>
          </a:p>
          <a:p>
            <a:pPr indent="285750"/>
            <a:r>
              <a:rPr lang="en-US" sz="1800" dirty="0"/>
              <a:t>} </a:t>
            </a:r>
          </a:p>
          <a:p>
            <a:pPr indent="685800"/>
            <a:r>
              <a:rPr lang="en-US" sz="1800" dirty="0"/>
              <a:t>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</a:t>
            </a:r>
          </a:p>
          <a:p>
            <a:pPr indent="685800"/>
            <a:r>
              <a:rPr lang="en-US" sz="1800" dirty="0"/>
              <a:t>{ </a:t>
            </a:r>
          </a:p>
          <a:p>
            <a:pPr indent="800100"/>
            <a:r>
              <a:rPr lang="en-US" sz="1800" dirty="0"/>
              <a:t>try{ </a:t>
            </a:r>
          </a:p>
          <a:p>
            <a:pPr indent="1314450"/>
            <a:r>
              <a:rPr lang="en-US" sz="1800" dirty="0" err="1"/>
              <a:t>FileWriting</a:t>
            </a:r>
            <a:r>
              <a:rPr lang="en-US" sz="1800" dirty="0"/>
              <a:t> </a:t>
            </a:r>
            <a:r>
              <a:rPr lang="en-US" sz="1800" dirty="0" err="1"/>
              <a:t>fw</a:t>
            </a:r>
            <a:r>
              <a:rPr lang="en-US" sz="1800" dirty="0"/>
              <a:t> = new </a:t>
            </a:r>
            <a:r>
              <a:rPr lang="en-US" sz="1800" dirty="0" err="1"/>
              <a:t>FileWriting</a:t>
            </a:r>
            <a:r>
              <a:rPr lang="en-US" sz="1800" dirty="0"/>
              <a:t>(); </a:t>
            </a:r>
          </a:p>
          <a:p>
            <a:pPr indent="1314450"/>
            <a:r>
              <a:rPr lang="en-US" sz="1800" dirty="0" err="1"/>
              <a:t>fw.writeToFile</a:t>
            </a:r>
            <a:r>
              <a:rPr lang="en-US" sz="1800" dirty="0"/>
              <a:t>(); </a:t>
            </a:r>
          </a:p>
          <a:p>
            <a:pPr indent="800100"/>
            <a:r>
              <a:rPr lang="en-US" sz="1800" dirty="0"/>
              <a:t>} catch(</a:t>
            </a:r>
            <a:r>
              <a:rPr lang="en-US" sz="1800" dirty="0" err="1"/>
              <a:t>FileNotFoundException</a:t>
            </a:r>
            <a:r>
              <a:rPr lang="en-US" sz="1800" dirty="0"/>
              <a:t> ex) </a:t>
            </a:r>
          </a:p>
        </p:txBody>
      </p:sp>
    </p:spTree>
    <p:extLst>
      <p:ext uri="{BB962C8B-B14F-4D97-AF65-F5344CB8AC3E}">
        <p14:creationId xmlns:p14="http://schemas.microsoft.com/office/powerpoint/2010/main" val="258159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US" sz="2400" dirty="0"/>
              <a:t>In the </a:t>
            </a:r>
            <a:r>
              <a:rPr lang="en-US" sz="2400" dirty="0" smtClean="0"/>
              <a:t>code:</a:t>
            </a:r>
          </a:p>
          <a:p>
            <a:pPr marL="685800" lvl="1"/>
            <a:r>
              <a:rPr lang="en-US" sz="1600" dirty="0" smtClean="0"/>
              <a:t>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en-US" sz="1600" dirty="0"/>
              <a:t> is caught by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600" dirty="0"/>
              <a:t> block of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writeToFile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/>
              <a:t>method. </a:t>
            </a:r>
            <a:endParaRPr lang="en-US" sz="1600" dirty="0" smtClean="0"/>
          </a:p>
          <a:p>
            <a:pPr marL="685800" lvl="1"/>
            <a:r>
              <a:rPr lang="en-US" sz="1600" dirty="0" smtClean="0"/>
              <a:t>However</a:t>
            </a:r>
            <a:r>
              <a:rPr lang="en-US" sz="1600" dirty="0"/>
              <a:t>, the exception is not handled within this block, but is thrown back using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600" dirty="0"/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/>
              <a:t>statement. </a:t>
            </a:r>
            <a:endParaRPr lang="en-US" sz="1600" dirty="0" smtClean="0"/>
          </a:p>
          <a:p>
            <a:pPr marL="685800" lvl="1"/>
            <a:r>
              <a:rPr lang="en-US" sz="1600" dirty="0" smtClean="0"/>
              <a:t>Thus</a:t>
            </a:r>
            <a:r>
              <a:rPr lang="en-US" sz="1600" dirty="0"/>
              <a:t>, the exception is transferred further up in the call stack. Now, the caller of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writeToFile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/>
              <a:t>method will have to handle this exception. </a:t>
            </a:r>
            <a:endParaRPr lang="en-US" sz="1600" dirty="0" smtClean="0"/>
          </a:p>
          <a:p>
            <a:pPr marL="685800" lvl="1"/>
            <a:r>
              <a:rPr lang="en-US" sz="1600" dirty="0" smtClean="0"/>
              <a:t>Since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1600" dirty="0"/>
              <a:t>is the caller method, the exception will have to be handled 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main(). </a:t>
            </a:r>
          </a:p>
          <a:p>
            <a:pPr marL="685800" lvl="1"/>
            <a:r>
              <a:rPr lang="en-US" sz="1600" dirty="0" smtClean="0"/>
              <a:t>Hence</a:t>
            </a:r>
            <a:r>
              <a:rPr lang="en-US" sz="1600" dirty="0"/>
              <a:t>, 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600" dirty="0"/>
              <a:t> block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en-US" sz="1600" dirty="0"/>
              <a:t> has been provided in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1600" dirty="0"/>
              <a:t>method where the exception will be handled. </a:t>
            </a:r>
            <a:endParaRPr lang="en-GB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dirty="0"/>
              <a:t> Keywords </a:t>
            </a:r>
            <a:r>
              <a:rPr lang="en-US" dirty="0" smtClean="0"/>
              <a:t>[6-6]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7553" y="893862"/>
            <a:ext cx="7643866" cy="2142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indent="1085850"/>
            <a:r>
              <a:rPr lang="en-US" sz="1800" dirty="0" smtClean="0"/>
              <a:t>{ </a:t>
            </a:r>
            <a:endParaRPr lang="en-US" sz="1800" dirty="0"/>
          </a:p>
          <a:p>
            <a:pPr indent="1314450"/>
            <a:r>
              <a:rPr lang="en-US" sz="1800" dirty="0"/>
              <a:t>// Catching the exception </a:t>
            </a:r>
          </a:p>
          <a:p>
            <a:pPr indent="1657350"/>
            <a:r>
              <a:rPr lang="en-US" sz="1800" dirty="0" err="1"/>
              <a:t>System.out.println</a:t>
            </a:r>
            <a:r>
              <a:rPr lang="en-US" sz="1800" dirty="0"/>
              <a:t>(“File does not Exist “ + </a:t>
            </a:r>
            <a:r>
              <a:rPr lang="en-US" sz="1800" dirty="0" err="1"/>
              <a:t>ex.getMessage</a:t>
            </a:r>
            <a:r>
              <a:rPr lang="en-US" sz="1800" dirty="0"/>
              <a:t>()); } </a:t>
            </a:r>
          </a:p>
          <a:p>
            <a:pPr indent="1085850"/>
            <a:r>
              <a:rPr lang="en-US" sz="1800" dirty="0"/>
              <a:t>} </a:t>
            </a:r>
          </a:p>
          <a:p>
            <a:pPr indent="400050"/>
            <a:r>
              <a:rPr lang="en-US" sz="1800" dirty="0"/>
              <a:t>}	</a:t>
            </a:r>
            <a:endParaRPr lang="en-US" sz="1800" dirty="0" smtClean="0"/>
          </a:p>
          <a:p>
            <a:r>
              <a:rPr lang="en-US" sz="1800" dirty="0" smtClean="0"/>
              <a:t>}</a:t>
            </a:r>
            <a:r>
              <a:rPr lang="en-US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970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One can directly throw exceptions from a method and transfer it to a method higher up in the hierarchy. </a:t>
            </a:r>
            <a:endParaRPr lang="en-GB" sz="2400" dirty="0"/>
          </a:p>
          <a:p>
            <a:r>
              <a:rPr lang="en-GB" sz="2400" dirty="0" smtClean="0"/>
              <a:t>Consider the following Code Snippet: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</a:t>
            </a:r>
            <a:r>
              <a:rPr lang="en-US" dirty="0"/>
              <a:t>Exceptions from </a:t>
            </a:r>
            <a:r>
              <a:rPr lang="en-US" dirty="0" smtClean="0"/>
              <a:t>Methods [1-2]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8805" y="2848376"/>
            <a:ext cx="7643866" cy="366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public class Calculator { </a:t>
            </a:r>
          </a:p>
          <a:p>
            <a:pPr indent="171450"/>
            <a:r>
              <a:rPr lang="en-US" sz="1800" dirty="0"/>
              <a:t>public void divide(</a:t>
            </a:r>
            <a:r>
              <a:rPr lang="en-US" sz="1800" dirty="0" err="1"/>
              <a:t>int</a:t>
            </a:r>
            <a:r>
              <a:rPr lang="en-US" sz="1800" dirty="0"/>
              <a:t> a, </a:t>
            </a:r>
            <a:r>
              <a:rPr lang="en-US" sz="1800" dirty="0" err="1"/>
              <a:t>int</a:t>
            </a:r>
            <a:r>
              <a:rPr lang="en-US" sz="1800" dirty="0"/>
              <a:t> b) throws </a:t>
            </a:r>
            <a:r>
              <a:rPr lang="en-US" sz="1800" dirty="0" err="1"/>
              <a:t>ArithmeticException</a:t>
            </a:r>
            <a:r>
              <a:rPr lang="en-US" sz="1800" dirty="0"/>
              <a:t> </a:t>
            </a:r>
          </a:p>
          <a:p>
            <a:pPr indent="114300"/>
            <a:r>
              <a:rPr lang="en-US" sz="1800" dirty="0"/>
              <a:t>{ </a:t>
            </a:r>
          </a:p>
          <a:p>
            <a:pPr indent="285750"/>
            <a:r>
              <a:rPr lang="en-US" sz="1800" dirty="0"/>
              <a:t>if(b==0){ </a:t>
            </a:r>
          </a:p>
          <a:p>
            <a:pPr indent="571500"/>
            <a:r>
              <a:rPr lang="en-US" sz="1800" dirty="0"/>
              <a:t>throw new </a:t>
            </a:r>
            <a:r>
              <a:rPr lang="en-US" sz="1800" dirty="0" err="1"/>
              <a:t>ArithmeticException</a:t>
            </a:r>
            <a:r>
              <a:rPr lang="en-US" sz="1800" dirty="0"/>
              <a:t>(); // throwing exception </a:t>
            </a:r>
          </a:p>
          <a:p>
            <a:pPr indent="285750"/>
            <a:r>
              <a:rPr lang="en-US" sz="1800" dirty="0"/>
              <a:t>} </a:t>
            </a:r>
          </a:p>
          <a:p>
            <a:pPr indent="514350"/>
            <a:r>
              <a:rPr lang="en-US" sz="1800" dirty="0" err="1"/>
              <a:t>int</a:t>
            </a:r>
            <a:r>
              <a:rPr lang="en-US" sz="1800" dirty="0"/>
              <a:t> result = a/b; </a:t>
            </a:r>
          </a:p>
          <a:p>
            <a:pPr indent="514350"/>
            <a:r>
              <a:rPr lang="en-US" sz="1800" dirty="0" err="1"/>
              <a:t>System.out.println</a:t>
            </a:r>
            <a:r>
              <a:rPr lang="en-US" sz="1800" dirty="0"/>
              <a:t>(“Result is “ + result); </a:t>
            </a:r>
          </a:p>
          <a:p>
            <a:pPr indent="114300"/>
            <a:r>
              <a:rPr lang="en-US" sz="1800" dirty="0"/>
              <a:t>} </a:t>
            </a:r>
          </a:p>
          <a:p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468805" y="2276872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6160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</a:t>
            </a:r>
            <a:r>
              <a:rPr lang="en-US" dirty="0"/>
              <a:t>Exceptions from Methods </a:t>
            </a:r>
            <a:r>
              <a:rPr lang="en-US" dirty="0" smtClean="0"/>
              <a:t>[2-2]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8805" y="908720"/>
            <a:ext cx="7643866" cy="39980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public </a:t>
            </a:r>
            <a:r>
              <a:rPr lang="en-US" sz="1800" dirty="0"/>
              <a:t>class </a:t>
            </a:r>
            <a:r>
              <a:rPr lang="en-US" sz="1800" dirty="0" err="1"/>
              <a:t>TestCalculator</a:t>
            </a:r>
            <a:r>
              <a:rPr lang="en-US" sz="1800" dirty="0"/>
              <a:t> { </a:t>
            </a:r>
          </a:p>
          <a:p>
            <a:pPr indent="114300"/>
            <a:r>
              <a:rPr lang="en-US" sz="1800" dirty="0"/>
              <a:t>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{ </a:t>
            </a:r>
          </a:p>
          <a:p>
            <a:pPr indent="285750"/>
            <a:r>
              <a:rPr lang="en-US" sz="1800" dirty="0"/>
              <a:t>try{ </a:t>
            </a:r>
          </a:p>
          <a:p>
            <a:pPr indent="800100"/>
            <a:r>
              <a:rPr lang="en-US" sz="1800" dirty="0"/>
              <a:t>Calculator </a:t>
            </a:r>
            <a:r>
              <a:rPr lang="en-US" sz="1800" dirty="0" err="1"/>
              <a:t>objCalc</a:t>
            </a:r>
            <a:r>
              <a:rPr lang="en-US" sz="1800" dirty="0"/>
              <a:t> = new Calculator(); </a:t>
            </a:r>
          </a:p>
          <a:p>
            <a:pPr indent="742950"/>
            <a:r>
              <a:rPr lang="en-US" sz="1800" dirty="0"/>
              <a:t>// Invoking the divide() method </a:t>
            </a:r>
          </a:p>
          <a:p>
            <a:pPr indent="971550"/>
            <a:r>
              <a:rPr lang="en-US" sz="1800" dirty="0" err="1"/>
              <a:t>objCalc.divide</a:t>
            </a:r>
            <a:r>
              <a:rPr lang="en-US" sz="1800" dirty="0"/>
              <a:t>(</a:t>
            </a:r>
            <a:r>
              <a:rPr lang="en-US" sz="1800" dirty="0" err="1"/>
              <a:t>Integer.parseInt</a:t>
            </a:r>
            <a:r>
              <a:rPr lang="en-US" sz="1800" dirty="0"/>
              <a:t>(</a:t>
            </a:r>
            <a:r>
              <a:rPr lang="en-US" sz="1800" dirty="0" err="1"/>
              <a:t>args</a:t>
            </a:r>
            <a:r>
              <a:rPr lang="en-US" sz="1800" dirty="0"/>
              <a:t>[0]), Integer. </a:t>
            </a:r>
            <a:r>
              <a:rPr lang="en-US" sz="1800" dirty="0" err="1"/>
              <a:t>parseInt</a:t>
            </a:r>
            <a:r>
              <a:rPr lang="en-US" sz="1800" dirty="0"/>
              <a:t>(</a:t>
            </a:r>
            <a:r>
              <a:rPr lang="en-US" sz="1800" dirty="0" err="1"/>
              <a:t>args</a:t>
            </a:r>
            <a:r>
              <a:rPr lang="en-US" sz="1800" dirty="0"/>
              <a:t>[1])); </a:t>
            </a:r>
          </a:p>
          <a:p>
            <a:pPr indent="285750"/>
            <a:r>
              <a:rPr lang="en-US" sz="1800" dirty="0"/>
              <a:t>}catch(</a:t>
            </a:r>
            <a:r>
              <a:rPr lang="en-US" sz="1800" dirty="0" err="1"/>
              <a:t>ArithmeticException</a:t>
            </a:r>
            <a:r>
              <a:rPr lang="en-US" sz="1800" dirty="0"/>
              <a:t> ex){ </a:t>
            </a:r>
          </a:p>
          <a:p>
            <a:pPr indent="685800"/>
            <a:r>
              <a:rPr lang="en-US" sz="1800" dirty="0" err="1"/>
              <a:t>System.out.println</a:t>
            </a:r>
            <a:r>
              <a:rPr lang="en-US" sz="1800" dirty="0"/>
              <a:t>(“Denominator cannot be set to zero”); </a:t>
            </a:r>
          </a:p>
          <a:p>
            <a:pPr indent="285750"/>
            <a:r>
              <a:rPr lang="en-US" sz="1800" dirty="0"/>
              <a:t>} </a:t>
            </a:r>
          </a:p>
          <a:p>
            <a:pPr indent="171450"/>
            <a:r>
              <a:rPr lang="en-US" sz="1800" dirty="0"/>
              <a:t>} </a:t>
            </a:r>
          </a:p>
          <a:p>
            <a:r>
              <a:rPr lang="en-US" sz="1800" dirty="0"/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242484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Java SE 7 and later versions provide the feature of handling more than one exception in a single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200" dirty="0"/>
              <a:t> block. </a:t>
            </a:r>
            <a:endParaRPr lang="en-US" sz="2200" dirty="0" smtClean="0"/>
          </a:p>
          <a:p>
            <a:r>
              <a:rPr lang="en-US" sz="2200" dirty="0" smtClean="0"/>
              <a:t>This </a:t>
            </a:r>
            <a:r>
              <a:rPr lang="en-US" sz="2200" dirty="0"/>
              <a:t>feature helps to reduce code duplication and prevent the use of a much generalized exception. </a:t>
            </a:r>
          </a:p>
          <a:p>
            <a:r>
              <a:rPr lang="en-US" sz="2200" dirty="0"/>
              <a:t>To create a multiple exception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200" dirty="0"/>
              <a:t> block, specify the types of exceptions that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200" dirty="0"/>
              <a:t> block can handle separated by a vertical bar (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2200" dirty="0"/>
              <a:t>) as follows: </a:t>
            </a:r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r>
              <a:rPr lang="en-US" sz="2200" dirty="0"/>
              <a:t>Since,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200" dirty="0"/>
              <a:t> block handles more than one type of exception, then the catch parameter is implicitly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2200" dirty="0"/>
              <a:t>. </a:t>
            </a:r>
            <a:endParaRPr lang="en-US" sz="2200" dirty="0" smtClean="0"/>
          </a:p>
          <a:p>
            <a:r>
              <a:rPr lang="en-US" sz="2200" dirty="0" smtClean="0"/>
              <a:t>Therefore</a:t>
            </a:r>
            <a:r>
              <a:rPr lang="en-US" sz="2200" dirty="0"/>
              <a:t>, one cannot assign any values to it within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200" dirty="0"/>
              <a:t> block. </a:t>
            </a:r>
            <a:endParaRPr lang="en-US" sz="2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</a:t>
            </a:r>
            <a:r>
              <a:rPr lang="en-US" dirty="0"/>
              <a:t>Multiple Exceptions in a Single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/>
              <a:t> </a:t>
            </a:r>
            <a:r>
              <a:rPr lang="en-US" dirty="0" smtClean="0"/>
              <a:t>Block [1-3]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8147" y="4050282"/>
            <a:ext cx="7643866" cy="9718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catch (ExceptionType1|ExceptionType2 ex) { </a:t>
            </a:r>
          </a:p>
          <a:p>
            <a:r>
              <a:rPr lang="en-US" sz="1800" dirty="0"/>
              <a:t>// statements 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3471862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Syntax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675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 smtClean="0"/>
              <a:t>The following Code Snippet </a:t>
            </a:r>
            <a:r>
              <a:rPr lang="en-US" sz="2400" dirty="0"/>
              <a:t>shows an example of handling multiple exceptions in a single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400" dirty="0"/>
              <a:t> </a:t>
            </a:r>
            <a:r>
              <a:rPr lang="en-US" sz="2400" dirty="0" smtClean="0"/>
              <a:t>block</a:t>
            </a:r>
            <a:r>
              <a:rPr lang="en-GB" sz="2400" dirty="0" smtClean="0"/>
              <a:t>: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Multiple Exceptions in a </a:t>
            </a:r>
            <a:r>
              <a:rPr lang="en-US" dirty="0" smtClean="0"/>
              <a:t>Single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</a:t>
            </a:r>
            <a:r>
              <a:rPr lang="en-US" dirty="0" smtClean="0"/>
              <a:t>Block </a:t>
            </a:r>
            <a:r>
              <a:rPr lang="en-US" dirty="0" smtClean="0"/>
              <a:t>[2-3</a:t>
            </a:r>
            <a:r>
              <a:rPr lang="en-US" dirty="0"/>
              <a:t>]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8805" y="2344320"/>
            <a:ext cx="7643866" cy="38041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public class Calculator { </a:t>
            </a:r>
          </a:p>
          <a:p>
            <a:pPr indent="171450"/>
            <a:r>
              <a:rPr lang="en-US" sz="1800" dirty="0"/>
              <a:t>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</a:t>
            </a:r>
          </a:p>
          <a:p>
            <a:pPr indent="171450"/>
            <a:r>
              <a:rPr lang="en-US" sz="1800" dirty="0"/>
              <a:t>{ </a:t>
            </a:r>
          </a:p>
          <a:p>
            <a:pPr indent="285750"/>
            <a:r>
              <a:rPr lang="en-US" sz="1800" dirty="0" err="1"/>
              <a:t>int</a:t>
            </a:r>
            <a:r>
              <a:rPr lang="en-US" sz="1800" dirty="0"/>
              <a:t> result, sum=0; </a:t>
            </a:r>
          </a:p>
          <a:p>
            <a:pPr indent="285750"/>
            <a:r>
              <a:rPr lang="en-US" sz="1800" dirty="0" err="1"/>
              <a:t>int</a:t>
            </a:r>
            <a:r>
              <a:rPr lang="en-US" sz="1800" dirty="0"/>
              <a:t> marks[] = {20,30,50}; </a:t>
            </a:r>
          </a:p>
          <a:p>
            <a:pPr indent="285750"/>
            <a:r>
              <a:rPr lang="en-US" sz="1800" dirty="0"/>
              <a:t>try{ </a:t>
            </a:r>
          </a:p>
          <a:p>
            <a:pPr indent="800100"/>
            <a:r>
              <a:rPr lang="en-US" sz="1800" dirty="0"/>
              <a:t>result = </a:t>
            </a:r>
            <a:r>
              <a:rPr lang="en-US" sz="1800" dirty="0" err="1"/>
              <a:t>Integer.parseInt</a:t>
            </a:r>
            <a:r>
              <a:rPr lang="en-US" sz="1800" dirty="0"/>
              <a:t>[args0]/ </a:t>
            </a:r>
            <a:r>
              <a:rPr lang="en-US" sz="1800" dirty="0" err="1"/>
              <a:t>Integer.parseInt</a:t>
            </a:r>
            <a:r>
              <a:rPr lang="en-US" sz="1800" dirty="0"/>
              <a:t>[args1] // line 1 </a:t>
            </a:r>
          </a:p>
          <a:p>
            <a:pPr indent="800100"/>
            <a:r>
              <a:rPr lang="en-US" sz="1800" dirty="0" err="1"/>
              <a:t>System.out.println</a:t>
            </a:r>
            <a:r>
              <a:rPr lang="en-US" sz="1800" dirty="0"/>
              <a:t>(“Result is “ + result); </a:t>
            </a:r>
          </a:p>
          <a:p>
            <a:pPr indent="800100"/>
            <a:r>
              <a:rPr lang="en-US" sz="1800" dirty="0"/>
              <a:t>for(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=0;i&lt;4;i++){ </a:t>
            </a:r>
          </a:p>
          <a:p>
            <a:pPr indent="1314450"/>
            <a:r>
              <a:rPr lang="en-US" sz="1800" dirty="0"/>
              <a:t>sum += marks[</a:t>
            </a:r>
            <a:r>
              <a:rPr lang="en-US" sz="1800" dirty="0" err="1"/>
              <a:t>i</a:t>
            </a:r>
            <a:r>
              <a:rPr lang="en-US" sz="1800" dirty="0"/>
              <a:t>]; // line 2 </a:t>
            </a:r>
          </a:p>
          <a:p>
            <a:pPr indent="800100"/>
            <a:r>
              <a:rPr lang="en-US" sz="1800" dirty="0"/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805" y="1772816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29193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Objectives 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257800"/>
          </a:xfrm>
        </p:spPr>
        <p:txBody>
          <a:bodyPr/>
          <a:lstStyle/>
          <a:p>
            <a:r>
              <a:rPr lang="en-US" sz="2400" dirty="0"/>
              <a:t>Describe exception</a:t>
            </a:r>
          </a:p>
          <a:p>
            <a:r>
              <a:rPr lang="en-US" sz="2400" dirty="0"/>
              <a:t>Explain the use of try-catch-finally blocks</a:t>
            </a:r>
          </a:p>
          <a:p>
            <a:r>
              <a:rPr lang="en-US" sz="2400" dirty="0"/>
              <a:t>Explain throwing and handling exceptions</a:t>
            </a:r>
          </a:p>
          <a:p>
            <a:r>
              <a:rPr lang="en-US" sz="2400" dirty="0"/>
              <a:t>Explain handling multiple exceptions in a single catch block</a:t>
            </a:r>
          </a:p>
          <a:p>
            <a:r>
              <a:rPr lang="en-US" sz="2400" dirty="0"/>
              <a:t>Explain the use of try-with-resources</a:t>
            </a:r>
          </a:p>
          <a:p>
            <a:r>
              <a:rPr lang="en-US" sz="2400" dirty="0"/>
              <a:t>Describe creation and use of custom exceptions</a:t>
            </a:r>
          </a:p>
          <a:p>
            <a:r>
              <a:rPr lang="en-US" sz="2400" dirty="0"/>
              <a:t>Explain assertions and its types 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Multiple Exceptions in a </a:t>
            </a:r>
            <a:r>
              <a:rPr lang="en-US" smtClean="0"/>
              <a:t>Single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/>
              <a:t> </a:t>
            </a:r>
            <a:r>
              <a:rPr lang="en-US" smtClean="0"/>
              <a:t>Block </a:t>
            </a:r>
            <a:r>
              <a:rPr lang="en-US" dirty="0" smtClean="0"/>
              <a:t>[3-3</a:t>
            </a:r>
            <a:r>
              <a:rPr lang="en-US" dirty="0"/>
              <a:t>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8805" y="908720"/>
            <a:ext cx="7643866" cy="28069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indent="800100"/>
            <a:r>
              <a:rPr lang="en-US" sz="1800" dirty="0" err="1" smtClean="0"/>
              <a:t>System.out.println</a:t>
            </a:r>
            <a:r>
              <a:rPr lang="en-US" sz="1800" dirty="0"/>
              <a:t>(“Sum is “ + sum);	</a:t>
            </a:r>
            <a:endParaRPr lang="en-US" sz="1800" dirty="0" smtClean="0"/>
          </a:p>
          <a:p>
            <a:pPr indent="285750"/>
            <a:r>
              <a:rPr lang="en-US" sz="1800" dirty="0"/>
              <a:t>}catch(</a:t>
            </a:r>
            <a:r>
              <a:rPr lang="en-US" sz="1800" dirty="0" err="1"/>
              <a:t>ArrayIndexOutOfBoundsException|ArithmeticException</a:t>
            </a:r>
            <a:r>
              <a:rPr lang="en-US" sz="1800" dirty="0"/>
              <a:t> ex){ </a:t>
            </a:r>
          </a:p>
          <a:p>
            <a:pPr indent="1143000"/>
            <a:r>
              <a:rPr lang="en-US" sz="1800" dirty="0"/>
              <a:t>// Catching multiple exceptions </a:t>
            </a:r>
          </a:p>
          <a:p>
            <a:pPr indent="1543050"/>
            <a:r>
              <a:rPr lang="en-US" sz="1800" dirty="0"/>
              <a:t>throw ex; </a:t>
            </a:r>
          </a:p>
          <a:p>
            <a:pPr indent="342900"/>
            <a:r>
              <a:rPr lang="en-US" sz="1800" dirty="0"/>
              <a:t>} </a:t>
            </a:r>
          </a:p>
          <a:p>
            <a:pPr indent="171450"/>
            <a:r>
              <a:rPr lang="en-US" sz="1800" dirty="0"/>
              <a:t>} </a:t>
            </a:r>
          </a:p>
          <a:p>
            <a:r>
              <a:rPr lang="en-US" sz="1800" dirty="0"/>
              <a:t>} 	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043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try-with-resources</a:t>
            </a:r>
            <a:r>
              <a:rPr lang="en-US" sz="2400" dirty="0"/>
              <a:t> statement is 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400" dirty="0"/>
              <a:t> statement that declares one or more resources.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resource is an object that must be closed after the program is finished with it.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try-with-resources</a:t>
            </a:r>
            <a:r>
              <a:rPr lang="en-US" sz="2400" dirty="0"/>
              <a:t> statement is written to ensure that each resource is closed at the end of the statement. </a:t>
            </a:r>
            <a:endParaRPr lang="en-US" sz="2400" dirty="0" smtClean="0"/>
          </a:p>
          <a:p>
            <a:r>
              <a:rPr lang="en-US" sz="2400" dirty="0" smtClean="0"/>
              <a:t>Any </a:t>
            </a:r>
            <a:r>
              <a:rPr lang="en-US" sz="2400" dirty="0"/>
              <a:t>object that implements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java.lang.AutoCloseable</a:t>
            </a:r>
            <a:r>
              <a:rPr lang="en-US" sz="2400" dirty="0"/>
              <a:t>, which includes all the objects which implement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java.io.Closeable</a:t>
            </a:r>
            <a:r>
              <a:rPr lang="en-US" sz="2400" dirty="0"/>
              <a:t>, can be used as a resource.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AutoCloseable</a:t>
            </a:r>
            <a:r>
              <a:rPr lang="en-US" sz="2400" dirty="0"/>
              <a:t> interface is used to close a resource when it is no longer needed. 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try-with-resources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AutoCloseable</a:t>
            </a:r>
            <a:r>
              <a:rPr lang="en-US" dirty="0"/>
              <a:t> Interface </a:t>
            </a:r>
            <a:r>
              <a:rPr lang="en-US" dirty="0" smtClean="0"/>
              <a:t>[1-6]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59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Closeable</a:t>
            </a:r>
            <a:r>
              <a:rPr lang="en-US" sz="2400" dirty="0"/>
              <a:t> interface extends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AutoCloseable</a:t>
            </a:r>
            <a:r>
              <a:rPr lang="en-US" sz="2400" dirty="0"/>
              <a:t> interface.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Closeable</a:t>
            </a:r>
            <a:r>
              <a:rPr lang="en-US" sz="2400" dirty="0"/>
              <a:t> is a source or destination of data that can be closed.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close() </a:t>
            </a:r>
            <a:r>
              <a:rPr lang="en-US" sz="2400" dirty="0"/>
              <a:t>method is invoked to release resources that the object is holding, such as open files. </a:t>
            </a:r>
            <a:endParaRPr lang="en-US" sz="2400" dirty="0" smtClean="0"/>
          </a:p>
          <a:p>
            <a:r>
              <a:rPr lang="en-US" sz="2400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close() </a:t>
            </a:r>
            <a:r>
              <a:rPr lang="en-US" sz="2400" dirty="0"/>
              <a:t>method of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Closeable</a:t>
            </a:r>
            <a:r>
              <a:rPr lang="en-US" sz="2400" dirty="0"/>
              <a:t> interface throws exceptions of type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2400" dirty="0"/>
              <a:t> while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close() </a:t>
            </a:r>
            <a:r>
              <a:rPr lang="en-US" sz="2400" dirty="0"/>
              <a:t>method of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AutoCloseable</a:t>
            </a:r>
            <a:r>
              <a:rPr lang="en-US" sz="2400" dirty="0"/>
              <a:t> interface throws exceptions of type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Consequently</a:t>
            </a:r>
            <a:r>
              <a:rPr lang="en-US" sz="2400" dirty="0"/>
              <a:t>, subclasses of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AutoCloseable</a:t>
            </a:r>
            <a:r>
              <a:rPr lang="en-US" sz="2400" dirty="0"/>
              <a:t> interface can override this behavior of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close() </a:t>
            </a:r>
            <a:r>
              <a:rPr lang="en-US" sz="2400" dirty="0"/>
              <a:t>method to throw specialized exceptions, such as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2400" dirty="0"/>
              <a:t>, or no exception at all. 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try-with-resources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AutoCloseable</a:t>
            </a:r>
            <a:r>
              <a:rPr lang="en-US" dirty="0"/>
              <a:t> Interface </a:t>
            </a:r>
            <a:r>
              <a:rPr lang="en-US" dirty="0" smtClean="0"/>
              <a:t>[2-6</a:t>
            </a:r>
            <a:r>
              <a:rPr lang="en-US" dirty="0"/>
              <a:t>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89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 smtClean="0"/>
              <a:t>The following Code Snippet </a:t>
            </a:r>
            <a:r>
              <a:rPr lang="en-US" sz="2400" dirty="0"/>
              <a:t>explains the use of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try-with-resources</a:t>
            </a:r>
            <a:r>
              <a:rPr lang="en-GB" sz="2400" dirty="0" smtClean="0"/>
              <a:t>: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try-with-resources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AutoCloseable</a:t>
            </a:r>
            <a:r>
              <a:rPr lang="en-US" dirty="0"/>
              <a:t> Interface </a:t>
            </a:r>
            <a:r>
              <a:rPr lang="en-US" dirty="0" smtClean="0"/>
              <a:t>[3-6]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8493" y="2454166"/>
            <a:ext cx="7643866" cy="28069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public void </a:t>
            </a:r>
            <a:r>
              <a:rPr lang="en-US" sz="1800" dirty="0" err="1"/>
              <a:t>writeToFile</a:t>
            </a:r>
            <a:r>
              <a:rPr lang="en-US" sz="1800" dirty="0"/>
              <a:t>(String path){ </a:t>
            </a:r>
          </a:p>
          <a:p>
            <a:pPr indent="114300"/>
            <a:r>
              <a:rPr lang="en-US" sz="1800" dirty="0"/>
              <a:t>// Creating a try-with-resources statement </a:t>
            </a:r>
          </a:p>
          <a:p>
            <a:pPr indent="514350"/>
            <a:r>
              <a:rPr lang="en-US" sz="1800" dirty="0"/>
              <a:t>try (Writer output = new </a:t>
            </a:r>
            <a:r>
              <a:rPr lang="en-US" sz="1800" dirty="0" err="1"/>
              <a:t>BufferedWriter</a:t>
            </a:r>
            <a:r>
              <a:rPr lang="en-US" sz="1800" dirty="0"/>
              <a:t>(new </a:t>
            </a:r>
            <a:r>
              <a:rPr lang="en-US" sz="1800" dirty="0" err="1"/>
              <a:t>FileWriter</a:t>
            </a:r>
            <a:r>
              <a:rPr lang="en-US" sz="1800" dirty="0"/>
              <a:t>(path))){ </a:t>
            </a:r>
          </a:p>
          <a:p>
            <a:pPr indent="1085850"/>
            <a:r>
              <a:rPr lang="en-US" sz="1800" dirty="0" err="1"/>
              <a:t>output.write</a:t>
            </a:r>
            <a:r>
              <a:rPr lang="en-US" sz="1800" dirty="0"/>
              <a:t>(“This is a sample statement.”); </a:t>
            </a:r>
          </a:p>
          <a:p>
            <a:pPr indent="514350"/>
            <a:r>
              <a:rPr lang="en-US" sz="1800" dirty="0"/>
              <a:t>} catch(</a:t>
            </a:r>
            <a:r>
              <a:rPr lang="en-US" sz="1800" dirty="0" err="1"/>
              <a:t>IOException</a:t>
            </a:r>
            <a:r>
              <a:rPr lang="en-US" sz="1800" dirty="0"/>
              <a:t> ex){ </a:t>
            </a:r>
          </a:p>
          <a:p>
            <a:pPr indent="1200150"/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ex.getMessage</a:t>
            </a:r>
            <a:r>
              <a:rPr lang="en-US" sz="1800" dirty="0"/>
              <a:t>()); </a:t>
            </a:r>
          </a:p>
          <a:p>
            <a:pPr indent="514350"/>
            <a:r>
              <a:rPr lang="en-US" sz="1800" dirty="0"/>
              <a:t>} </a:t>
            </a:r>
          </a:p>
          <a:p>
            <a:r>
              <a:rPr lang="en-US" sz="1800" dirty="0"/>
              <a:t>} 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671" y="1903274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81666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Prior to Java SE 7,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sz="2200" dirty="0"/>
              <a:t> block was used to ensure that a resource is closed regardless of whether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200" dirty="0"/>
              <a:t> statement completes normally or abruptly.</a:t>
            </a:r>
            <a:endParaRPr lang="en-GB" sz="2200" dirty="0" smtClean="0"/>
          </a:p>
          <a:p>
            <a:r>
              <a:rPr lang="en-GB" sz="2200" dirty="0" smtClean="0"/>
              <a:t>The following Code Snippet </a:t>
            </a:r>
            <a:r>
              <a:rPr lang="en-US" sz="2200" dirty="0"/>
              <a:t>shows an example that uses a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sz="2200" dirty="0"/>
              <a:t> block instead of a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try-with-resources</a:t>
            </a:r>
            <a:r>
              <a:rPr lang="en-US" sz="2200" dirty="0"/>
              <a:t> statement to close the </a:t>
            </a:r>
            <a:r>
              <a:rPr lang="en-US" sz="2200" dirty="0" smtClean="0"/>
              <a:t>resources</a:t>
            </a:r>
            <a:r>
              <a:rPr lang="en-GB" sz="2200" dirty="0" smtClean="0"/>
              <a:t>:</a:t>
            </a:r>
            <a:endParaRPr lang="en-US" sz="2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try-with-resources</a:t>
            </a:r>
            <a:r>
              <a:rPr lang="en-US" dirty="0"/>
              <a:t> 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AutoCloseable</a:t>
            </a:r>
            <a:r>
              <a:rPr lang="en-US" dirty="0"/>
              <a:t> Interface </a:t>
            </a:r>
            <a:r>
              <a:rPr lang="en-US" dirty="0" smtClean="0"/>
              <a:t>[4-6]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0700" y="3686814"/>
            <a:ext cx="7643866" cy="26284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static void </a:t>
            </a:r>
            <a:r>
              <a:rPr lang="en-US" sz="1600" dirty="0" err="1"/>
              <a:t>writeToFile</a:t>
            </a:r>
            <a:r>
              <a:rPr lang="en-US" sz="1600" dirty="0"/>
              <a:t>(String path) throws </a:t>
            </a:r>
            <a:r>
              <a:rPr lang="en-US" sz="1600" dirty="0" err="1"/>
              <a:t>IOException</a:t>
            </a:r>
            <a:r>
              <a:rPr lang="en-US" sz="1600" dirty="0"/>
              <a:t> { </a:t>
            </a:r>
          </a:p>
          <a:p>
            <a:pPr indent="228600"/>
            <a:r>
              <a:rPr lang="en-US" sz="1600" dirty="0"/>
              <a:t>Writer output = new </a:t>
            </a:r>
            <a:r>
              <a:rPr lang="en-US" sz="1600" dirty="0" err="1"/>
              <a:t>BufferedWriter</a:t>
            </a:r>
            <a:r>
              <a:rPr lang="en-US" sz="1600" dirty="0"/>
              <a:t>(new </a:t>
            </a:r>
            <a:r>
              <a:rPr lang="en-US" sz="1600" dirty="0" err="1"/>
              <a:t>FileWriter</a:t>
            </a:r>
            <a:r>
              <a:rPr lang="en-US" sz="1600" dirty="0"/>
              <a:t>(path)); </a:t>
            </a:r>
          </a:p>
          <a:p>
            <a:pPr indent="228600"/>
            <a:r>
              <a:rPr lang="en-US" sz="1600" dirty="0"/>
              <a:t>try { </a:t>
            </a:r>
          </a:p>
          <a:p>
            <a:pPr indent="457200"/>
            <a:r>
              <a:rPr lang="en-US" sz="1600" dirty="0" err="1"/>
              <a:t>output.write</a:t>
            </a:r>
            <a:r>
              <a:rPr lang="en-US" sz="1600" dirty="0"/>
              <a:t>(“This is a sample statement.”); </a:t>
            </a:r>
          </a:p>
          <a:p>
            <a:pPr indent="228600"/>
            <a:r>
              <a:rPr lang="en-US" sz="1600" dirty="0"/>
              <a:t>} finally { </a:t>
            </a:r>
          </a:p>
          <a:p>
            <a:pPr indent="800100"/>
            <a:r>
              <a:rPr lang="en-US" sz="1600" dirty="0"/>
              <a:t>if (output != null) </a:t>
            </a:r>
          </a:p>
          <a:p>
            <a:pPr indent="914400"/>
            <a:r>
              <a:rPr lang="en-US" sz="1600" dirty="0" err="1"/>
              <a:t>output.close</a:t>
            </a:r>
            <a:r>
              <a:rPr lang="en-US" sz="1600" dirty="0"/>
              <a:t>(); </a:t>
            </a:r>
          </a:p>
          <a:p>
            <a:pPr indent="228600"/>
            <a:r>
              <a:rPr lang="en-US" sz="1600" dirty="0"/>
              <a:t>} </a:t>
            </a:r>
          </a:p>
          <a:p>
            <a:r>
              <a:rPr lang="en-US" sz="1600" dirty="0"/>
              <a:t>} 	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700" y="3188460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9912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Java SE 7 allows declaring one or more resources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try-with-resources</a:t>
            </a:r>
            <a:r>
              <a:rPr lang="en-US" sz="2400" dirty="0"/>
              <a:t> </a:t>
            </a:r>
            <a:r>
              <a:rPr lang="en-US" sz="2400" dirty="0" smtClean="0"/>
              <a:t>statement</a:t>
            </a:r>
            <a:r>
              <a:rPr lang="en-US" sz="2200" dirty="0" smtClean="0"/>
              <a:t>.</a:t>
            </a:r>
            <a:endParaRPr lang="en-GB" sz="2200" dirty="0" smtClean="0"/>
          </a:p>
          <a:p>
            <a:r>
              <a:rPr lang="en-GB" sz="2200" dirty="0" smtClean="0"/>
              <a:t>The following Code Snippet </a:t>
            </a:r>
            <a:r>
              <a:rPr lang="en-US" sz="2400" dirty="0"/>
              <a:t>shows an example that declares more than one resource in a single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try-with-resources</a:t>
            </a:r>
            <a:r>
              <a:rPr lang="en-US" sz="2400" dirty="0"/>
              <a:t> </a:t>
            </a:r>
            <a:r>
              <a:rPr lang="en-US" sz="2400" dirty="0" smtClean="0"/>
              <a:t>statement</a:t>
            </a:r>
            <a:r>
              <a:rPr lang="en-GB" sz="2200" dirty="0" smtClean="0"/>
              <a:t>:</a:t>
            </a:r>
            <a:endParaRPr lang="en-US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823" y="3375928"/>
            <a:ext cx="7643866" cy="29177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public static void </a:t>
            </a:r>
            <a:r>
              <a:rPr lang="en-US" sz="1800" dirty="0" err="1"/>
              <a:t>writeToFileContents</a:t>
            </a:r>
            <a:r>
              <a:rPr lang="en-US" sz="1800" dirty="0"/>
              <a:t>(String </a:t>
            </a:r>
            <a:r>
              <a:rPr lang="en-US" sz="1800" dirty="0" err="1"/>
              <a:t>sourceFile</a:t>
            </a:r>
            <a:r>
              <a:rPr lang="en-US" sz="1800" dirty="0"/>
              <a:t>, String </a:t>
            </a:r>
            <a:r>
              <a:rPr lang="en-US" sz="1800" dirty="0" err="1"/>
              <a:t>targetFile</a:t>
            </a:r>
            <a:r>
              <a:rPr lang="en-US" sz="1800" dirty="0"/>
              <a:t>) throws </a:t>
            </a:r>
            <a:r>
              <a:rPr lang="en-US" sz="1800" dirty="0" err="1"/>
              <a:t>java.io.IOException</a:t>
            </a:r>
            <a:r>
              <a:rPr lang="en-US" sz="1800" dirty="0"/>
              <a:t> { </a:t>
            </a:r>
          </a:p>
          <a:p>
            <a:pPr indent="285750"/>
            <a:r>
              <a:rPr lang="en-US" sz="1800" dirty="0"/>
              <a:t>// Declaring more than one resource in the try-with-resources statement </a:t>
            </a:r>
          </a:p>
          <a:p>
            <a:pPr indent="628650"/>
            <a:r>
              <a:rPr lang="en-US" sz="1800" dirty="0"/>
              <a:t>try ( </a:t>
            </a:r>
          </a:p>
          <a:p>
            <a:pPr indent="800100"/>
            <a:r>
              <a:rPr lang="en-US" sz="1800" dirty="0" err="1"/>
              <a:t>BufferedReader</a:t>
            </a:r>
            <a:r>
              <a:rPr lang="en-US" sz="1800" dirty="0"/>
              <a:t> </a:t>
            </a:r>
            <a:r>
              <a:rPr lang="en-US" sz="1800" dirty="0" err="1"/>
              <a:t>objBr</a:t>
            </a:r>
            <a:r>
              <a:rPr lang="en-US" sz="1800" dirty="0"/>
              <a:t> = new </a:t>
            </a:r>
            <a:r>
              <a:rPr lang="en-US" sz="1800" dirty="0" err="1"/>
              <a:t>BufferedReader</a:t>
            </a:r>
            <a:r>
              <a:rPr lang="en-US" sz="1800" dirty="0"/>
              <a:t>(new </a:t>
            </a:r>
            <a:r>
              <a:rPr lang="en-US" sz="1800" dirty="0" err="1"/>
              <a:t>FileReader</a:t>
            </a:r>
            <a:r>
              <a:rPr lang="en-US" sz="1800" dirty="0"/>
              <a:t>(</a:t>
            </a:r>
            <a:r>
              <a:rPr lang="en-US" sz="1800" dirty="0" err="1"/>
              <a:t>sourceFile</a:t>
            </a:r>
            <a:r>
              <a:rPr lang="en-US" sz="1800" dirty="0"/>
              <a:t>)); </a:t>
            </a:r>
          </a:p>
          <a:p>
            <a:pPr indent="800100"/>
            <a:r>
              <a:rPr lang="en-US" sz="1800" dirty="0" err="1"/>
              <a:t>BufferedWriter</a:t>
            </a:r>
            <a:r>
              <a:rPr lang="en-US" sz="1800" dirty="0"/>
              <a:t> output = new </a:t>
            </a:r>
            <a:r>
              <a:rPr lang="en-US" sz="1800" dirty="0" err="1"/>
              <a:t>BufferedWriter</a:t>
            </a:r>
            <a:r>
              <a:rPr lang="en-US" sz="1800" dirty="0"/>
              <a:t>(new </a:t>
            </a:r>
            <a:r>
              <a:rPr lang="en-US" sz="1800" dirty="0" err="1"/>
              <a:t>FileWriter</a:t>
            </a:r>
            <a:r>
              <a:rPr lang="en-US" sz="1800" dirty="0"/>
              <a:t>(</a:t>
            </a:r>
            <a:r>
              <a:rPr lang="en-US" sz="1800" dirty="0" err="1"/>
              <a:t>targetFile</a:t>
            </a:r>
            <a:r>
              <a:rPr lang="en-US" sz="1800" dirty="0"/>
              <a:t>)) </a:t>
            </a:r>
          </a:p>
          <a:p>
            <a:pPr indent="628650"/>
            <a:r>
              <a:rPr lang="en-US" sz="1800" dirty="0"/>
              <a:t>) 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9148" y="2910741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try-with-resources</a:t>
            </a:r>
            <a:r>
              <a:rPr lang="en-US" dirty="0"/>
              <a:t> 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AutoCloseable</a:t>
            </a:r>
            <a:r>
              <a:rPr lang="en-US" dirty="0"/>
              <a:t> </a:t>
            </a:r>
            <a:r>
              <a:rPr lang="en-US"/>
              <a:t>Interface </a:t>
            </a:r>
            <a:r>
              <a:rPr lang="en-US" smtClean="0"/>
              <a:t>[5-6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1609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In this </a:t>
            </a:r>
            <a:r>
              <a:rPr lang="en-US" sz="2200" dirty="0" smtClean="0"/>
              <a:t>code:</a:t>
            </a:r>
          </a:p>
          <a:p>
            <a:r>
              <a:rPr lang="en-US" sz="2200" dirty="0"/>
              <a:t>T</a:t>
            </a:r>
            <a:r>
              <a:rPr lang="en-US" sz="2200" dirty="0" smtClean="0"/>
              <a:t>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try-with-resources</a:t>
            </a:r>
            <a:r>
              <a:rPr lang="en-US" sz="2200" dirty="0"/>
              <a:t> statement contains two declarations that are separated by a semicolon: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sz="2200" dirty="0"/>
              <a:t> and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BufferedWriter</a:t>
            </a:r>
            <a:r>
              <a:rPr lang="en-US" sz="2200" dirty="0"/>
              <a:t>. </a:t>
            </a:r>
            <a:endParaRPr lang="en-US" sz="2200" dirty="0" smtClean="0"/>
          </a:p>
          <a:p>
            <a:r>
              <a:rPr lang="en-US" sz="2200" dirty="0" smtClean="0"/>
              <a:t>When </a:t>
            </a:r>
            <a:r>
              <a:rPr lang="en-US" sz="2200" dirty="0"/>
              <a:t>the block of code that directly follows the </a:t>
            </a:r>
            <a:r>
              <a:rPr lang="en-US" sz="2200" dirty="0" smtClean="0"/>
              <a:t>declaration, terminates either </a:t>
            </a:r>
            <a:r>
              <a:rPr lang="en-US" sz="2200" dirty="0"/>
              <a:t>normally or due to an exception,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close() </a:t>
            </a:r>
            <a:r>
              <a:rPr lang="en-US" sz="2200" dirty="0"/>
              <a:t>methods of the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BufferedWriter</a:t>
            </a:r>
            <a:r>
              <a:rPr lang="en-US" sz="2200" dirty="0"/>
              <a:t> and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sz="2200" dirty="0"/>
              <a:t> objects are automatically called in this order. </a:t>
            </a:r>
            <a:endParaRPr lang="en-US" sz="2200" dirty="0" smtClean="0"/>
          </a:p>
          <a:p>
            <a:r>
              <a:rPr lang="en-US" sz="2200" dirty="0" smtClean="0"/>
              <a:t>That </a:t>
            </a:r>
            <a:r>
              <a:rPr lang="en-US" sz="2200" dirty="0"/>
              <a:t>is,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close() </a:t>
            </a:r>
            <a:r>
              <a:rPr lang="en-US" sz="2200" dirty="0"/>
              <a:t>methods of resources are called in the opposite order of their creation.</a:t>
            </a:r>
            <a:endParaRPr lang="en-US" sz="2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try-with-resources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AutoCloseable</a:t>
            </a:r>
            <a:r>
              <a:rPr lang="en-US" dirty="0"/>
              <a:t> Interface </a:t>
            </a:r>
            <a:r>
              <a:rPr lang="en-US" dirty="0" smtClean="0"/>
              <a:t>[6-6]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8805" y="908720"/>
            <a:ext cx="7643866" cy="1477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indent="628650"/>
            <a:r>
              <a:rPr lang="en-US" sz="1800" dirty="0" smtClean="0"/>
              <a:t>{ </a:t>
            </a:r>
            <a:endParaRPr lang="en-US" sz="1800" dirty="0"/>
          </a:p>
          <a:p>
            <a:pPr indent="914400"/>
            <a:r>
              <a:rPr lang="en-US" sz="1800" dirty="0"/>
              <a:t>// code to read from source and write to target file. </a:t>
            </a:r>
          </a:p>
          <a:p>
            <a:pPr indent="628650"/>
            <a:r>
              <a:rPr lang="en-US" sz="1800" dirty="0"/>
              <a:t>} </a:t>
            </a:r>
          </a:p>
          <a:p>
            <a:r>
              <a:rPr lang="en-US" sz="1800" dirty="0"/>
              <a:t>} 		</a:t>
            </a:r>
          </a:p>
        </p:txBody>
      </p:sp>
    </p:spTree>
    <p:extLst>
      <p:ext uri="{BB962C8B-B14F-4D97-AF65-F5344CB8AC3E}">
        <p14:creationId xmlns:p14="http://schemas.microsoft.com/office/powerpoint/2010/main" val="326826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Multi-catch statements has helped the programmers to program more efficiently and concisely. </a:t>
            </a:r>
          </a:p>
          <a:p>
            <a:r>
              <a:rPr lang="en-US" sz="2400" dirty="0"/>
              <a:t>Multi-catch statements also allow the programmer to handle a part of the exception and let it bubble up using the re-throw. 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try-with-resources</a:t>
            </a:r>
            <a:r>
              <a:rPr lang="en-US" sz="2400" dirty="0" smtClean="0"/>
              <a:t> </a:t>
            </a:r>
            <a:r>
              <a:rPr lang="en-US" sz="2400" dirty="0"/>
              <a:t>statement facilitates less error-prone exception cleanup. 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Enhancements </a:t>
            </a:r>
            <a:r>
              <a:rPr lang="en-US" dirty="0"/>
              <a:t>In Exceptions in Java SE 7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08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One can create a custom exception class when: </a:t>
            </a:r>
          </a:p>
          <a:p>
            <a:r>
              <a:rPr lang="en-US" sz="2400" dirty="0"/>
              <a:t>The built-in exception type does not fulfill the requirement. </a:t>
            </a:r>
          </a:p>
          <a:p>
            <a:r>
              <a:rPr lang="en-US" sz="2400" dirty="0"/>
              <a:t>It is required to differentiate your exceptions from those thrown by classes written by other vendors. </a:t>
            </a:r>
          </a:p>
          <a:p>
            <a:r>
              <a:rPr lang="en-US" sz="2400" dirty="0"/>
              <a:t>The code throws more than one related exception. 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</a:t>
            </a:r>
            <a:r>
              <a:rPr lang="en-US" dirty="0"/>
              <a:t>Exceptions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1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create a user-defined exception class, the class must inherit from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2400" dirty="0"/>
              <a:t> class.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syntax is as follows: </a:t>
            </a:r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The following Code </a:t>
            </a:r>
            <a:r>
              <a:rPr lang="en-US" sz="2400" dirty="0"/>
              <a:t>Snippet </a:t>
            </a:r>
            <a:r>
              <a:rPr lang="en-US" sz="2400" dirty="0" smtClean="0"/>
              <a:t>explains </a:t>
            </a:r>
            <a:r>
              <a:rPr lang="en-US" sz="2400" dirty="0"/>
              <a:t>creation of a user-defined exception </a:t>
            </a:r>
            <a:r>
              <a:rPr lang="en-US" sz="2400" dirty="0" smtClean="0"/>
              <a:t>class: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/>
              <a:t>a User-defined </a:t>
            </a:r>
            <a:r>
              <a:rPr lang="en-US" dirty="0" smtClean="0"/>
              <a:t>Exception </a:t>
            </a:r>
            <a:r>
              <a:rPr lang="en-US" dirty="0"/>
              <a:t>[1-2]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8805" y="2704360"/>
            <a:ext cx="7643866" cy="2862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public class &lt;</a:t>
            </a:r>
            <a:r>
              <a:rPr lang="en-US" sz="1800" dirty="0" err="1"/>
              <a:t>ExceptionName</a:t>
            </a:r>
            <a:r>
              <a:rPr lang="en-US" sz="1800" dirty="0"/>
              <a:t>&gt; extends Exception {} 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805" y="2132856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Syntax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68805" y="4432552"/>
            <a:ext cx="7643866" cy="19482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// Creating a user-defined exception class </a:t>
            </a:r>
          </a:p>
          <a:p>
            <a:r>
              <a:rPr lang="en-US" sz="1800" dirty="0"/>
              <a:t>public class </a:t>
            </a:r>
            <a:r>
              <a:rPr lang="en-US" sz="1800" dirty="0" err="1"/>
              <a:t>ServerException</a:t>
            </a:r>
            <a:r>
              <a:rPr lang="en-US" sz="1800" dirty="0"/>
              <a:t> extends Exception{ </a:t>
            </a:r>
          </a:p>
          <a:p>
            <a:pPr indent="171450"/>
            <a:r>
              <a:rPr lang="en-US" sz="1800" dirty="0"/>
              <a:t>public </a:t>
            </a:r>
            <a:r>
              <a:rPr lang="en-US" sz="1800" dirty="0" err="1"/>
              <a:t>ServerException</a:t>
            </a:r>
            <a:r>
              <a:rPr lang="en-US" sz="1800" dirty="0"/>
              <a:t>() </a:t>
            </a:r>
          </a:p>
          <a:p>
            <a:pPr indent="285750"/>
            <a:r>
              <a:rPr lang="en-US" sz="1800" dirty="0"/>
              <a:t>{} </a:t>
            </a:r>
          </a:p>
          <a:p>
            <a:pPr indent="171450"/>
            <a:r>
              <a:rPr lang="en-US" sz="1800" dirty="0"/>
              <a:t>// Overriding the </a:t>
            </a:r>
            <a:r>
              <a:rPr lang="en-US" sz="1800" dirty="0" err="1"/>
              <a:t>getMessage</a:t>
            </a:r>
            <a:r>
              <a:rPr lang="en-US" sz="1800" dirty="0"/>
              <a:t>() method </a:t>
            </a:r>
          </a:p>
          <a:p>
            <a:pPr indent="571500"/>
            <a:r>
              <a:rPr lang="en-US" sz="1800" dirty="0"/>
              <a:t>@Override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8805" y="3861048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760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Java programming language provides the ability to handle unexpected events in the program.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is because, even though a code is well written, it is prone to behave erroneously. </a:t>
            </a:r>
            <a:endParaRPr lang="en-US" sz="2400" dirty="0" smtClean="0"/>
          </a:p>
          <a:p>
            <a:r>
              <a:rPr lang="en-US" sz="2400" dirty="0" smtClean="0"/>
              <a:t>With </a:t>
            </a:r>
            <a:r>
              <a:rPr lang="en-US" sz="2400" dirty="0"/>
              <a:t>the help of exception handling, the developer can ensure that the user gets a proper message in case some error occurs in the program.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also helps to ensure that in case of an error, the data and processes that the program is using do not get affected adversely.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r>
              <a:rPr lang="en-US" b="0" dirty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US" sz="2400" dirty="0" smtClean="0"/>
              <a:t>In </a:t>
            </a:r>
            <a:r>
              <a:rPr lang="en-US" sz="2400" dirty="0"/>
              <a:t>the </a:t>
            </a:r>
            <a:r>
              <a:rPr lang="en-US" sz="2400" dirty="0" smtClean="0"/>
              <a:t>code: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ServerException</a:t>
            </a:r>
            <a:r>
              <a:rPr lang="en-US" sz="2400" b="1" dirty="0" smtClean="0"/>
              <a:t> </a:t>
            </a:r>
            <a:r>
              <a:rPr lang="en-US" sz="2400" dirty="0"/>
              <a:t>is a user-defined exception class that inherits from the built-in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2400" dirty="0" smtClean="0"/>
              <a:t> </a:t>
            </a:r>
            <a:r>
              <a:rPr lang="en-US" sz="2400" dirty="0"/>
              <a:t>class.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getMessage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method of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2400" dirty="0"/>
              <a:t> class has been overridden in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ServerException</a:t>
            </a:r>
            <a:r>
              <a:rPr lang="en-US" sz="2400" b="1" dirty="0"/>
              <a:t> </a:t>
            </a:r>
            <a:r>
              <a:rPr lang="en-US" sz="2400" dirty="0"/>
              <a:t>class to print a user-defined message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“Connection Failed”. 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/>
              <a:t>a User-defined </a:t>
            </a:r>
            <a:r>
              <a:rPr lang="en-US" dirty="0" smtClean="0"/>
              <a:t>Exception [2-2]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8805" y="908720"/>
            <a:ext cx="7643866" cy="16158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indent="628650"/>
            <a:r>
              <a:rPr lang="en-US" sz="1800" dirty="0" smtClean="0"/>
              <a:t>public </a:t>
            </a:r>
            <a:r>
              <a:rPr lang="en-US" sz="1800" dirty="0"/>
              <a:t>String </a:t>
            </a:r>
            <a:r>
              <a:rPr lang="en-US" sz="1800" dirty="0" err="1"/>
              <a:t>getMessage</a:t>
            </a:r>
            <a:r>
              <a:rPr lang="en-US" sz="1800" dirty="0"/>
              <a:t>() // line 1 </a:t>
            </a:r>
          </a:p>
          <a:p>
            <a:pPr indent="571500"/>
            <a:r>
              <a:rPr lang="en-US" sz="1800" dirty="0"/>
              <a:t>{ </a:t>
            </a:r>
          </a:p>
          <a:p>
            <a:pPr indent="914400"/>
            <a:r>
              <a:rPr lang="en-US" sz="1800" dirty="0"/>
              <a:t>return “Connection Failed”; </a:t>
            </a:r>
          </a:p>
          <a:p>
            <a:pPr indent="571500"/>
            <a:r>
              <a:rPr lang="en-US" sz="1800" dirty="0"/>
              <a:t>} </a:t>
            </a:r>
          </a:p>
          <a:p>
            <a:r>
              <a:rPr lang="en-US" sz="1800" dirty="0"/>
              <a:t>} 	</a:t>
            </a:r>
          </a:p>
        </p:txBody>
      </p:sp>
    </p:spTree>
    <p:extLst>
      <p:ext uri="{BB962C8B-B14F-4D97-AF65-F5344CB8AC3E}">
        <p14:creationId xmlns:p14="http://schemas.microsoft.com/office/powerpoint/2010/main" val="212532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raise a user-defined exception, a method must throw the exception at runtime.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exception is transferred further up in the call stack and handled by the caller of the method. </a:t>
            </a:r>
          </a:p>
          <a:p>
            <a:r>
              <a:rPr lang="en-US" sz="2400" dirty="0" smtClean="0"/>
              <a:t>The following Code </a:t>
            </a:r>
            <a:r>
              <a:rPr lang="en-US" sz="2400" dirty="0"/>
              <a:t>Snippet explains how to throw a user-defined </a:t>
            </a:r>
            <a:r>
              <a:rPr lang="en-US" sz="2400" dirty="0" smtClean="0"/>
              <a:t>exception: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</a:t>
            </a:r>
            <a:r>
              <a:rPr lang="en-US" dirty="0"/>
              <a:t>User-defined </a:t>
            </a:r>
            <a:r>
              <a:rPr lang="en-US" dirty="0" smtClean="0"/>
              <a:t>Exceptions [1-2]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8805" y="3928496"/>
            <a:ext cx="7643866" cy="19482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// creating a class to use the user-defined exception </a:t>
            </a:r>
          </a:p>
          <a:p>
            <a:r>
              <a:rPr lang="en-US" sz="1800" dirty="0"/>
              <a:t>class </a:t>
            </a:r>
            <a:r>
              <a:rPr lang="en-US" sz="1800" dirty="0" err="1"/>
              <a:t>MyConnection</a:t>
            </a:r>
            <a:r>
              <a:rPr lang="en-US" sz="1800" dirty="0"/>
              <a:t> { </a:t>
            </a:r>
          </a:p>
          <a:p>
            <a:pPr indent="171450"/>
            <a:r>
              <a:rPr lang="en-US" sz="1800" dirty="0"/>
              <a:t>String </a:t>
            </a:r>
            <a:r>
              <a:rPr lang="en-US" sz="1800" dirty="0" err="1"/>
              <a:t>ip</a:t>
            </a:r>
            <a:r>
              <a:rPr lang="en-US" sz="1800" dirty="0"/>
              <a:t>; </a:t>
            </a:r>
          </a:p>
          <a:p>
            <a:pPr indent="171450"/>
            <a:r>
              <a:rPr lang="en-US" sz="1800" dirty="0"/>
              <a:t>String port; </a:t>
            </a:r>
          </a:p>
          <a:p>
            <a:pPr indent="171450"/>
            <a:r>
              <a:rPr lang="en-US" sz="1800" dirty="0"/>
              <a:t>public </a:t>
            </a:r>
            <a:r>
              <a:rPr lang="en-US" sz="1800" dirty="0" err="1"/>
              <a:t>MyConnection</a:t>
            </a:r>
            <a:r>
              <a:rPr lang="en-US" sz="1800" dirty="0"/>
              <a:t>() </a:t>
            </a:r>
          </a:p>
          <a:p>
            <a:pPr indent="171450"/>
            <a:r>
              <a:rPr lang="en-US" sz="1800" dirty="0"/>
              <a:t>{}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8805" y="3356992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4079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</a:t>
            </a:r>
            <a:r>
              <a:rPr lang="en-US" dirty="0"/>
              <a:t>User-defined </a:t>
            </a:r>
            <a:r>
              <a:rPr lang="en-US" dirty="0" smtClean="0"/>
              <a:t>Exceptions</a:t>
            </a:r>
            <a:r>
              <a:rPr lang="en-US" dirty="0"/>
              <a:t> </a:t>
            </a:r>
            <a:r>
              <a:rPr lang="en-US" dirty="0" smtClean="0"/>
              <a:t>[2-2</a:t>
            </a:r>
            <a:r>
              <a:rPr lang="en-US" dirty="0"/>
              <a:t>]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8805" y="908720"/>
            <a:ext cx="7643866" cy="45243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public </a:t>
            </a:r>
            <a:r>
              <a:rPr lang="en-US" sz="1800" dirty="0" err="1"/>
              <a:t>MyConnection</a:t>
            </a:r>
            <a:r>
              <a:rPr lang="en-US" sz="1800" dirty="0"/>
              <a:t>(String </a:t>
            </a:r>
            <a:r>
              <a:rPr lang="en-US" sz="1800" dirty="0" err="1"/>
              <a:t>ip</a:t>
            </a:r>
            <a:r>
              <a:rPr lang="en-US" sz="1800" dirty="0"/>
              <a:t>, String port) {	</a:t>
            </a:r>
            <a:endParaRPr lang="en-US" sz="1800" dirty="0" smtClean="0"/>
          </a:p>
          <a:p>
            <a:pPr indent="171450"/>
            <a:r>
              <a:rPr lang="en-US" sz="1800" dirty="0" err="1"/>
              <a:t>this.ip</a:t>
            </a:r>
            <a:r>
              <a:rPr lang="en-US" sz="1800" dirty="0"/>
              <a:t>=</a:t>
            </a:r>
            <a:r>
              <a:rPr lang="en-US" sz="1800" dirty="0" err="1"/>
              <a:t>ip</a:t>
            </a:r>
            <a:r>
              <a:rPr lang="en-US" sz="1800" dirty="0"/>
              <a:t>; </a:t>
            </a:r>
          </a:p>
          <a:p>
            <a:pPr indent="171450"/>
            <a:r>
              <a:rPr lang="en-US" sz="1800" dirty="0" err="1"/>
              <a:t>this.port</a:t>
            </a:r>
            <a:r>
              <a:rPr lang="en-US" sz="1800" dirty="0"/>
              <a:t>=port; </a:t>
            </a:r>
          </a:p>
          <a:p>
            <a:r>
              <a:rPr lang="en-US" sz="1800" dirty="0"/>
              <a:t>} </a:t>
            </a:r>
          </a:p>
          <a:p>
            <a:r>
              <a:rPr lang="en-US" sz="1800" dirty="0"/>
              <a:t>// creating a method that throws the user-defined exception </a:t>
            </a:r>
          </a:p>
          <a:p>
            <a:r>
              <a:rPr lang="en-US" sz="1800" dirty="0"/>
              <a:t>public void </a:t>
            </a:r>
            <a:r>
              <a:rPr lang="en-US" sz="1800" dirty="0" err="1"/>
              <a:t>connectToServer</a:t>
            </a:r>
            <a:r>
              <a:rPr lang="en-US" sz="1800" dirty="0"/>
              <a:t>() throws </a:t>
            </a:r>
            <a:r>
              <a:rPr lang="en-US" sz="1800" dirty="0" err="1"/>
              <a:t>ServerException</a:t>
            </a:r>
            <a:r>
              <a:rPr lang="en-US" sz="1800" dirty="0"/>
              <a:t>{ // line 1 </a:t>
            </a:r>
          </a:p>
          <a:p>
            <a:pPr indent="114300"/>
            <a:r>
              <a:rPr lang="en-US" sz="1800" dirty="0"/>
              <a:t>if(</a:t>
            </a:r>
            <a:r>
              <a:rPr lang="en-US" sz="1800" dirty="0" err="1"/>
              <a:t>ip.equals</a:t>
            </a:r>
            <a:r>
              <a:rPr lang="en-US" sz="1800" dirty="0"/>
              <a:t>(“127.10.10.1”) &amp;&amp; </a:t>
            </a:r>
            <a:r>
              <a:rPr lang="en-US" sz="1800" dirty="0" err="1"/>
              <a:t>port.equals</a:t>
            </a:r>
            <a:r>
              <a:rPr lang="en-US" sz="1800" dirty="0"/>
              <a:t>(“1234”)) </a:t>
            </a:r>
          </a:p>
          <a:p>
            <a:pPr indent="228600"/>
            <a:r>
              <a:rPr lang="en-US" sz="1800" dirty="0" err="1"/>
              <a:t>System.out.println</a:t>
            </a:r>
            <a:r>
              <a:rPr lang="en-US" sz="1800" dirty="0"/>
              <a:t>(“Connecting to Server…”); </a:t>
            </a:r>
          </a:p>
          <a:p>
            <a:pPr indent="114300"/>
            <a:r>
              <a:rPr lang="en-US" sz="1800" dirty="0"/>
              <a:t>else </a:t>
            </a:r>
          </a:p>
          <a:p>
            <a:pPr indent="228600"/>
            <a:r>
              <a:rPr lang="en-US" sz="1800" dirty="0"/>
              <a:t>throw new </a:t>
            </a:r>
            <a:r>
              <a:rPr lang="en-US" sz="1800" dirty="0" err="1"/>
              <a:t>ServerException</a:t>
            </a:r>
            <a:r>
              <a:rPr lang="en-US" sz="1800" dirty="0"/>
              <a:t>(); // line 2 – throwing the exception </a:t>
            </a:r>
          </a:p>
          <a:p>
            <a:pPr indent="114300"/>
            <a:r>
              <a:rPr lang="en-US" sz="1800" dirty="0"/>
              <a:t>} </a:t>
            </a:r>
          </a:p>
          <a:p>
            <a:r>
              <a:rPr lang="en-US" sz="1800" dirty="0"/>
              <a:t>} 	</a:t>
            </a:r>
          </a:p>
        </p:txBody>
      </p:sp>
    </p:spTree>
    <p:extLst>
      <p:ext uri="{BB962C8B-B14F-4D97-AF65-F5344CB8AC3E}">
        <p14:creationId xmlns:p14="http://schemas.microsoft.com/office/powerpoint/2010/main" val="10239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Exception wrapping </a:t>
            </a:r>
            <a:r>
              <a:rPr lang="en-US" sz="2400" dirty="0"/>
              <a:t>is catching an exception, wrapping it in a different exception, and throwing the wrapper exception. </a:t>
            </a:r>
            <a:endParaRPr lang="en-US" sz="2400" dirty="0" smtClean="0"/>
          </a:p>
          <a:p>
            <a:r>
              <a:rPr lang="en-US" sz="2400" dirty="0"/>
              <a:t>Exception wrapping is a standard feature in Java since JDK 1.4. </a:t>
            </a:r>
            <a:endParaRPr lang="en-US" sz="2400" dirty="0" smtClean="0"/>
          </a:p>
          <a:p>
            <a:r>
              <a:rPr lang="en-US" sz="2400" dirty="0" smtClean="0"/>
              <a:t>Most </a:t>
            </a:r>
            <a:r>
              <a:rPr lang="en-US" sz="2400" dirty="0"/>
              <a:t>of Java’s built-in exceptions have constructors that can take a ‘cause’ parameter. </a:t>
            </a:r>
            <a:endParaRPr lang="en-US" sz="2400" dirty="0" smtClean="0"/>
          </a:p>
          <a:p>
            <a:r>
              <a:rPr lang="en-US" sz="2400" dirty="0" smtClean="0"/>
              <a:t>They </a:t>
            </a:r>
            <a:r>
              <a:rPr lang="en-US" sz="2400" dirty="0"/>
              <a:t>also provide 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getCause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method that will return the wrapped exception. </a:t>
            </a:r>
            <a:endParaRPr lang="en-US" sz="2400" dirty="0" smtClean="0"/>
          </a:p>
          <a:p>
            <a:r>
              <a:rPr lang="en-US" sz="2400" dirty="0"/>
              <a:t>The main reason for using exception wrapping is to prevent the code further up the call stack from knowing about every possible exception in the system. </a:t>
            </a:r>
            <a:endParaRPr lang="en-US" sz="2400" dirty="0" smtClean="0"/>
          </a:p>
          <a:p>
            <a:r>
              <a:rPr lang="en-US" sz="2400" dirty="0"/>
              <a:t>Also, one may not want the top level components to know anything about the bottom level </a:t>
            </a:r>
            <a:r>
              <a:rPr lang="en-US" sz="2400" dirty="0" smtClean="0"/>
              <a:t>components and the </a:t>
            </a:r>
            <a:r>
              <a:rPr lang="en-US" sz="2400" dirty="0"/>
              <a:t>exceptions they throw. 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 Exceptions [1-5]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0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The following Code Snippet explains </a:t>
            </a:r>
            <a:r>
              <a:rPr lang="en-US" sz="2400" dirty="0"/>
              <a:t>the use of wrapper </a:t>
            </a:r>
            <a:r>
              <a:rPr lang="en-US" sz="2400" dirty="0" smtClean="0"/>
              <a:t>exceptions: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 Exceptions</a:t>
            </a:r>
            <a:r>
              <a:rPr lang="en-US" dirty="0"/>
              <a:t> </a:t>
            </a:r>
            <a:r>
              <a:rPr lang="en-US" dirty="0" smtClean="0"/>
              <a:t>[2-5</a:t>
            </a:r>
            <a:r>
              <a:rPr lang="en-US" dirty="0"/>
              <a:t>]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8805" y="1984280"/>
            <a:ext cx="7643866" cy="43304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// creating a user-defined exception class </a:t>
            </a:r>
          </a:p>
          <a:p>
            <a:r>
              <a:rPr lang="en-US" sz="1800" dirty="0"/>
              <a:t>class </a:t>
            </a:r>
            <a:r>
              <a:rPr lang="en-US" sz="1800" dirty="0" err="1"/>
              <a:t>CalculatorException</a:t>
            </a:r>
            <a:r>
              <a:rPr lang="en-US" sz="1800" dirty="0"/>
              <a:t> extends Exception{ // line 1 </a:t>
            </a:r>
          </a:p>
          <a:p>
            <a:pPr indent="114300"/>
            <a:r>
              <a:rPr lang="en-US" sz="1800" dirty="0"/>
              <a:t>public </a:t>
            </a:r>
            <a:r>
              <a:rPr lang="en-US" sz="1800" dirty="0" err="1"/>
              <a:t>CalculatorException</a:t>
            </a:r>
            <a:r>
              <a:rPr lang="en-US" sz="1800" dirty="0"/>
              <a:t>() </a:t>
            </a:r>
          </a:p>
          <a:p>
            <a:pPr indent="114300"/>
            <a:r>
              <a:rPr lang="en-US" sz="1800" dirty="0" smtClean="0"/>
              <a:t>{}</a:t>
            </a:r>
          </a:p>
          <a:p>
            <a:r>
              <a:rPr lang="en-US" sz="1800" dirty="0"/>
              <a:t>// constructor with </a:t>
            </a:r>
            <a:r>
              <a:rPr lang="en-US" sz="1800" dirty="0" err="1"/>
              <a:t>Throwable</a:t>
            </a:r>
            <a:r>
              <a:rPr lang="en-US" sz="1800" dirty="0"/>
              <a:t> object as parameter </a:t>
            </a:r>
          </a:p>
          <a:p>
            <a:pPr indent="114300"/>
            <a:r>
              <a:rPr lang="en-US" sz="1800" dirty="0"/>
              <a:t>public </a:t>
            </a:r>
            <a:r>
              <a:rPr lang="en-US" sz="1800" dirty="0" err="1"/>
              <a:t>CalculatorException</a:t>
            </a:r>
            <a:r>
              <a:rPr lang="en-US" sz="1800" dirty="0"/>
              <a:t>(</a:t>
            </a:r>
            <a:r>
              <a:rPr lang="en-US" sz="1800" dirty="0" err="1"/>
              <a:t>Throwable</a:t>
            </a:r>
            <a:r>
              <a:rPr lang="en-US" sz="1800" dirty="0"/>
              <a:t> cause){ </a:t>
            </a:r>
          </a:p>
          <a:p>
            <a:pPr indent="228600"/>
            <a:r>
              <a:rPr lang="en-US" sz="1800" dirty="0"/>
              <a:t>super(cause); </a:t>
            </a:r>
          </a:p>
          <a:p>
            <a:pPr indent="114300"/>
            <a:r>
              <a:rPr lang="en-US" sz="1800" dirty="0"/>
              <a:t>} </a:t>
            </a:r>
          </a:p>
          <a:p>
            <a:pPr indent="114300"/>
            <a:r>
              <a:rPr lang="en-US" sz="1800" dirty="0"/>
              <a:t>// constructor with a message string and </a:t>
            </a:r>
            <a:r>
              <a:rPr lang="en-US" sz="1800" dirty="0" err="1"/>
              <a:t>Throwable</a:t>
            </a:r>
            <a:r>
              <a:rPr lang="en-US" sz="1800" dirty="0"/>
              <a:t> object as parameter </a:t>
            </a:r>
          </a:p>
          <a:p>
            <a:pPr indent="114300"/>
            <a:r>
              <a:rPr lang="en-US" sz="1800" dirty="0"/>
              <a:t>public </a:t>
            </a:r>
            <a:r>
              <a:rPr lang="en-US" sz="1800" dirty="0" err="1"/>
              <a:t>CalculatorException</a:t>
            </a:r>
            <a:r>
              <a:rPr lang="en-US" sz="1800" dirty="0"/>
              <a:t>(String message, </a:t>
            </a:r>
            <a:r>
              <a:rPr lang="en-US" sz="1800" dirty="0" err="1"/>
              <a:t>Throwable</a:t>
            </a:r>
            <a:r>
              <a:rPr lang="en-US" sz="1800" dirty="0"/>
              <a:t> cause){ </a:t>
            </a:r>
          </a:p>
          <a:p>
            <a:pPr indent="228600"/>
            <a:r>
              <a:rPr lang="en-US" sz="1800" dirty="0"/>
              <a:t>super(message, cause); </a:t>
            </a:r>
          </a:p>
          <a:p>
            <a:pPr indent="114300"/>
            <a:r>
              <a:rPr lang="en-US" sz="1800" dirty="0"/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805" y="1412776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649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 Exceptions</a:t>
            </a:r>
            <a:r>
              <a:rPr lang="en-US" dirty="0"/>
              <a:t> </a:t>
            </a:r>
            <a:r>
              <a:rPr lang="en-US" dirty="0" smtClean="0"/>
              <a:t>[3-5</a:t>
            </a:r>
            <a:r>
              <a:rPr lang="en-US" dirty="0"/>
              <a:t>]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8805" y="908720"/>
            <a:ext cx="7643866" cy="49952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// </a:t>
            </a:r>
            <a:r>
              <a:rPr lang="en-US" sz="1800" dirty="0"/>
              <a:t>creating the Calculator class </a:t>
            </a:r>
          </a:p>
          <a:p>
            <a:r>
              <a:rPr lang="en-US" sz="1800" dirty="0"/>
              <a:t>class Calculator { // line 2 </a:t>
            </a:r>
          </a:p>
          <a:p>
            <a:pPr indent="171450"/>
            <a:r>
              <a:rPr lang="en-US" sz="1800" dirty="0"/>
              <a:t>// method to divide two numbers </a:t>
            </a:r>
          </a:p>
          <a:p>
            <a:pPr indent="171450"/>
            <a:r>
              <a:rPr lang="en-US" sz="1800" dirty="0"/>
              <a:t>public void divide(</a:t>
            </a:r>
            <a:r>
              <a:rPr lang="en-US" sz="1800" dirty="0" err="1"/>
              <a:t>int</a:t>
            </a:r>
            <a:r>
              <a:rPr lang="en-US" sz="1800" dirty="0"/>
              <a:t> a, </a:t>
            </a:r>
            <a:r>
              <a:rPr lang="en-US" sz="1800" dirty="0" err="1"/>
              <a:t>int</a:t>
            </a:r>
            <a:r>
              <a:rPr lang="en-US" sz="1800" dirty="0"/>
              <a:t> b) throws </a:t>
            </a:r>
            <a:r>
              <a:rPr lang="en-US" sz="1800" dirty="0" err="1"/>
              <a:t>CalculatorException</a:t>
            </a:r>
            <a:r>
              <a:rPr lang="en-US" sz="1800" dirty="0"/>
              <a:t> // line 3 </a:t>
            </a:r>
          </a:p>
          <a:p>
            <a:pPr indent="114300"/>
            <a:r>
              <a:rPr lang="en-US" sz="1800" dirty="0"/>
              <a:t>{ </a:t>
            </a:r>
          </a:p>
          <a:p>
            <a:pPr indent="228600"/>
            <a:r>
              <a:rPr lang="en-US" sz="1800" dirty="0"/>
              <a:t>// try-catch block </a:t>
            </a:r>
          </a:p>
          <a:p>
            <a:pPr indent="228600"/>
            <a:r>
              <a:rPr lang="en-US" sz="1800" dirty="0"/>
              <a:t>try{ </a:t>
            </a:r>
          </a:p>
          <a:p>
            <a:pPr indent="342900"/>
            <a:r>
              <a:rPr lang="en-US" sz="1800" dirty="0" err="1"/>
              <a:t>int</a:t>
            </a:r>
            <a:r>
              <a:rPr lang="en-US" sz="1800" dirty="0"/>
              <a:t> result = a/b; // performing division </a:t>
            </a:r>
          </a:p>
          <a:p>
            <a:pPr indent="342900"/>
            <a:r>
              <a:rPr lang="en-US" sz="1800" dirty="0" err="1"/>
              <a:t>System.out.println</a:t>
            </a:r>
            <a:r>
              <a:rPr lang="en-US" sz="1800" dirty="0"/>
              <a:t>(“Result is “ + result); </a:t>
            </a:r>
          </a:p>
          <a:p>
            <a:pPr indent="228600"/>
            <a:r>
              <a:rPr lang="en-US" sz="1800" dirty="0"/>
              <a:t>} </a:t>
            </a:r>
          </a:p>
          <a:p>
            <a:pPr indent="228600"/>
            <a:r>
              <a:rPr lang="en-US" sz="1800" dirty="0"/>
              <a:t>catch(</a:t>
            </a:r>
            <a:r>
              <a:rPr lang="en-US" sz="1800" dirty="0" err="1"/>
              <a:t>ArithmeticException</a:t>
            </a:r>
            <a:r>
              <a:rPr lang="en-US" sz="1800" dirty="0"/>
              <a:t> ex) </a:t>
            </a:r>
          </a:p>
          <a:p>
            <a:pPr indent="228600"/>
            <a:r>
              <a:rPr lang="en-US" sz="1800" dirty="0"/>
              <a:t>{ </a:t>
            </a:r>
          </a:p>
          <a:p>
            <a:pPr indent="342900"/>
            <a:r>
              <a:rPr lang="en-US" sz="1800" dirty="0"/>
              <a:t>// throwing the wrapper exception – line 4 </a:t>
            </a:r>
          </a:p>
          <a:p>
            <a:r>
              <a:rPr lang="en-US" sz="1800" dirty="0"/>
              <a:t>throw new </a:t>
            </a:r>
            <a:r>
              <a:rPr lang="en-US" sz="1800" dirty="0" err="1"/>
              <a:t>CalculatorException</a:t>
            </a:r>
            <a:r>
              <a:rPr lang="en-US" sz="1800" dirty="0"/>
              <a:t>(“Denominator cannot be zero”, ex); </a:t>
            </a:r>
          </a:p>
        </p:txBody>
      </p:sp>
    </p:spTree>
    <p:extLst>
      <p:ext uri="{BB962C8B-B14F-4D97-AF65-F5344CB8AC3E}">
        <p14:creationId xmlns:p14="http://schemas.microsoft.com/office/powerpoint/2010/main" val="216987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 Exceptions</a:t>
            </a:r>
            <a:r>
              <a:rPr lang="en-US" dirty="0"/>
              <a:t> </a:t>
            </a:r>
            <a:r>
              <a:rPr lang="en-US" dirty="0" smtClean="0"/>
              <a:t>[4-5</a:t>
            </a:r>
            <a:r>
              <a:rPr lang="en-US" dirty="0"/>
              <a:t>]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8805" y="908720"/>
            <a:ext cx="7643866" cy="49398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indent="228600"/>
            <a:r>
              <a:rPr lang="en-US" sz="1800" dirty="0" smtClean="0"/>
              <a:t>} </a:t>
            </a:r>
            <a:endParaRPr lang="en-US" sz="1800" dirty="0"/>
          </a:p>
          <a:p>
            <a:pPr indent="171450"/>
            <a:r>
              <a:rPr lang="en-US" sz="1800" dirty="0"/>
              <a:t>} 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// creating the </a:t>
            </a:r>
            <a:r>
              <a:rPr lang="en-US" sz="1800" dirty="0" err="1"/>
              <a:t>TestCalculator</a:t>
            </a:r>
            <a:r>
              <a:rPr lang="en-US" sz="1800" dirty="0"/>
              <a:t> class </a:t>
            </a:r>
          </a:p>
          <a:p>
            <a:r>
              <a:rPr lang="en-US" sz="1800" dirty="0"/>
              <a:t>public class </a:t>
            </a:r>
            <a:r>
              <a:rPr lang="en-US" sz="1800" dirty="0" err="1"/>
              <a:t>TestCalculator</a:t>
            </a:r>
            <a:r>
              <a:rPr lang="en-US" sz="1800" dirty="0"/>
              <a:t> { </a:t>
            </a:r>
          </a:p>
          <a:p>
            <a:r>
              <a:rPr lang="en-US" sz="1800" dirty="0"/>
              <a:t>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){	</a:t>
            </a:r>
          </a:p>
          <a:p>
            <a:pPr indent="228600"/>
            <a:r>
              <a:rPr lang="en-US" sz="1800" dirty="0"/>
              <a:t>try{ </a:t>
            </a:r>
          </a:p>
          <a:p>
            <a:pPr indent="342900"/>
            <a:r>
              <a:rPr lang="en-US" sz="1800" dirty="0"/>
              <a:t>// creating object of Calculator class </a:t>
            </a:r>
          </a:p>
          <a:p>
            <a:pPr indent="342900"/>
            <a:r>
              <a:rPr lang="en-US" sz="1800" dirty="0"/>
              <a:t>Calculator </a:t>
            </a:r>
            <a:r>
              <a:rPr lang="en-US" sz="1800" dirty="0" err="1"/>
              <a:t>objCalc</a:t>
            </a:r>
            <a:r>
              <a:rPr lang="en-US" sz="1800" dirty="0"/>
              <a:t> = new Calculator(); </a:t>
            </a:r>
          </a:p>
          <a:p>
            <a:pPr indent="342900"/>
            <a:r>
              <a:rPr lang="en-US" sz="1800" dirty="0"/>
              <a:t>// invoking the divide method </a:t>
            </a:r>
          </a:p>
          <a:p>
            <a:pPr indent="342900"/>
            <a:r>
              <a:rPr lang="en-US" sz="1800" dirty="0" err="1"/>
              <a:t>objCalc.divide</a:t>
            </a:r>
            <a:r>
              <a:rPr lang="en-US" sz="1800" dirty="0"/>
              <a:t>(10,0); </a:t>
            </a:r>
          </a:p>
          <a:p>
            <a:pPr indent="228600"/>
            <a:r>
              <a:rPr lang="en-US" sz="1800" dirty="0"/>
              <a:t>}catch(</a:t>
            </a:r>
            <a:r>
              <a:rPr lang="en-US" sz="1800" dirty="0" err="1"/>
              <a:t>CalculatorException</a:t>
            </a:r>
            <a:r>
              <a:rPr lang="en-US" sz="1800" dirty="0"/>
              <a:t> ex){ </a:t>
            </a:r>
          </a:p>
          <a:p>
            <a:pPr indent="514350"/>
            <a:r>
              <a:rPr lang="en-US" sz="1800" dirty="0"/>
              <a:t>// getting the cause from the wrapper </a:t>
            </a:r>
          </a:p>
          <a:p>
            <a:pPr indent="514350"/>
            <a:r>
              <a:rPr lang="en-US" sz="1800" dirty="0" err="1"/>
              <a:t>Throwable</a:t>
            </a:r>
            <a:r>
              <a:rPr lang="en-US" sz="1800" dirty="0"/>
              <a:t> t = </a:t>
            </a:r>
            <a:r>
              <a:rPr lang="en-US" sz="1800" dirty="0" err="1"/>
              <a:t>ex.getCause</a:t>
            </a:r>
            <a:r>
              <a:rPr lang="en-US" sz="1800" dirty="0"/>
              <a:t>(); // line 5 </a:t>
            </a:r>
          </a:p>
          <a:p>
            <a:pPr indent="514350"/>
            <a:r>
              <a:rPr lang="en-US" sz="1800" dirty="0"/>
              <a:t>// printing the message and the cause </a:t>
            </a:r>
          </a:p>
        </p:txBody>
      </p:sp>
    </p:spTree>
    <p:extLst>
      <p:ext uri="{BB962C8B-B14F-4D97-AF65-F5344CB8AC3E}">
        <p14:creationId xmlns:p14="http://schemas.microsoft.com/office/powerpoint/2010/main" val="18201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 Exceptions</a:t>
            </a:r>
            <a:r>
              <a:rPr lang="en-US" dirty="0"/>
              <a:t> </a:t>
            </a:r>
            <a:r>
              <a:rPr lang="en-US" dirty="0" smtClean="0"/>
              <a:t>[5-5</a:t>
            </a:r>
            <a:r>
              <a:rPr lang="en-US" dirty="0"/>
              <a:t>]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8805" y="908720"/>
            <a:ext cx="7643866" cy="2142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indent="342900"/>
            <a:r>
              <a:rPr lang="en-US" sz="1800" dirty="0" smtClean="0"/>
              <a:t> </a:t>
            </a:r>
            <a:r>
              <a:rPr lang="en-US" sz="1800" dirty="0" err="1" smtClean="0"/>
              <a:t>System.out.println</a:t>
            </a:r>
            <a:r>
              <a:rPr lang="en-US" sz="1800" dirty="0"/>
              <a:t>(“Error: “+ </a:t>
            </a:r>
            <a:r>
              <a:rPr lang="en-US" sz="1800" dirty="0" err="1"/>
              <a:t>ex.getMessage</a:t>
            </a:r>
            <a:r>
              <a:rPr lang="en-US" sz="1800" dirty="0"/>
              <a:t>()); // line 6 </a:t>
            </a:r>
          </a:p>
          <a:p>
            <a:pPr indent="514350"/>
            <a:r>
              <a:rPr lang="fr-FR" sz="1800" dirty="0" err="1"/>
              <a:t>System.out.println</a:t>
            </a:r>
            <a:r>
              <a:rPr lang="fr-FR" sz="1800" dirty="0"/>
              <a:t>(“Cause: “ + t); // line 7 </a:t>
            </a:r>
          </a:p>
          <a:p>
            <a:pPr indent="457200"/>
            <a:r>
              <a:rPr lang="en-US" sz="1800" dirty="0"/>
              <a:t>} </a:t>
            </a:r>
          </a:p>
          <a:p>
            <a:pPr indent="285750"/>
            <a:r>
              <a:rPr lang="en-US" sz="1800" dirty="0"/>
              <a:t>} </a:t>
            </a:r>
          </a:p>
          <a:p>
            <a:r>
              <a:rPr lang="en-US" sz="1800" dirty="0"/>
              <a:t>} 	</a:t>
            </a:r>
          </a:p>
          <a:p>
            <a:pPr indent="114300"/>
            <a:r>
              <a:rPr lang="en-US" sz="1800" dirty="0" smtClean="0"/>
              <a:t> </a:t>
            </a:r>
            <a:r>
              <a:rPr lang="en-US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7918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 assertion is a statement in Java that allows the programmer to test his/her assumptions about the program. </a:t>
            </a:r>
            <a:endParaRPr lang="en-US" sz="2400" dirty="0" smtClean="0"/>
          </a:p>
          <a:p>
            <a:r>
              <a:rPr lang="en-US" sz="2400" dirty="0" smtClean="0"/>
              <a:t>Each </a:t>
            </a:r>
            <a:r>
              <a:rPr lang="en-US" sz="2400" dirty="0"/>
              <a:t>assertion is composed of a </a:t>
            </a:r>
            <a:r>
              <a:rPr lang="en-US" sz="2400" dirty="0" err="1"/>
              <a:t>boolean</a:t>
            </a:r>
            <a:r>
              <a:rPr lang="en-US" sz="2400" dirty="0"/>
              <a:t> expression that is believed to be true when the assertion executes.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it is not true, the system will throw an error. </a:t>
            </a:r>
            <a:endParaRPr lang="en-US" sz="2400" dirty="0" smtClean="0"/>
          </a:p>
          <a:p>
            <a:r>
              <a:rPr lang="en-US" sz="2400" dirty="0" smtClean="0"/>
              <a:t>By </a:t>
            </a:r>
            <a:r>
              <a:rPr lang="en-US" sz="2400" dirty="0"/>
              <a:t>verifying that the </a:t>
            </a:r>
            <a:r>
              <a:rPr lang="en-US" sz="2400" dirty="0" err="1"/>
              <a:t>boolean</a:t>
            </a:r>
            <a:r>
              <a:rPr lang="en-US" sz="2400" dirty="0"/>
              <a:t> expression is indeed true, the assertion confirms the assumptions about the </a:t>
            </a:r>
            <a:r>
              <a:rPr lang="en-US" sz="2400" dirty="0" smtClean="0"/>
              <a:t>behavior </a:t>
            </a:r>
            <a:r>
              <a:rPr lang="en-US" sz="2400" dirty="0"/>
              <a:t>of the program.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helps to increase the programmer’s confidence that the code is free of errors. 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 [1-6]</a:t>
            </a:r>
            <a:r>
              <a:rPr lang="en-US" b="0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0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syntax of assertion statement has the following two forms: 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This version of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2400" dirty="0"/>
              <a:t> statement is used to provide a detailed message for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system will pass the value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detail_expression</a:t>
            </a:r>
            <a:r>
              <a:rPr lang="en-US" sz="2400" dirty="0"/>
              <a:t> to the appropriate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r>
              <a:rPr lang="en-US" sz="2400" dirty="0"/>
              <a:t> constructor.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constructor uses the string representation of the value as the error’s detail message. 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r>
              <a:rPr lang="en-US" dirty="0"/>
              <a:t> </a:t>
            </a:r>
            <a:r>
              <a:rPr lang="en-US" dirty="0" smtClean="0"/>
              <a:t>[2-6]</a:t>
            </a:r>
            <a:r>
              <a:rPr lang="en-US" b="0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8805" y="1984280"/>
            <a:ext cx="7643866" cy="3070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assert &lt;</a:t>
            </a:r>
            <a:r>
              <a:rPr lang="en-US" sz="1800" dirty="0" err="1"/>
              <a:t>boolean_expression</a:t>
            </a:r>
            <a:r>
              <a:rPr lang="en-US" sz="1800" dirty="0"/>
              <a:t>&gt;;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805" y="1412776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Syntax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3049985"/>
            <a:ext cx="7643866" cy="3070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assert &lt;</a:t>
            </a:r>
            <a:r>
              <a:rPr lang="en-US" sz="1800" dirty="0" err="1"/>
              <a:t>boolean_expression</a:t>
            </a:r>
            <a:r>
              <a:rPr lang="en-US" sz="1800" dirty="0"/>
              <a:t>&gt; : &lt;</a:t>
            </a:r>
            <a:r>
              <a:rPr lang="en-US" sz="1800" dirty="0" err="1"/>
              <a:t>detail_expression</a:t>
            </a:r>
            <a:r>
              <a:rPr lang="en-US" sz="1800" dirty="0"/>
              <a:t>&gt; ;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2478481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Syntax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203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 exception is an event occurring during program execution that leads to disruption of the normal flow of the program’s instructions. </a:t>
            </a:r>
            <a:endParaRPr lang="en-US" sz="2400" dirty="0" smtClean="0"/>
          </a:p>
          <a:p>
            <a:r>
              <a:rPr lang="en-US" sz="2400" dirty="0" smtClean="0"/>
              <a:t>Exception </a:t>
            </a:r>
            <a:r>
              <a:rPr lang="en-US" sz="2400" dirty="0"/>
              <a:t>handling in Java is a way for ensuring smooth execution of a program. </a:t>
            </a:r>
            <a:endParaRPr lang="en-US" sz="2400" dirty="0" smtClean="0"/>
          </a:p>
          <a:p>
            <a:r>
              <a:rPr lang="en-US" sz="2400" dirty="0" smtClean="0"/>
              <a:t>To </a:t>
            </a:r>
            <a:r>
              <a:rPr lang="en-US" sz="2400" dirty="0"/>
              <a:t>handle the exceptions, Java provides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try-catch-finally</a:t>
            </a:r>
            <a:r>
              <a:rPr lang="en-US" sz="2400" dirty="0"/>
              <a:t> blocks. </a:t>
            </a:r>
            <a:endParaRPr lang="en-US" sz="2400" dirty="0" smtClean="0"/>
          </a:p>
          <a:p>
            <a:r>
              <a:rPr lang="en-US" sz="2400" dirty="0" smtClean="0"/>
              <a:t>Using </a:t>
            </a:r>
            <a:r>
              <a:rPr lang="en-US" sz="2400" dirty="0"/>
              <a:t>these blocks, the developer can check the program statements for errors and handle them in case they occur.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r>
              <a:rPr lang="en-US" dirty="0"/>
              <a:t>of Exceptions 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4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ensure that assertions do not become a performance liability in deployed applications, assertions can be enabled or disabled when the program is started. </a:t>
            </a:r>
            <a:endParaRPr lang="en-US" sz="2400" dirty="0" smtClean="0"/>
          </a:p>
          <a:p>
            <a:r>
              <a:rPr lang="en-US" sz="2400" dirty="0" smtClean="0"/>
              <a:t>Assertions </a:t>
            </a:r>
            <a:r>
              <a:rPr lang="en-US" sz="2400" dirty="0"/>
              <a:t>are disabled by default. </a:t>
            </a:r>
            <a:endParaRPr lang="en-US" sz="2400" dirty="0" smtClean="0"/>
          </a:p>
          <a:p>
            <a:r>
              <a:rPr lang="en-US" sz="2400" dirty="0" smtClean="0"/>
              <a:t>Disabling </a:t>
            </a:r>
            <a:r>
              <a:rPr lang="en-US" sz="2400" dirty="0"/>
              <a:t>assertions removes their performance related issues entirely. </a:t>
            </a:r>
            <a:endParaRPr lang="en-US" sz="2400" dirty="0" smtClean="0"/>
          </a:p>
          <a:p>
            <a:r>
              <a:rPr lang="en-US" sz="2400" dirty="0" smtClean="0"/>
              <a:t>Once </a:t>
            </a:r>
            <a:r>
              <a:rPr lang="en-US" sz="2400" dirty="0"/>
              <a:t>disabled, they become empty statements in the code semantics. </a:t>
            </a:r>
            <a:endParaRPr lang="en-US" sz="2400" dirty="0" smtClean="0"/>
          </a:p>
          <a:p>
            <a:r>
              <a:rPr lang="en-US" sz="2400" dirty="0"/>
              <a:t>Assertion checking is disabled by default. </a:t>
            </a:r>
            <a:endParaRPr lang="en-US" sz="2400" dirty="0" smtClean="0"/>
          </a:p>
          <a:p>
            <a:r>
              <a:rPr lang="en-US" sz="2400" dirty="0" smtClean="0"/>
              <a:t>Assertions </a:t>
            </a:r>
            <a:r>
              <a:rPr lang="en-US" sz="2400" dirty="0"/>
              <a:t>can be enabled at command line by using the following command</a:t>
            </a:r>
            <a:r>
              <a:rPr lang="en-US" sz="2400" dirty="0" smtClean="0"/>
              <a:t>: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java –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&lt;class-name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/>
              <a:t>or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java –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enableassertions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&lt;class-name&gt;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r>
              <a:rPr lang="en-US" dirty="0"/>
              <a:t> </a:t>
            </a:r>
            <a:r>
              <a:rPr lang="en-US" dirty="0" smtClean="0"/>
              <a:t>[3-6]</a:t>
            </a:r>
            <a:r>
              <a:rPr lang="en-US" b="0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89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To enable assertions in </a:t>
            </a:r>
            <a:r>
              <a:rPr lang="en-US" sz="2400" dirty="0" err="1"/>
              <a:t>NetBeans</a:t>
            </a:r>
            <a:r>
              <a:rPr lang="en-US" sz="2400" dirty="0"/>
              <a:t> IDE, perform the following steps</a:t>
            </a:r>
            <a:r>
              <a:rPr lang="en-US" sz="2400" dirty="0" smtClean="0"/>
              <a:t>:</a:t>
            </a:r>
          </a:p>
          <a:p>
            <a:pPr marL="457200" indent="-457200">
              <a:buClr>
                <a:schemeClr val="tx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/>
              <a:t>Right-click the project in the </a:t>
            </a:r>
            <a:r>
              <a:rPr lang="en-US" sz="2000" b="1" dirty="0"/>
              <a:t>Projects</a:t>
            </a:r>
            <a:r>
              <a:rPr lang="en-US" sz="2000" dirty="0"/>
              <a:t> tab. A pop-up menu appears</a:t>
            </a:r>
            <a:r>
              <a:rPr lang="en-US" sz="2000" dirty="0" smtClean="0"/>
              <a:t>.</a:t>
            </a:r>
          </a:p>
          <a:p>
            <a:pPr marL="457200" indent="-457200">
              <a:buClr>
                <a:schemeClr val="tx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/>
              <a:t>Select </a:t>
            </a:r>
            <a:r>
              <a:rPr lang="en-US" sz="2000" b="1" dirty="0"/>
              <a:t>Properties</a:t>
            </a:r>
            <a:r>
              <a:rPr lang="en-US" sz="2000" dirty="0"/>
              <a:t>. The </a:t>
            </a:r>
            <a:r>
              <a:rPr lang="en-US" sz="2000" b="1" dirty="0"/>
              <a:t>Project Properties </a:t>
            </a:r>
            <a:r>
              <a:rPr lang="en-US" sz="2000" dirty="0"/>
              <a:t>dialog box is displayed</a:t>
            </a:r>
            <a:r>
              <a:rPr lang="en-US" sz="2000" dirty="0" smtClean="0"/>
              <a:t>.</a:t>
            </a:r>
          </a:p>
          <a:p>
            <a:pPr marL="457200" indent="-457200">
              <a:buClr>
                <a:schemeClr val="tx1">
                  <a:lumMod val="95000"/>
                  <a:lumOff val="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/>
              <a:t>Select </a:t>
            </a:r>
            <a:r>
              <a:rPr lang="en-US" sz="2000" b="1" dirty="0"/>
              <a:t>Run </a:t>
            </a:r>
            <a:r>
              <a:rPr lang="en-US" sz="2000" dirty="0"/>
              <a:t>from the </a:t>
            </a:r>
            <a:r>
              <a:rPr lang="en-US" sz="2000" b="1" dirty="0"/>
              <a:t>Categories </a:t>
            </a:r>
            <a:r>
              <a:rPr lang="en-US" sz="2000" dirty="0"/>
              <a:t>pane. The runtime settings pane is displayed on the </a:t>
            </a:r>
            <a:r>
              <a:rPr lang="en-US" sz="2000" dirty="0" smtClean="0"/>
              <a:t>right.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r>
              <a:rPr lang="en-US" dirty="0"/>
              <a:t> </a:t>
            </a:r>
            <a:r>
              <a:rPr lang="en-US" dirty="0" smtClean="0"/>
              <a:t>[4-6]</a:t>
            </a:r>
            <a:r>
              <a:rPr lang="en-US" b="0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67" y="2806255"/>
            <a:ext cx="7103062" cy="358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9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tx1">
                  <a:lumMod val="95000"/>
                  <a:lumOff val="5000"/>
                </a:schemeClr>
              </a:buClr>
              <a:buSzPct val="100000"/>
              <a:buFont typeface="+mj-lt"/>
              <a:buAutoNum type="arabicPeriod" startAt="4"/>
            </a:pPr>
            <a:r>
              <a:rPr lang="en-US" sz="2000" dirty="0" smtClean="0"/>
              <a:t>Click </a:t>
            </a:r>
            <a:r>
              <a:rPr lang="en-US" sz="2000" dirty="0"/>
              <a:t>the </a:t>
            </a:r>
            <a:r>
              <a:rPr lang="en-US" sz="2000" b="1" dirty="0"/>
              <a:t>Customize </a:t>
            </a:r>
            <a:r>
              <a:rPr lang="en-US" sz="2000" dirty="0"/>
              <a:t>button. The </a:t>
            </a:r>
            <a:r>
              <a:rPr lang="en-US" sz="2000" b="1" dirty="0"/>
              <a:t>Project Properties </a:t>
            </a:r>
            <a:r>
              <a:rPr lang="en-US" sz="2000" dirty="0"/>
              <a:t>dialog box is displayed</a:t>
            </a:r>
            <a:r>
              <a:rPr lang="en-US" sz="2000" dirty="0" smtClean="0"/>
              <a:t>.</a:t>
            </a:r>
          </a:p>
          <a:p>
            <a:pPr marL="457200" indent="-457200">
              <a:buClr>
                <a:schemeClr val="tx1">
                  <a:lumMod val="95000"/>
                  <a:lumOff val="5000"/>
                </a:schemeClr>
              </a:buClr>
              <a:buSzPct val="100000"/>
              <a:buFont typeface="+mj-lt"/>
              <a:buAutoNum type="arabicPeriod" startAt="4"/>
            </a:pPr>
            <a:r>
              <a:rPr lang="en-US" sz="2000" dirty="0"/>
              <a:t>Scroll down and select the </a:t>
            </a:r>
            <a:r>
              <a:rPr lang="en-US" sz="2000" b="1" dirty="0" err="1"/>
              <a:t>ea</a:t>
            </a:r>
            <a:r>
              <a:rPr lang="en-US" sz="2000" b="1" dirty="0"/>
              <a:t> </a:t>
            </a:r>
            <a:r>
              <a:rPr lang="en-US" sz="2000" dirty="0" smtClean="0"/>
              <a:t>checkbox.</a:t>
            </a:r>
          </a:p>
          <a:p>
            <a:pPr marL="457200" indent="-457200">
              <a:buClr>
                <a:schemeClr val="tx1">
                  <a:lumMod val="95000"/>
                  <a:lumOff val="5000"/>
                </a:schemeClr>
              </a:buClr>
              <a:buSzPct val="100000"/>
              <a:buFont typeface="+mj-lt"/>
              <a:buAutoNum type="arabicPeriod" startAt="4"/>
            </a:pPr>
            <a:endParaRPr lang="en-US" sz="2400" dirty="0" smtClean="0"/>
          </a:p>
          <a:p>
            <a:pPr marL="457200" indent="-457200">
              <a:buFont typeface="+mj-lt"/>
              <a:buAutoNum type="arabicPeriod" startAt="4"/>
            </a:pPr>
            <a:endParaRPr lang="en-US" sz="2400" dirty="0"/>
          </a:p>
          <a:p>
            <a:pPr marL="457200" indent="-457200">
              <a:buFont typeface="+mj-lt"/>
              <a:buAutoNum type="arabicPeriod" startAt="4"/>
            </a:pPr>
            <a:endParaRPr lang="en-US" sz="2400" dirty="0" smtClean="0"/>
          </a:p>
          <a:p>
            <a:pPr marL="457200" indent="-457200">
              <a:buFont typeface="+mj-lt"/>
              <a:buAutoNum type="arabicPeriod" startAt="4"/>
            </a:pPr>
            <a:endParaRPr lang="en-US" sz="2400" dirty="0"/>
          </a:p>
          <a:p>
            <a:pPr marL="457200" indent="-457200">
              <a:buFont typeface="+mj-lt"/>
              <a:buAutoNum type="arabicPeriod" startAt="4"/>
            </a:pPr>
            <a:endParaRPr lang="en-US" sz="2400" dirty="0" smtClean="0"/>
          </a:p>
          <a:p>
            <a:pPr marL="457200" indent="-457200">
              <a:buFont typeface="+mj-lt"/>
              <a:buAutoNum type="arabicPeriod" startAt="4"/>
            </a:pPr>
            <a:endParaRPr lang="en-US" sz="2400" dirty="0" smtClean="0"/>
          </a:p>
          <a:p>
            <a:pPr marL="457200" indent="-457200">
              <a:buFont typeface="+mj-lt"/>
              <a:buAutoNum type="arabicPeriod" startAt="4"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r>
              <a:rPr lang="en-US" dirty="0"/>
              <a:t> </a:t>
            </a:r>
            <a:r>
              <a:rPr lang="en-US" dirty="0" smtClean="0"/>
              <a:t>[5-6]</a:t>
            </a:r>
            <a:r>
              <a:rPr lang="en-US" b="0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83690"/>
            <a:ext cx="5694388" cy="428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tx1">
                  <a:lumMod val="95000"/>
                  <a:lumOff val="5000"/>
                </a:schemeClr>
              </a:buClr>
              <a:buSzPct val="100000"/>
              <a:buFont typeface="+mj-lt"/>
              <a:buAutoNum type="arabicPeriod" startAt="6"/>
            </a:pPr>
            <a:r>
              <a:rPr lang="en-US" sz="2000" dirty="0" smtClean="0"/>
              <a:t>Click </a:t>
            </a:r>
            <a:r>
              <a:rPr lang="en-US" sz="2000" b="1" dirty="0"/>
              <a:t>OK</a:t>
            </a:r>
            <a:r>
              <a:rPr lang="en-US" sz="2000" dirty="0"/>
              <a:t>. The </a:t>
            </a:r>
            <a:r>
              <a:rPr lang="en-US" sz="2000" b="1" dirty="0"/>
              <a:t>–</a:t>
            </a:r>
            <a:r>
              <a:rPr lang="en-US" sz="2000" b="1" dirty="0" err="1"/>
              <a:t>ea</a:t>
            </a:r>
            <a:r>
              <a:rPr lang="en-US" sz="2000" b="1" dirty="0"/>
              <a:t> </a:t>
            </a:r>
            <a:r>
              <a:rPr lang="en-US" sz="2000" dirty="0"/>
              <a:t>option is set in the </a:t>
            </a:r>
            <a:r>
              <a:rPr lang="en-US" sz="2000" b="1" dirty="0"/>
              <a:t>VM Options </a:t>
            </a:r>
            <a:r>
              <a:rPr lang="en-US" sz="2000" dirty="0"/>
              <a:t>text </a:t>
            </a:r>
            <a:r>
              <a:rPr lang="en-US" sz="2000" dirty="0" smtClean="0"/>
              <a:t>box.</a:t>
            </a:r>
          </a:p>
          <a:p>
            <a:pPr marL="457200" indent="-457200">
              <a:buClr>
                <a:schemeClr val="tx1">
                  <a:lumMod val="95000"/>
                  <a:lumOff val="5000"/>
                </a:schemeClr>
              </a:buClr>
              <a:buSzPct val="100000"/>
              <a:buFont typeface="+mj-lt"/>
              <a:buAutoNum type="arabicPeriod" startAt="6"/>
            </a:pPr>
            <a:endParaRPr lang="en-IN" sz="2000" dirty="0"/>
          </a:p>
          <a:p>
            <a:pPr marL="457200" indent="-457200">
              <a:buClr>
                <a:schemeClr val="tx1">
                  <a:lumMod val="95000"/>
                  <a:lumOff val="5000"/>
                </a:schemeClr>
              </a:buClr>
              <a:buSzPct val="100000"/>
              <a:buFont typeface="+mj-lt"/>
              <a:buAutoNum type="arabicPeriod" startAt="6"/>
            </a:pPr>
            <a:endParaRPr lang="en-IN" sz="2000" dirty="0" smtClean="0"/>
          </a:p>
          <a:p>
            <a:pPr marL="457200" indent="-457200">
              <a:buClr>
                <a:schemeClr val="tx1">
                  <a:lumMod val="95000"/>
                  <a:lumOff val="5000"/>
                </a:schemeClr>
              </a:buClr>
              <a:buSzPct val="100000"/>
              <a:buFont typeface="+mj-lt"/>
              <a:buAutoNum type="arabicPeriod" startAt="6"/>
            </a:pPr>
            <a:endParaRPr lang="en-IN" sz="2000" dirty="0"/>
          </a:p>
          <a:p>
            <a:pPr marL="457200" indent="-457200">
              <a:buClr>
                <a:schemeClr val="tx1">
                  <a:lumMod val="95000"/>
                  <a:lumOff val="5000"/>
                </a:schemeClr>
              </a:buClr>
              <a:buSzPct val="100000"/>
              <a:buFont typeface="+mj-lt"/>
              <a:buAutoNum type="arabicPeriod" startAt="6"/>
            </a:pPr>
            <a:endParaRPr lang="en-IN" sz="2000" dirty="0" smtClean="0"/>
          </a:p>
          <a:p>
            <a:pPr marL="457200" indent="-457200">
              <a:buClr>
                <a:schemeClr val="tx1">
                  <a:lumMod val="95000"/>
                  <a:lumOff val="5000"/>
                </a:schemeClr>
              </a:buClr>
              <a:buSzPct val="100000"/>
              <a:buFont typeface="+mj-lt"/>
              <a:buAutoNum type="arabicPeriod" startAt="6"/>
            </a:pPr>
            <a:endParaRPr lang="en-IN" sz="2000" dirty="0"/>
          </a:p>
          <a:p>
            <a:pPr marL="457200" indent="-457200">
              <a:buClr>
                <a:schemeClr val="tx1">
                  <a:lumMod val="95000"/>
                  <a:lumOff val="5000"/>
                </a:schemeClr>
              </a:buClr>
              <a:buSzPct val="100000"/>
              <a:buFont typeface="+mj-lt"/>
              <a:buAutoNum type="arabicPeriod" startAt="6"/>
            </a:pPr>
            <a:endParaRPr lang="en-IN" sz="2000" dirty="0" smtClean="0"/>
          </a:p>
          <a:p>
            <a:pPr marL="457200" indent="-457200">
              <a:buClr>
                <a:schemeClr val="tx1">
                  <a:lumMod val="95000"/>
                  <a:lumOff val="5000"/>
                </a:schemeClr>
              </a:buClr>
              <a:buSzPct val="100000"/>
              <a:buFont typeface="+mj-lt"/>
              <a:buAutoNum type="arabicPeriod" startAt="6"/>
            </a:pPr>
            <a:endParaRPr lang="en-IN" sz="2000" dirty="0"/>
          </a:p>
          <a:p>
            <a:pPr marL="457200" indent="-457200">
              <a:buClr>
                <a:schemeClr val="tx1">
                  <a:lumMod val="95000"/>
                  <a:lumOff val="5000"/>
                </a:schemeClr>
              </a:buClr>
              <a:buSzPct val="100000"/>
              <a:buFont typeface="+mj-lt"/>
              <a:buAutoNum type="arabicPeriod" startAt="6"/>
            </a:pPr>
            <a:endParaRPr lang="en-IN" sz="2000" dirty="0" smtClean="0"/>
          </a:p>
          <a:p>
            <a:pPr marL="457200" indent="-457200">
              <a:buClr>
                <a:schemeClr val="tx1">
                  <a:lumMod val="95000"/>
                  <a:lumOff val="5000"/>
                </a:schemeClr>
              </a:buClr>
              <a:buSzPct val="100000"/>
              <a:buFont typeface="+mj-lt"/>
              <a:buAutoNum type="arabicPeriod" startAt="6"/>
            </a:pPr>
            <a:endParaRPr lang="en-IN" sz="2000" dirty="0"/>
          </a:p>
          <a:p>
            <a:pPr marL="457200" indent="-457200">
              <a:buClr>
                <a:schemeClr val="tx1">
                  <a:lumMod val="95000"/>
                  <a:lumOff val="5000"/>
                </a:schemeClr>
              </a:buClr>
              <a:buSzPct val="100000"/>
              <a:buFont typeface="+mj-lt"/>
              <a:buAutoNum type="arabicPeriod" startAt="6"/>
            </a:pPr>
            <a:endParaRPr lang="en-IN" sz="2000" dirty="0" smtClean="0"/>
          </a:p>
          <a:p>
            <a:pPr marL="457200" indent="-457200">
              <a:buClr>
                <a:schemeClr val="tx1">
                  <a:lumMod val="95000"/>
                  <a:lumOff val="5000"/>
                </a:schemeClr>
              </a:buClr>
              <a:buSzPct val="100000"/>
              <a:buFont typeface="+mj-lt"/>
              <a:buAutoNum type="arabicPeriod" startAt="6"/>
            </a:pPr>
            <a:endParaRPr lang="en-IN" sz="2000" dirty="0"/>
          </a:p>
          <a:p>
            <a:pPr marL="457200" indent="-457200">
              <a:buClr>
                <a:schemeClr val="tx1">
                  <a:lumMod val="95000"/>
                  <a:lumOff val="5000"/>
                </a:schemeClr>
              </a:buClr>
              <a:buSzPct val="100000"/>
              <a:buFont typeface="+mj-lt"/>
              <a:buAutoNum type="arabicPeriod" startAt="6"/>
            </a:pPr>
            <a:r>
              <a:rPr lang="en-US" sz="2000" dirty="0"/>
              <a:t>Click </a:t>
            </a:r>
            <a:r>
              <a:rPr lang="en-US" sz="2000" b="1" dirty="0"/>
              <a:t>OK</a:t>
            </a:r>
            <a:r>
              <a:rPr lang="en-US" sz="2000" dirty="0"/>
              <a:t>.</a:t>
            </a:r>
            <a:endParaRPr lang="en-GB" sz="2000" dirty="0"/>
          </a:p>
          <a:p>
            <a:pPr marL="457200" indent="-457200">
              <a:buClr>
                <a:schemeClr val="tx1">
                  <a:lumMod val="95000"/>
                  <a:lumOff val="5000"/>
                </a:schemeClr>
              </a:buClr>
              <a:buSzPct val="100000"/>
              <a:buFont typeface="+mj-lt"/>
              <a:buAutoNum type="arabicPeriod" startAt="6"/>
            </a:pP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r>
              <a:rPr lang="en-US" dirty="0"/>
              <a:t> </a:t>
            </a:r>
            <a:r>
              <a:rPr lang="en-US" dirty="0" smtClean="0"/>
              <a:t>[6-6]</a:t>
            </a:r>
            <a:r>
              <a:rPr lang="en-US" b="0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56" y="1412776"/>
            <a:ext cx="7333590" cy="372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6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Earlier, where assertions were not available, many programmers used comments to indicate their assumptions concerning a program’s behavior. </a:t>
            </a:r>
            <a:endParaRPr lang="en-US" sz="2000" dirty="0" smtClean="0"/>
          </a:p>
          <a:p>
            <a:r>
              <a:rPr lang="en-US" sz="2000" dirty="0" smtClean="0"/>
              <a:t>For </a:t>
            </a:r>
            <a:r>
              <a:rPr lang="en-US" sz="2000" dirty="0"/>
              <a:t>example, one might have written a comment as shown in </a:t>
            </a:r>
            <a:r>
              <a:rPr lang="en-US" sz="2000" dirty="0" smtClean="0"/>
              <a:t>the following Code </a:t>
            </a:r>
            <a:r>
              <a:rPr lang="en-US" sz="2000" dirty="0"/>
              <a:t>Snippet </a:t>
            </a:r>
            <a:r>
              <a:rPr lang="en-US" sz="2000" dirty="0" smtClean="0"/>
              <a:t>to </a:t>
            </a:r>
            <a:r>
              <a:rPr lang="en-US" sz="2000" dirty="0"/>
              <a:t>explain the assumption about an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/>
              <a:t> clause in an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if...else </a:t>
            </a:r>
            <a:r>
              <a:rPr lang="en-US" sz="2000" dirty="0"/>
              <a:t>statement. </a:t>
            </a:r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Invariants [1-3]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8805" y="3208416"/>
            <a:ext cx="7643866" cy="32778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public class </a:t>
            </a:r>
            <a:r>
              <a:rPr lang="en-US" sz="1800" dirty="0" err="1"/>
              <a:t>AssertionTest</a:t>
            </a:r>
            <a:r>
              <a:rPr lang="en-US" sz="1800" dirty="0"/>
              <a:t>{ </a:t>
            </a:r>
          </a:p>
          <a:p>
            <a:r>
              <a:rPr lang="en-US" sz="1800" dirty="0"/>
              <a:t>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){ </a:t>
            </a:r>
          </a:p>
          <a:p>
            <a:pPr indent="285750"/>
            <a:r>
              <a:rPr lang="en-US" sz="1800" dirty="0" err="1"/>
              <a:t>int</a:t>
            </a:r>
            <a:r>
              <a:rPr lang="en-US" sz="1800" dirty="0"/>
              <a:t> a = 0; 	</a:t>
            </a:r>
            <a:endParaRPr lang="en-US" sz="1800" dirty="0" smtClean="0"/>
          </a:p>
          <a:p>
            <a:r>
              <a:rPr lang="en-US" sz="1800" dirty="0"/>
              <a:t>if(a&gt;0) </a:t>
            </a:r>
          </a:p>
          <a:p>
            <a:pPr indent="400050"/>
            <a:r>
              <a:rPr lang="en-US" sz="1800" dirty="0"/>
              <a:t>// do this if a is greater than zero </a:t>
            </a:r>
          </a:p>
          <a:p>
            <a:pPr indent="400050"/>
            <a:r>
              <a:rPr lang="en-US" sz="1800" dirty="0"/>
              <a:t>else{ </a:t>
            </a:r>
          </a:p>
          <a:p>
            <a:pPr indent="571500"/>
            <a:r>
              <a:rPr lang="en-US" sz="1800" dirty="0"/>
              <a:t>// do that, unless a is negative </a:t>
            </a:r>
          </a:p>
          <a:p>
            <a:pPr indent="400050"/>
            <a:r>
              <a:rPr lang="en-US" sz="1800" dirty="0"/>
              <a:t>} </a:t>
            </a:r>
          </a:p>
          <a:p>
            <a:pPr indent="228600"/>
            <a:r>
              <a:rPr lang="en-US" sz="1800" dirty="0"/>
              <a:t>} </a:t>
            </a:r>
          </a:p>
          <a:p>
            <a:r>
              <a:rPr lang="en-US" sz="1800" dirty="0"/>
              <a:t>} 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805" y="2636912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863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 code states that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200" dirty="0"/>
              <a:t> statement should be executed only if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b="1" dirty="0"/>
              <a:t> </a:t>
            </a:r>
            <a:r>
              <a:rPr lang="en-US" sz="2200" dirty="0"/>
              <a:t>is equal to zero but not if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a&gt;0</a:t>
            </a:r>
            <a:r>
              <a:rPr lang="en-US" sz="2200" dirty="0"/>
              <a:t>. </a:t>
            </a:r>
            <a:endParaRPr lang="en-US" sz="2200" dirty="0" smtClean="0"/>
          </a:p>
          <a:p>
            <a:r>
              <a:rPr lang="en-US" sz="2200" dirty="0" smtClean="0"/>
              <a:t>However</a:t>
            </a:r>
            <a:r>
              <a:rPr lang="en-US" sz="2200" dirty="0"/>
              <a:t>, at runtime, this can be missed out since no error will be raised even if a negative number is specified at runtime. </a:t>
            </a:r>
            <a:endParaRPr lang="en-US" sz="2200" dirty="0" smtClean="0"/>
          </a:p>
          <a:p>
            <a:r>
              <a:rPr lang="en-US" sz="2200" dirty="0" smtClean="0"/>
              <a:t>For </a:t>
            </a:r>
            <a:r>
              <a:rPr lang="en-US" sz="2200" dirty="0"/>
              <a:t>such invariants, one can use assertion as shown in </a:t>
            </a:r>
            <a:r>
              <a:rPr lang="en-US" sz="2200" dirty="0" smtClean="0"/>
              <a:t>the following Code Snippet: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Invariants </a:t>
            </a:r>
            <a:r>
              <a:rPr lang="en-US" dirty="0" smtClean="0"/>
              <a:t>[2-3</a:t>
            </a:r>
            <a:r>
              <a:rPr lang="en-US" dirty="0"/>
              <a:t>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8805" y="3856488"/>
            <a:ext cx="7643866" cy="19482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public class </a:t>
            </a:r>
            <a:r>
              <a:rPr lang="en-US" sz="1800" dirty="0" err="1"/>
              <a:t>AssertionTest</a:t>
            </a:r>
            <a:r>
              <a:rPr lang="en-US" sz="1800" dirty="0"/>
              <a:t>{ </a:t>
            </a:r>
          </a:p>
          <a:p>
            <a:r>
              <a:rPr lang="en-US" sz="1800" dirty="0"/>
              <a:t>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){ </a:t>
            </a:r>
          </a:p>
          <a:p>
            <a:pPr indent="171450"/>
            <a:r>
              <a:rPr lang="en-US" sz="1800" dirty="0" err="1"/>
              <a:t>int</a:t>
            </a:r>
            <a:r>
              <a:rPr lang="en-US" sz="1800" dirty="0"/>
              <a:t> a = -1; </a:t>
            </a:r>
          </a:p>
          <a:p>
            <a:pPr indent="171450"/>
            <a:r>
              <a:rPr lang="en-US" sz="1800" dirty="0"/>
              <a:t>if(a&gt;0) </a:t>
            </a:r>
          </a:p>
          <a:p>
            <a:pPr indent="285750"/>
            <a:r>
              <a:rPr lang="en-US" sz="1800" dirty="0" err="1"/>
              <a:t>System.out.println</a:t>
            </a:r>
            <a:r>
              <a:rPr lang="en-US" sz="1800" dirty="0"/>
              <a:t>(“Greater than zero”); </a:t>
            </a:r>
          </a:p>
          <a:p>
            <a:r>
              <a:rPr lang="en-US" sz="1800" dirty="0"/>
              <a:t>else{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805" y="3284984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4677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/>
              <a:t>In </a:t>
            </a:r>
            <a:r>
              <a:rPr lang="en-US" sz="2400" dirty="0"/>
              <a:t>the </a:t>
            </a:r>
            <a:r>
              <a:rPr lang="en-US" sz="2400" dirty="0" smtClean="0"/>
              <a:t>code:</a:t>
            </a:r>
          </a:p>
          <a:p>
            <a:r>
              <a:rPr lang="en-US" sz="2400" dirty="0" smtClean="0"/>
              <a:t>The value </a:t>
            </a:r>
            <a:r>
              <a:rPr lang="en-US" sz="2400" dirty="0"/>
              <a:t>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/>
              <a:t> </a:t>
            </a:r>
            <a:r>
              <a:rPr lang="en-US" sz="2400" dirty="0"/>
              <a:t>has been set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400" dirty="0"/>
              <a:t> block, an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2400" dirty="0"/>
              <a:t> statement is provided which checks 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/>
              <a:t> </a:t>
            </a:r>
            <a:r>
              <a:rPr lang="en-US" sz="2400" dirty="0"/>
              <a:t>is equal to zero.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not, the detail message will be displayed to the user and the application will terminate. 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</a:t>
            </a:r>
            <a:r>
              <a:rPr lang="en-US" dirty="0" smtClean="0"/>
              <a:t>Invariants</a:t>
            </a:r>
            <a:r>
              <a:rPr lang="en-US" dirty="0"/>
              <a:t> </a:t>
            </a:r>
            <a:r>
              <a:rPr lang="en-US" dirty="0" smtClean="0"/>
              <a:t>[3-3</a:t>
            </a:r>
            <a:r>
              <a:rPr lang="en-US" dirty="0"/>
              <a:t>]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8805" y="908720"/>
            <a:ext cx="7643866" cy="16158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indent="571500"/>
            <a:r>
              <a:rPr lang="en-US" sz="1800" dirty="0" smtClean="0"/>
              <a:t>assert </a:t>
            </a:r>
            <a:r>
              <a:rPr lang="en-US" sz="1800" dirty="0"/>
              <a:t>a==0:”Number should not be negative”; </a:t>
            </a:r>
          </a:p>
          <a:p>
            <a:pPr indent="571500"/>
            <a:r>
              <a:rPr lang="en-US" sz="1800" dirty="0" err="1"/>
              <a:t>System.out.println</a:t>
            </a:r>
            <a:r>
              <a:rPr lang="en-US" sz="1800" dirty="0"/>
              <a:t>(“Number is zero”); </a:t>
            </a:r>
          </a:p>
          <a:p>
            <a:pPr indent="342900"/>
            <a:r>
              <a:rPr lang="en-US" sz="1800" dirty="0"/>
              <a:t>} </a:t>
            </a:r>
          </a:p>
          <a:p>
            <a:pPr indent="171450"/>
            <a:r>
              <a:rPr lang="en-US" sz="1800" dirty="0"/>
              <a:t>} </a:t>
            </a:r>
          </a:p>
          <a:p>
            <a:r>
              <a:rPr lang="en-US" sz="1800" dirty="0"/>
              <a:t>} 	</a:t>
            </a:r>
          </a:p>
        </p:txBody>
      </p:sp>
    </p:spTree>
    <p:extLst>
      <p:ext uri="{BB962C8B-B14F-4D97-AF65-F5344CB8AC3E}">
        <p14:creationId xmlns:p14="http://schemas.microsoft.com/office/powerpoint/2010/main" val="10153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Assertions can also be applied to control flow invariants such as 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2400" dirty="0"/>
              <a:t> statement that has no default case.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absence of a default case is indicative of the belief that one of the cases will always be executed.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assumption that a particular variable will surely have any one of a small set of values is an invariant that needs to be checked with an assertion. 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</a:t>
            </a:r>
            <a:r>
              <a:rPr lang="en-US" dirty="0"/>
              <a:t>Flow </a:t>
            </a:r>
            <a:r>
              <a:rPr lang="en-US" dirty="0" smtClean="0"/>
              <a:t>Invariants </a:t>
            </a:r>
            <a:r>
              <a:rPr lang="en-US" dirty="0"/>
              <a:t>[</a:t>
            </a:r>
            <a:r>
              <a:rPr lang="en-US" dirty="0" smtClean="0"/>
              <a:t>1-3]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2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Suppose </a:t>
            </a:r>
            <a:r>
              <a:rPr lang="en-US" sz="2400" dirty="0"/>
              <a:t>a switch statement appears in a program that checks days of a week as shown in </a:t>
            </a:r>
            <a:r>
              <a:rPr lang="en-US" sz="2400" dirty="0" smtClean="0"/>
              <a:t>the following Code Snippet: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</a:t>
            </a:r>
            <a:r>
              <a:rPr lang="en-US" dirty="0"/>
              <a:t>Flow </a:t>
            </a:r>
            <a:r>
              <a:rPr lang="en-US" dirty="0" smtClean="0"/>
              <a:t>Invariants [2-3]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8805" y="2272312"/>
            <a:ext cx="7643866" cy="36102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public class </a:t>
            </a:r>
            <a:r>
              <a:rPr lang="en-US" sz="1800" dirty="0" err="1"/>
              <a:t>ControlFlowTest</a:t>
            </a:r>
            <a:r>
              <a:rPr lang="en-US" sz="1800" dirty="0"/>
              <a:t> { </a:t>
            </a:r>
          </a:p>
          <a:p>
            <a:pPr indent="114300"/>
            <a:r>
              <a:rPr lang="en-US" sz="1800" dirty="0"/>
              <a:t>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{ </a:t>
            </a:r>
          </a:p>
          <a:p>
            <a:pPr indent="228600"/>
            <a:r>
              <a:rPr lang="en-US" sz="1800" dirty="0"/>
              <a:t>String day=</a:t>
            </a:r>
            <a:r>
              <a:rPr lang="en-US" sz="1800" dirty="0" err="1"/>
              <a:t>args</a:t>
            </a:r>
            <a:r>
              <a:rPr lang="en-US" sz="1800" dirty="0"/>
              <a:t>[0]; </a:t>
            </a:r>
          </a:p>
          <a:p>
            <a:pPr indent="228600"/>
            <a:r>
              <a:rPr lang="en-US" sz="1800" dirty="0"/>
              <a:t>switch (day) { </a:t>
            </a:r>
          </a:p>
          <a:p>
            <a:pPr indent="342900"/>
            <a:r>
              <a:rPr lang="en-US" sz="1800" dirty="0"/>
              <a:t>case “Sun”: </a:t>
            </a:r>
          </a:p>
          <a:p>
            <a:pPr indent="457200"/>
            <a:r>
              <a:rPr lang="en-US" sz="1800" dirty="0"/>
              <a:t>// do this </a:t>
            </a:r>
          </a:p>
          <a:p>
            <a:pPr indent="457200"/>
            <a:r>
              <a:rPr lang="en-US" sz="1800" dirty="0"/>
              <a:t>break; </a:t>
            </a:r>
          </a:p>
          <a:p>
            <a:pPr indent="342900"/>
            <a:r>
              <a:rPr lang="en-US" sz="1800" dirty="0"/>
              <a:t>case “Mon”: </a:t>
            </a:r>
          </a:p>
          <a:p>
            <a:pPr indent="342900"/>
            <a:r>
              <a:rPr lang="en-US" sz="1800" dirty="0"/>
              <a:t>// do this </a:t>
            </a:r>
          </a:p>
          <a:p>
            <a:pPr indent="342900"/>
            <a:r>
              <a:rPr lang="en-US" sz="1800" dirty="0"/>
              <a:t>break; 	</a:t>
            </a:r>
          </a:p>
          <a:p>
            <a:pPr indent="342900"/>
            <a:r>
              <a:rPr lang="en-US" sz="1800" dirty="0"/>
              <a:t>case “Tue”: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805" y="1700808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1383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</a:t>
            </a:r>
            <a:r>
              <a:rPr lang="en-US" dirty="0"/>
              <a:t>Flow </a:t>
            </a:r>
            <a:r>
              <a:rPr lang="en-US" dirty="0" smtClean="0"/>
              <a:t>Invariants [3-3]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8805" y="908720"/>
            <a:ext cx="7643866" cy="56046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indent="685800"/>
            <a:r>
              <a:rPr lang="en-US" sz="1800" dirty="0" smtClean="0"/>
              <a:t>// </a:t>
            </a:r>
            <a:r>
              <a:rPr lang="en-US" sz="1800" dirty="0"/>
              <a:t>do this	</a:t>
            </a:r>
          </a:p>
          <a:p>
            <a:pPr indent="685800"/>
            <a:r>
              <a:rPr lang="en-US" sz="1800" dirty="0"/>
              <a:t>break; </a:t>
            </a:r>
          </a:p>
          <a:p>
            <a:pPr indent="342900"/>
            <a:r>
              <a:rPr lang="en-US" sz="1800" dirty="0"/>
              <a:t>case “Wed”: </a:t>
            </a:r>
          </a:p>
          <a:p>
            <a:pPr indent="342900"/>
            <a:r>
              <a:rPr lang="en-US" sz="1800" dirty="0"/>
              <a:t>// do this </a:t>
            </a:r>
          </a:p>
          <a:p>
            <a:pPr indent="342900"/>
            <a:r>
              <a:rPr lang="en-US" sz="1800" dirty="0"/>
              <a:t>break; </a:t>
            </a:r>
          </a:p>
          <a:p>
            <a:pPr indent="342900"/>
            <a:r>
              <a:rPr lang="en-US" sz="1800" dirty="0"/>
              <a:t>case “Thu”: </a:t>
            </a:r>
          </a:p>
          <a:p>
            <a:pPr indent="342900"/>
            <a:r>
              <a:rPr lang="en-US" sz="1800" dirty="0"/>
              <a:t>// do this </a:t>
            </a:r>
          </a:p>
          <a:p>
            <a:pPr indent="342900"/>
            <a:r>
              <a:rPr lang="en-US" sz="1800" dirty="0"/>
              <a:t>break; </a:t>
            </a:r>
          </a:p>
          <a:p>
            <a:pPr indent="342900"/>
            <a:r>
              <a:rPr lang="en-US" sz="1800" dirty="0"/>
              <a:t>case “Fri”: </a:t>
            </a:r>
          </a:p>
          <a:p>
            <a:pPr indent="342900"/>
            <a:r>
              <a:rPr lang="en-US" sz="1800" dirty="0"/>
              <a:t>// do this </a:t>
            </a:r>
          </a:p>
          <a:p>
            <a:pPr indent="342900"/>
            <a:r>
              <a:rPr lang="en-US" sz="1800" dirty="0"/>
              <a:t>break; </a:t>
            </a:r>
          </a:p>
          <a:p>
            <a:pPr indent="342900"/>
            <a:r>
              <a:rPr lang="en-US" sz="1800" dirty="0"/>
              <a:t>case “Sat”: </a:t>
            </a:r>
          </a:p>
          <a:p>
            <a:pPr indent="342900"/>
            <a:r>
              <a:rPr lang="en-US" sz="1800" dirty="0"/>
              <a:t>// do this </a:t>
            </a:r>
          </a:p>
          <a:p>
            <a:pPr indent="342900"/>
            <a:r>
              <a:rPr lang="en-US" sz="1800" dirty="0"/>
              <a:t>break; 	</a:t>
            </a:r>
          </a:p>
          <a:p>
            <a:pPr indent="228600"/>
            <a:r>
              <a:rPr lang="en-US" sz="1800" dirty="0"/>
              <a:t>} </a:t>
            </a:r>
          </a:p>
          <a:p>
            <a:pPr indent="171450"/>
            <a:r>
              <a:rPr lang="en-US" sz="1800" dirty="0"/>
              <a:t>} </a:t>
            </a:r>
          </a:p>
          <a:p>
            <a:r>
              <a:rPr lang="en-US" sz="1800" dirty="0"/>
              <a:t>} 	</a:t>
            </a:r>
          </a:p>
        </p:txBody>
      </p:sp>
    </p:spTree>
    <p:extLst>
      <p:ext uri="{BB962C8B-B14F-4D97-AF65-F5344CB8AC3E}">
        <p14:creationId xmlns:p14="http://schemas.microsoft.com/office/powerpoint/2010/main" val="94366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order to handle exceptions, the developer needs to identify the statements that may lead to exceptions and enclose them within a try block. </a:t>
            </a:r>
            <a:endParaRPr lang="en-US" sz="2400" dirty="0" smtClean="0"/>
          </a:p>
          <a:p>
            <a:r>
              <a:rPr lang="en-US" sz="2400" dirty="0" smtClean="0"/>
              <a:t>Next</a:t>
            </a:r>
            <a:r>
              <a:rPr lang="en-US" sz="2400" dirty="0"/>
              <a:t>, exception handlers </a:t>
            </a:r>
            <a:r>
              <a:rPr lang="en-US" sz="2400" dirty="0" smtClean="0"/>
              <a:t>need </a:t>
            </a:r>
            <a:r>
              <a:rPr lang="en-US" sz="2400" dirty="0"/>
              <a:t>to be associated with 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400" dirty="0"/>
              <a:t> block by providing one or more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400" dirty="0"/>
              <a:t> blocks directly after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400" dirty="0"/>
              <a:t> block. </a:t>
            </a:r>
            <a:endParaRPr lang="en-US" sz="2400" dirty="0" smtClean="0"/>
          </a:p>
          <a:p>
            <a:r>
              <a:rPr lang="en-US" sz="2400" dirty="0"/>
              <a:t>The syntax of 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try-catch </a:t>
            </a:r>
            <a:r>
              <a:rPr lang="en-US" sz="2400" dirty="0"/>
              <a:t>block is as follows</a:t>
            </a:r>
            <a:r>
              <a:rPr lang="en-US" sz="2400" dirty="0" smtClean="0"/>
              <a:t>:</a:t>
            </a:r>
          </a:p>
          <a:p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try-catch-finally</a:t>
            </a:r>
            <a:r>
              <a:rPr lang="en-US" dirty="0" smtClean="0"/>
              <a:t> Block [1-5]</a:t>
            </a:r>
            <a:r>
              <a:rPr lang="en-US" b="0" dirty="0" smtClean="0"/>
              <a:t> 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8805" y="4244720"/>
            <a:ext cx="7643866" cy="19690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try { </a:t>
            </a:r>
          </a:p>
          <a:p>
            <a:pPr indent="742950"/>
            <a:r>
              <a:rPr lang="en-US" sz="1800" dirty="0"/>
              <a:t>. . . </a:t>
            </a:r>
          </a:p>
          <a:p>
            <a:pPr indent="685800"/>
            <a:r>
              <a:rPr lang="en-US" sz="1800" dirty="0"/>
              <a:t>} catch (</a:t>
            </a:r>
            <a:r>
              <a:rPr lang="en-US" sz="1800" dirty="0" err="1"/>
              <a:t>ExceptionType</a:t>
            </a:r>
            <a:r>
              <a:rPr lang="en-US" sz="1800" dirty="0"/>
              <a:t> name) { </a:t>
            </a:r>
          </a:p>
          <a:p>
            <a:pPr indent="685800"/>
            <a:r>
              <a:rPr lang="en-US" sz="1800" dirty="0"/>
              <a:t>} catch (</a:t>
            </a:r>
            <a:r>
              <a:rPr lang="en-US" sz="1800" dirty="0" err="1"/>
              <a:t>ExceptionType</a:t>
            </a:r>
            <a:r>
              <a:rPr lang="en-US" sz="1800" dirty="0"/>
              <a:t> name) { 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. . . 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805" y="3673216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Syntax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2261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While the assert construct is not a complete help in itself, it can help support an informal design-by-contract style of programming. One can use assertions for: </a:t>
            </a:r>
            <a:endParaRPr lang="en-US" sz="2400" dirty="0" smtClean="0"/>
          </a:p>
          <a:p>
            <a:r>
              <a:rPr lang="en-US" sz="2400" b="1" dirty="0" smtClean="0"/>
              <a:t>Preconditions</a:t>
            </a:r>
            <a:r>
              <a:rPr lang="en-US" sz="2400" dirty="0" smtClean="0"/>
              <a:t>: what must be true when a method is invoked? </a:t>
            </a:r>
          </a:p>
          <a:p>
            <a:r>
              <a:rPr lang="en-US" sz="2400" b="1" dirty="0" err="1" smtClean="0"/>
              <a:t>Postconditions</a:t>
            </a:r>
            <a:r>
              <a:rPr lang="en-US" sz="2400" dirty="0"/>
              <a:t>: what must be true after a method executes successfully? </a:t>
            </a:r>
          </a:p>
          <a:p>
            <a:r>
              <a:rPr lang="en-US" sz="2400" b="1" dirty="0"/>
              <a:t>Class invariants</a:t>
            </a:r>
            <a:r>
              <a:rPr lang="en-US" sz="2400" dirty="0"/>
              <a:t>: what must be true about each instance of a class? 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PreCondition</a:t>
            </a:r>
            <a:r>
              <a:rPr lang="en-US" dirty="0"/>
              <a:t>, </a:t>
            </a:r>
            <a:r>
              <a:rPr lang="en-US" dirty="0" err="1"/>
              <a:t>PostCondition</a:t>
            </a:r>
            <a:r>
              <a:rPr lang="en-US" dirty="0"/>
              <a:t>, and Class </a:t>
            </a:r>
            <a:r>
              <a:rPr lang="en-US" dirty="0" smtClean="0"/>
              <a:t>Invariants</a:t>
            </a:r>
            <a:r>
              <a:rPr lang="en-US" dirty="0"/>
              <a:t> </a:t>
            </a:r>
            <a:r>
              <a:rPr lang="en-US" dirty="0" smtClean="0"/>
              <a:t>[1-7</a:t>
            </a:r>
            <a:r>
              <a:rPr lang="en-US" dirty="0"/>
              <a:t>]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4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1" u="sng" dirty="0" smtClean="0"/>
              <a:t>Preconditions:</a:t>
            </a:r>
          </a:p>
          <a:p>
            <a:r>
              <a:rPr lang="en-US" sz="2200" dirty="0"/>
              <a:t>By convention, preconditions on public methods are enforced by making explicit condition checks that throw particular, specified exceptions. </a:t>
            </a:r>
            <a:endParaRPr lang="en-US" sz="2200" dirty="0" smtClean="0"/>
          </a:p>
          <a:p>
            <a:r>
              <a:rPr lang="en-US" sz="2200" dirty="0" smtClean="0"/>
              <a:t>Consider </a:t>
            </a:r>
            <a:r>
              <a:rPr lang="en-US" sz="2200" dirty="0"/>
              <a:t>the code given in </a:t>
            </a:r>
            <a:r>
              <a:rPr lang="en-US" sz="2200" dirty="0" smtClean="0"/>
              <a:t>the following Code Snippet:</a:t>
            </a:r>
          </a:p>
          <a:p>
            <a:endParaRPr lang="en-GB" sz="2200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PreCondition</a:t>
            </a:r>
            <a:r>
              <a:rPr lang="en-US" dirty="0"/>
              <a:t>, </a:t>
            </a:r>
            <a:r>
              <a:rPr lang="en-US" dirty="0" err="1"/>
              <a:t>PostCondition</a:t>
            </a:r>
            <a:r>
              <a:rPr lang="en-US" dirty="0"/>
              <a:t>, and Class Invariants </a:t>
            </a:r>
            <a:r>
              <a:rPr lang="en-US" dirty="0" smtClean="0"/>
              <a:t>[2-7</a:t>
            </a:r>
            <a:r>
              <a:rPr lang="en-US" dirty="0"/>
              <a:t>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8804" y="3424440"/>
            <a:ext cx="8446596" cy="30215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// method to set the refresh rate and </a:t>
            </a:r>
          </a:p>
          <a:p>
            <a:r>
              <a:rPr lang="en-US" sz="1800" dirty="0"/>
              <a:t>//throw </a:t>
            </a:r>
            <a:r>
              <a:rPr lang="en-US" sz="1800" dirty="0" err="1" smtClean="0"/>
              <a:t>IllegalArgumentException</a:t>
            </a:r>
            <a:r>
              <a:rPr lang="en-US" sz="1800" dirty="0" smtClean="0"/>
              <a:t> if </a:t>
            </a:r>
            <a:r>
              <a:rPr lang="en-US" sz="1800" dirty="0"/>
              <a:t>rate &lt;=0 or rate </a:t>
            </a:r>
            <a:r>
              <a:rPr lang="en-US" sz="1800" dirty="0" smtClean="0"/>
              <a:t>&gt; //MAX_RATE </a:t>
            </a:r>
            <a:endParaRPr lang="en-US" sz="1800" dirty="0"/>
          </a:p>
          <a:p>
            <a:r>
              <a:rPr lang="en-US" sz="1800" dirty="0"/>
              <a:t>public void </a:t>
            </a:r>
            <a:r>
              <a:rPr lang="en-US" sz="1800" dirty="0" err="1"/>
              <a:t>setRate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rate) { </a:t>
            </a:r>
          </a:p>
          <a:p>
            <a:pPr indent="171450"/>
            <a:r>
              <a:rPr lang="en-US" sz="1800" dirty="0"/>
              <a:t>// Apply the specified precondition in public method </a:t>
            </a:r>
          </a:p>
          <a:p>
            <a:pPr indent="171450"/>
            <a:r>
              <a:rPr lang="en-US" sz="1800" dirty="0"/>
              <a:t>if (rate &lt;= 0 || rate &gt; MAX_REFRESH_RATE) </a:t>
            </a:r>
          </a:p>
          <a:p>
            <a:pPr indent="342900"/>
            <a:r>
              <a:rPr lang="en-US" sz="1800" dirty="0"/>
              <a:t>throw new </a:t>
            </a:r>
            <a:r>
              <a:rPr lang="en-US" sz="1800" dirty="0" err="1"/>
              <a:t>IllegalArgumentException</a:t>
            </a:r>
            <a:r>
              <a:rPr lang="en-US" sz="1800" dirty="0"/>
              <a:t>(“Illegal rate: “ + rate); </a:t>
            </a:r>
          </a:p>
          <a:p>
            <a:pPr indent="171450"/>
            <a:r>
              <a:rPr lang="en-US" sz="1800" dirty="0" err="1"/>
              <a:t>setInterval</a:t>
            </a:r>
            <a:r>
              <a:rPr lang="en-US" sz="1800" dirty="0"/>
              <a:t>(1000/rate); </a:t>
            </a:r>
          </a:p>
          <a:p>
            <a:r>
              <a:rPr lang="en-US" sz="1800" dirty="0"/>
              <a:t>} 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468805" y="2852936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3867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One can </a:t>
            </a:r>
            <a:r>
              <a:rPr lang="en-US" sz="2000" dirty="0"/>
              <a:t>use an assertion to test a precondition of a non-public method that is believed to be true no matter what a user does with the class. </a:t>
            </a:r>
            <a:endParaRPr lang="en-US" sz="2000" dirty="0" smtClean="0"/>
          </a:p>
          <a:p>
            <a:r>
              <a:rPr lang="en-US" sz="2000" dirty="0" smtClean="0"/>
              <a:t>An </a:t>
            </a:r>
            <a:r>
              <a:rPr lang="en-US" sz="2000" dirty="0"/>
              <a:t>assertion is appropriate in the helper method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interval)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/>
              <a:t>that is invoked by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setRate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 smtClean="0"/>
              <a:t>method </a:t>
            </a:r>
            <a:r>
              <a:rPr lang="en-US" sz="2000" dirty="0"/>
              <a:t>as shown in </a:t>
            </a:r>
            <a:r>
              <a:rPr lang="en-US" sz="2000" dirty="0" smtClean="0"/>
              <a:t>the following Code Snippet: </a:t>
            </a:r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PreCondition</a:t>
            </a:r>
            <a:r>
              <a:rPr lang="en-US" dirty="0"/>
              <a:t>, </a:t>
            </a:r>
            <a:r>
              <a:rPr lang="en-US" dirty="0" err="1"/>
              <a:t>PostCondition</a:t>
            </a:r>
            <a:r>
              <a:rPr lang="en-US" dirty="0"/>
              <a:t>, and Class </a:t>
            </a:r>
            <a:r>
              <a:rPr lang="en-US" dirty="0" smtClean="0"/>
              <a:t>Invariants</a:t>
            </a:r>
            <a:r>
              <a:rPr lang="en-US" dirty="0"/>
              <a:t> </a:t>
            </a:r>
            <a:r>
              <a:rPr lang="en-US" dirty="0" smtClean="0"/>
              <a:t>[3-7</a:t>
            </a:r>
            <a:r>
              <a:rPr lang="en-US" dirty="0"/>
              <a:t>]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8805" y="3136408"/>
            <a:ext cx="7643866" cy="33886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// Method to set the refresh interval (in milliseconds) which </a:t>
            </a:r>
          </a:p>
          <a:p>
            <a:r>
              <a:rPr lang="en-US" sz="1800" dirty="0"/>
              <a:t>// must correspond to a legal frame rate 	</a:t>
            </a:r>
            <a:endParaRPr lang="en-US" sz="1800" dirty="0" smtClean="0"/>
          </a:p>
          <a:p>
            <a:pPr indent="342900"/>
            <a:r>
              <a:rPr lang="en-US" sz="1800" dirty="0"/>
              <a:t>private void </a:t>
            </a:r>
            <a:r>
              <a:rPr lang="en-US" sz="1800" dirty="0" err="1"/>
              <a:t>setInterval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interval) { </a:t>
            </a:r>
          </a:p>
          <a:p>
            <a:pPr indent="342900"/>
            <a:r>
              <a:rPr lang="en-US" sz="1800" dirty="0"/>
              <a:t>// Verify the adherence to precondition in the non-public method </a:t>
            </a:r>
          </a:p>
          <a:p>
            <a:pPr indent="342900"/>
            <a:r>
              <a:rPr lang="en-US" sz="1800" dirty="0"/>
              <a:t>assert interval &gt; 0 &amp;&amp; interval &lt;= 1000/MAX_RATE : interval; </a:t>
            </a:r>
          </a:p>
          <a:p>
            <a:pPr indent="457200"/>
            <a:r>
              <a:rPr lang="en-US" sz="1800" dirty="0"/>
              <a:t>// Set the refresh interval </a:t>
            </a:r>
          </a:p>
          <a:p>
            <a:pPr indent="285750"/>
            <a:r>
              <a:rPr lang="en-US" sz="1800" dirty="0" err="1"/>
              <a:t>System.out.println</a:t>
            </a:r>
            <a:r>
              <a:rPr lang="en-US" sz="1800" dirty="0"/>
              <a:t>(“Interval is set to:” + interval); </a:t>
            </a:r>
          </a:p>
          <a:p>
            <a:pPr indent="228600"/>
            <a:r>
              <a:rPr lang="en-US" sz="1800" dirty="0"/>
              <a:t>} 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805" y="2564904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3074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u="sng" dirty="0" err="1" smtClean="0"/>
              <a:t>Postconditions</a:t>
            </a:r>
            <a:r>
              <a:rPr lang="en-US" sz="2200" b="1" u="sng" dirty="0" smtClean="0"/>
              <a:t>:</a:t>
            </a:r>
          </a:p>
          <a:p>
            <a:r>
              <a:rPr lang="en-US" sz="2400" dirty="0" err="1"/>
              <a:t>Postconditions</a:t>
            </a:r>
            <a:r>
              <a:rPr lang="en-US" sz="2400" dirty="0"/>
              <a:t> can be checked with assertions in both public and non-public methods.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public method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pop()</a:t>
            </a:r>
            <a:r>
              <a:rPr lang="en-US" sz="2400" b="1" dirty="0"/>
              <a:t> </a:t>
            </a:r>
            <a:r>
              <a:rPr lang="en-US" sz="2400" dirty="0"/>
              <a:t>in </a:t>
            </a:r>
            <a:r>
              <a:rPr lang="en-US" sz="2400" dirty="0" smtClean="0"/>
              <a:t>the following Code </a:t>
            </a:r>
            <a:r>
              <a:rPr lang="en-US" sz="2400" dirty="0"/>
              <a:t>Snippet </a:t>
            </a:r>
            <a:r>
              <a:rPr lang="en-US" sz="2400" dirty="0" smtClean="0"/>
              <a:t>that uses </a:t>
            </a:r>
            <a:r>
              <a:rPr lang="en-US" sz="2400" dirty="0"/>
              <a:t>an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2400" dirty="0"/>
              <a:t> statement to check a </a:t>
            </a:r>
            <a:r>
              <a:rPr lang="en-US" sz="2400" dirty="0" err="1" smtClean="0"/>
              <a:t>postcondition</a:t>
            </a:r>
            <a:r>
              <a:rPr lang="en-US" sz="2400" dirty="0"/>
              <a:t>:</a:t>
            </a:r>
            <a:r>
              <a:rPr lang="en-US" sz="2400" dirty="0" smtClean="0"/>
              <a:t> </a:t>
            </a:r>
            <a:endParaRPr lang="en-GB" sz="2200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PreCondition</a:t>
            </a:r>
            <a:r>
              <a:rPr lang="en-US" dirty="0"/>
              <a:t>, </a:t>
            </a:r>
            <a:r>
              <a:rPr lang="en-US" dirty="0" err="1"/>
              <a:t>PostCondition</a:t>
            </a:r>
            <a:r>
              <a:rPr lang="en-US" dirty="0"/>
              <a:t>, and Class </a:t>
            </a:r>
            <a:r>
              <a:rPr lang="en-US" dirty="0" smtClean="0"/>
              <a:t>Invariants</a:t>
            </a:r>
            <a:r>
              <a:rPr lang="en-US" dirty="0"/>
              <a:t> </a:t>
            </a:r>
            <a:r>
              <a:rPr lang="en-US" dirty="0" smtClean="0"/>
              <a:t>[4-7</a:t>
            </a:r>
            <a:r>
              <a:rPr lang="en-US" dirty="0"/>
              <a:t>]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3559177"/>
            <a:ext cx="7643866" cy="26130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public class </a:t>
            </a:r>
            <a:r>
              <a:rPr lang="en-US" sz="1800" dirty="0" err="1"/>
              <a:t>PostconditionTest</a:t>
            </a:r>
            <a:r>
              <a:rPr lang="en-US" sz="1800" dirty="0"/>
              <a:t>{ </a:t>
            </a:r>
          </a:p>
          <a:p>
            <a:r>
              <a:rPr lang="en-US" sz="1800" dirty="0" err="1"/>
              <a:t>ArrayList</a:t>
            </a:r>
            <a:r>
              <a:rPr lang="en-US" sz="1800" dirty="0"/>
              <a:t> values = new </a:t>
            </a:r>
            <a:r>
              <a:rPr lang="en-US" sz="1800" dirty="0" err="1"/>
              <a:t>ArrayList</a:t>
            </a:r>
            <a:r>
              <a:rPr lang="en-US" sz="1800" dirty="0"/>
              <a:t>(); </a:t>
            </a:r>
          </a:p>
          <a:p>
            <a:pPr indent="114300"/>
            <a:r>
              <a:rPr lang="en-US" sz="1800" dirty="0"/>
              <a:t>public </a:t>
            </a:r>
            <a:r>
              <a:rPr lang="en-US" sz="1800" dirty="0" err="1"/>
              <a:t>PostconditionTest</a:t>
            </a:r>
            <a:r>
              <a:rPr lang="en-US" sz="1800" dirty="0"/>
              <a:t>(){ </a:t>
            </a:r>
          </a:p>
          <a:p>
            <a:pPr indent="228600"/>
            <a:r>
              <a:rPr lang="en-US" sz="1800" dirty="0" err="1"/>
              <a:t>values.add</a:t>
            </a:r>
            <a:r>
              <a:rPr lang="en-US" sz="1800" dirty="0"/>
              <a:t>(“one”); </a:t>
            </a:r>
          </a:p>
          <a:p>
            <a:pPr indent="228600"/>
            <a:r>
              <a:rPr lang="en-US" sz="1800" dirty="0" err="1"/>
              <a:t>values.add</a:t>
            </a:r>
            <a:r>
              <a:rPr lang="en-US" sz="1800" dirty="0"/>
              <a:t>(“two”); </a:t>
            </a:r>
          </a:p>
          <a:p>
            <a:pPr indent="228600"/>
            <a:r>
              <a:rPr lang="en-US" sz="1800" dirty="0" err="1"/>
              <a:t>values.add</a:t>
            </a:r>
            <a:r>
              <a:rPr lang="en-US" sz="1800" dirty="0"/>
              <a:t>(“three”); </a:t>
            </a:r>
          </a:p>
          <a:p>
            <a:pPr indent="228600"/>
            <a:r>
              <a:rPr lang="en-US" sz="1800" dirty="0" err="1"/>
              <a:t>values.add</a:t>
            </a:r>
            <a:r>
              <a:rPr lang="en-US" sz="1800" dirty="0"/>
              <a:t>(“four”); </a:t>
            </a:r>
          </a:p>
          <a:p>
            <a:pPr indent="114300"/>
            <a:r>
              <a:rPr lang="en-US" sz="1800" dirty="0"/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3020957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6997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2200" u="sng" dirty="0" smtClean="0"/>
          </a:p>
          <a:p>
            <a:pPr marL="0" indent="0">
              <a:buNone/>
            </a:pPr>
            <a:endParaRPr lang="en-GB" sz="2200" u="sng" dirty="0"/>
          </a:p>
          <a:p>
            <a:pPr marL="0" indent="0">
              <a:buNone/>
            </a:pPr>
            <a:endParaRPr lang="en-GB" sz="2200" u="sng" dirty="0" smtClean="0"/>
          </a:p>
          <a:p>
            <a:pPr marL="0" indent="0">
              <a:buNone/>
            </a:pPr>
            <a:endParaRPr lang="en-GB" sz="2200" u="sng" dirty="0"/>
          </a:p>
          <a:p>
            <a:pPr marL="0" indent="0">
              <a:buNone/>
            </a:pPr>
            <a:endParaRPr lang="en-GB" sz="2200" u="sng" dirty="0" smtClean="0"/>
          </a:p>
          <a:p>
            <a:pPr marL="0" indent="0">
              <a:buNone/>
            </a:pPr>
            <a:endParaRPr lang="en-GB" sz="2200" u="sng" dirty="0"/>
          </a:p>
          <a:p>
            <a:pPr marL="0" indent="0">
              <a:buNone/>
            </a:pPr>
            <a:endParaRPr lang="en-GB" sz="2200" u="sng" dirty="0" smtClean="0"/>
          </a:p>
          <a:p>
            <a:pPr marL="0" indent="0">
              <a:buNone/>
            </a:pPr>
            <a:endParaRPr lang="en-GB" sz="2200" u="sng" dirty="0"/>
          </a:p>
          <a:p>
            <a:pPr marL="0" indent="0">
              <a:buNone/>
            </a:pPr>
            <a:endParaRPr lang="en-GB" sz="2200" u="sng" dirty="0" smtClean="0"/>
          </a:p>
          <a:p>
            <a:pPr marL="0" indent="0">
              <a:buNone/>
            </a:pPr>
            <a:endParaRPr lang="en-GB" sz="2200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PreCondition</a:t>
            </a:r>
            <a:r>
              <a:rPr lang="en-US" dirty="0"/>
              <a:t>, </a:t>
            </a:r>
            <a:r>
              <a:rPr lang="en-US" dirty="0" err="1"/>
              <a:t>PostCondition</a:t>
            </a:r>
            <a:r>
              <a:rPr lang="en-US" dirty="0"/>
              <a:t>, and Class Invariants </a:t>
            </a:r>
            <a:r>
              <a:rPr lang="en-US" dirty="0" smtClean="0"/>
              <a:t>[5-7</a:t>
            </a:r>
            <a:r>
              <a:rPr lang="en-US" dirty="0"/>
              <a:t>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8805" y="908720"/>
            <a:ext cx="7643866" cy="32778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indent="114300"/>
            <a:r>
              <a:rPr lang="en-US" sz="1800" dirty="0" smtClean="0"/>
              <a:t>public </a:t>
            </a:r>
            <a:r>
              <a:rPr lang="en-US" sz="1800" dirty="0"/>
              <a:t>Object pop(){ </a:t>
            </a:r>
          </a:p>
          <a:p>
            <a:pPr indent="228600"/>
            <a:r>
              <a:rPr lang="en-US" sz="1800" dirty="0" err="1"/>
              <a:t>int</a:t>
            </a:r>
            <a:r>
              <a:rPr lang="en-US" sz="1800" dirty="0"/>
              <a:t> size = </a:t>
            </a:r>
            <a:r>
              <a:rPr lang="en-US" sz="1800" dirty="0" err="1"/>
              <a:t>values.size</a:t>
            </a:r>
            <a:r>
              <a:rPr lang="en-US" sz="1800" dirty="0"/>
              <a:t>(); // line 1 </a:t>
            </a:r>
          </a:p>
          <a:p>
            <a:pPr indent="228600"/>
            <a:r>
              <a:rPr lang="en-US" sz="1800" dirty="0"/>
              <a:t>if(size == 0) </a:t>
            </a:r>
          </a:p>
          <a:p>
            <a:pPr indent="342900"/>
            <a:r>
              <a:rPr lang="en-US" sz="1800" dirty="0"/>
              <a:t>throw new </a:t>
            </a:r>
            <a:r>
              <a:rPr lang="en-US" sz="1800" dirty="0" err="1"/>
              <a:t>RuntimeException</a:t>
            </a:r>
            <a:r>
              <a:rPr lang="en-US" sz="1800" dirty="0"/>
              <a:t>(“List is empty!!”); </a:t>
            </a:r>
          </a:p>
          <a:p>
            <a:pPr indent="342900"/>
            <a:r>
              <a:rPr lang="en-US" sz="1800" dirty="0"/>
              <a:t>Object result = </a:t>
            </a:r>
            <a:r>
              <a:rPr lang="en-US" sz="1800" dirty="0" err="1"/>
              <a:t>values.remove</a:t>
            </a:r>
            <a:r>
              <a:rPr lang="en-US" sz="1800" dirty="0"/>
              <a:t>(0) ; 	</a:t>
            </a:r>
            <a:endParaRPr lang="en-US" sz="1800" dirty="0" smtClean="0"/>
          </a:p>
          <a:p>
            <a:r>
              <a:rPr lang="en-US" sz="1800" dirty="0"/>
              <a:t>// verify the </a:t>
            </a:r>
            <a:r>
              <a:rPr lang="en-US" sz="1800" dirty="0" err="1"/>
              <a:t>postcondition</a:t>
            </a:r>
            <a:r>
              <a:rPr lang="en-US" sz="1800" dirty="0"/>
              <a:t> </a:t>
            </a:r>
          </a:p>
          <a:p>
            <a:pPr indent="228600"/>
            <a:r>
              <a:rPr lang="en-US" sz="1800" dirty="0"/>
              <a:t>assert(</a:t>
            </a:r>
            <a:r>
              <a:rPr lang="en-US" sz="1800" dirty="0" err="1"/>
              <a:t>values.size</a:t>
            </a:r>
            <a:r>
              <a:rPr lang="en-US" sz="1800" dirty="0"/>
              <a:t>() == size -1); // line 2 </a:t>
            </a:r>
          </a:p>
          <a:p>
            <a:pPr indent="171450"/>
            <a:r>
              <a:rPr lang="en-US" sz="1800" dirty="0"/>
              <a:t>return result; </a:t>
            </a:r>
          </a:p>
          <a:p>
            <a:pPr indent="114300"/>
            <a:r>
              <a:rPr lang="en-US" sz="1800" dirty="0"/>
              <a:t>} </a:t>
            </a:r>
          </a:p>
          <a:p>
            <a:r>
              <a:rPr lang="en-US" sz="1800" dirty="0"/>
              <a:t>} 	</a:t>
            </a:r>
          </a:p>
        </p:txBody>
      </p:sp>
    </p:spTree>
    <p:extLst>
      <p:ext uri="{BB962C8B-B14F-4D97-AF65-F5344CB8AC3E}">
        <p14:creationId xmlns:p14="http://schemas.microsoft.com/office/powerpoint/2010/main" val="257818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u="sng" dirty="0"/>
              <a:t>Class </a:t>
            </a:r>
            <a:r>
              <a:rPr lang="en-US" sz="2400" b="1" u="sng" dirty="0" smtClean="0"/>
              <a:t>Invariants</a:t>
            </a:r>
            <a:r>
              <a:rPr lang="en-US" sz="2200" b="1" u="sng" dirty="0" smtClean="0"/>
              <a:t>:</a:t>
            </a:r>
          </a:p>
          <a:p>
            <a:r>
              <a:rPr lang="en-US" sz="2400" dirty="0"/>
              <a:t>A class invariant is a type of internal invariant that is applied to every instance of a class.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applicable at all times except when the instance is transiting from one consistent state to another.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class invariant can be used to specify the relationships among multiple attributes. </a:t>
            </a:r>
            <a:endParaRPr lang="en-US" sz="2400" dirty="0" smtClean="0"/>
          </a:p>
          <a:p>
            <a:r>
              <a:rPr lang="en-US" sz="2400" dirty="0" smtClean="0"/>
              <a:t>Also</a:t>
            </a:r>
            <a:r>
              <a:rPr lang="en-US" sz="2400" dirty="0"/>
              <a:t>, it should be true before and after any method completes. </a:t>
            </a:r>
            <a:endParaRPr lang="en-US" sz="2400" dirty="0" smtClean="0"/>
          </a:p>
          <a:p>
            <a:r>
              <a:rPr lang="en-US" sz="2400" dirty="0"/>
              <a:t>The assertion mechanism does not adopt any specific style for checking invariants. </a:t>
            </a:r>
            <a:endParaRPr lang="en-US" sz="2400" dirty="0" smtClean="0"/>
          </a:p>
          <a:p>
            <a:r>
              <a:rPr lang="en-US" sz="2400" dirty="0" smtClean="0"/>
              <a:t>However</a:t>
            </a:r>
            <a:r>
              <a:rPr lang="en-US" sz="2400" dirty="0"/>
              <a:t>, it is sometimes convenient and advisable to combine the expressions that verify the required constraints into a single internal method that can be called by assertions. </a:t>
            </a:r>
            <a:endParaRPr lang="en-GB" sz="2200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PreCondition</a:t>
            </a:r>
            <a:r>
              <a:rPr lang="en-US" dirty="0"/>
              <a:t>, </a:t>
            </a:r>
            <a:r>
              <a:rPr lang="en-US" dirty="0" err="1"/>
              <a:t>PostCondition</a:t>
            </a:r>
            <a:r>
              <a:rPr lang="en-US" dirty="0"/>
              <a:t>, and Class </a:t>
            </a:r>
            <a:r>
              <a:rPr lang="en-US" dirty="0" smtClean="0"/>
              <a:t>Invariants [6-7</a:t>
            </a:r>
            <a:r>
              <a:rPr lang="en-US" dirty="0"/>
              <a:t>]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With respect to the balanced tree example, it would be better to implement a private method that checked that the tree was indeed balanced as per the rules of the data structure as shown in </a:t>
            </a:r>
            <a:r>
              <a:rPr lang="en-US" sz="2400" dirty="0" smtClean="0"/>
              <a:t>the following Code Snippet: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Since this method is used to check a constraint that should be true before and after any method completes, each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dirty="0"/>
              <a:t> method and constructor should contain the line,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balanced()</a:t>
            </a:r>
            <a:r>
              <a:rPr lang="en-US" sz="2400" dirty="0"/>
              <a:t>; immediately prior to its return. </a:t>
            </a:r>
            <a:endParaRPr lang="en-US" sz="2400" dirty="0" smtClean="0"/>
          </a:p>
          <a:p>
            <a:pPr marL="0" indent="0">
              <a:buNone/>
            </a:pPr>
            <a:endParaRPr lang="en-GB" sz="2200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PreCondition</a:t>
            </a:r>
            <a:r>
              <a:rPr lang="en-US" dirty="0"/>
              <a:t>, </a:t>
            </a:r>
            <a:r>
              <a:rPr lang="en-US" dirty="0" err="1"/>
              <a:t>PostCondition</a:t>
            </a:r>
            <a:r>
              <a:rPr lang="en-US" dirty="0"/>
              <a:t>, and Class </a:t>
            </a:r>
            <a:r>
              <a:rPr lang="en-US" dirty="0" smtClean="0"/>
              <a:t>Invariants [7-7]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8805" y="3136408"/>
            <a:ext cx="7643866" cy="13042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// Returns true if this tree is properly balanced </a:t>
            </a:r>
          </a:p>
          <a:p>
            <a:pPr indent="114300"/>
            <a:r>
              <a:rPr lang="en-US" sz="1800" dirty="0"/>
              <a:t>private </a:t>
            </a:r>
            <a:r>
              <a:rPr lang="en-US" sz="1800" dirty="0" err="1"/>
              <a:t>boolean</a:t>
            </a:r>
            <a:r>
              <a:rPr lang="en-US" sz="1800" dirty="0"/>
              <a:t> balanced() { </a:t>
            </a:r>
          </a:p>
          <a:p>
            <a:pPr indent="228600"/>
            <a:r>
              <a:rPr lang="en-US" sz="1800" dirty="0"/>
              <a:t>// code to check if the tree is balanced </a:t>
            </a:r>
          </a:p>
          <a:p>
            <a:pPr indent="114300"/>
            <a:r>
              <a:rPr lang="en-US" sz="1800" dirty="0"/>
              <a:t>} 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805" y="2564904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75139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An exception is an event occurring during program execution that leads to disruption of the normal flow of the program’s instructions.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finally block is executed even if an exception occurs in the try block.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throws clause is written after the method name and argument list and before the opening brace of the method. </a:t>
            </a:r>
            <a:endParaRPr lang="en-US" sz="2000" dirty="0" smtClean="0"/>
          </a:p>
          <a:p>
            <a:r>
              <a:rPr lang="en-US" sz="2000" dirty="0" smtClean="0"/>
              <a:t>All </a:t>
            </a:r>
            <a:r>
              <a:rPr lang="en-US" sz="2000" dirty="0"/>
              <a:t>methods use the throw statement to throw an exception.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throw statement takes a single argument which is a </a:t>
            </a:r>
            <a:r>
              <a:rPr lang="en-US" sz="2000" dirty="0" err="1"/>
              <a:t>throwable</a:t>
            </a:r>
            <a:r>
              <a:rPr lang="en-US" sz="2000" dirty="0"/>
              <a:t> object. </a:t>
            </a:r>
            <a:endParaRPr lang="en-US" sz="2000" dirty="0" smtClean="0"/>
          </a:p>
          <a:p>
            <a:r>
              <a:rPr lang="en-US" sz="2000" dirty="0" smtClean="0"/>
              <a:t>To </a:t>
            </a:r>
            <a:r>
              <a:rPr lang="en-US" sz="2000" dirty="0"/>
              <a:t>create a multiple exception catch block, the types of exceptions that catch block can handle are specified separated by a vertical bar (|).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try-with-resources statement is a try statement that declares one or more resources. </a:t>
            </a:r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resource is an object that must be closed after the program is finished with it. </a:t>
            </a: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[1-2]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To </a:t>
            </a:r>
            <a:r>
              <a:rPr lang="en-US" sz="2000" dirty="0"/>
              <a:t>create a user-defined exception class, the class must inherit from the Exception class. </a:t>
            </a:r>
            <a:endParaRPr lang="en-US" sz="2000" dirty="0" smtClean="0"/>
          </a:p>
          <a:p>
            <a:r>
              <a:rPr lang="en-US" sz="2000" dirty="0" smtClean="0"/>
              <a:t>Exception </a:t>
            </a:r>
            <a:r>
              <a:rPr lang="en-US" sz="2000" dirty="0"/>
              <a:t>wrapping is catching an exception, wrapping it in a different exception, and throwing the wrapper exception. </a:t>
            </a:r>
            <a:endParaRPr lang="en-US" sz="2000" dirty="0" smtClean="0"/>
          </a:p>
          <a:p>
            <a:r>
              <a:rPr lang="en-US" sz="2000" dirty="0" smtClean="0"/>
              <a:t>An </a:t>
            </a:r>
            <a:r>
              <a:rPr lang="en-US" sz="2000" dirty="0"/>
              <a:t>assertion is a statement in the Java that allows the programmer to test his/her assumptions about the program. </a:t>
            </a:r>
            <a:endParaRPr lang="en-US" sz="2000" dirty="0" smtClean="0"/>
          </a:p>
          <a:p>
            <a:r>
              <a:rPr lang="en-US" sz="2000" dirty="0" smtClean="0"/>
              <a:t>Assertions </a:t>
            </a:r>
            <a:r>
              <a:rPr lang="en-US" sz="2000" dirty="0"/>
              <a:t>should not be used to check the parameters of a public method. </a:t>
            </a:r>
            <a:endParaRPr lang="en-IN" sz="2000" dirty="0" smtClean="0"/>
          </a:p>
          <a:p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</a:t>
            </a:r>
            <a:r>
              <a:rPr lang="en-GB" dirty="0" smtClean="0"/>
              <a:t>[2-2</a:t>
            </a:r>
            <a:r>
              <a:rPr lang="en-GB" dirty="0"/>
              <a:t>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The following Code </a:t>
            </a:r>
            <a:r>
              <a:rPr lang="en-US" sz="2400" dirty="0"/>
              <a:t>Snippet </a:t>
            </a:r>
            <a:r>
              <a:rPr lang="en-US" sz="2400" dirty="0" smtClean="0"/>
              <a:t>shows </a:t>
            </a:r>
            <a:r>
              <a:rPr lang="en-US" sz="2400" dirty="0"/>
              <a:t>an example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try-catch</a:t>
            </a:r>
            <a:r>
              <a:rPr lang="en-US" sz="2400" dirty="0"/>
              <a:t> </a:t>
            </a:r>
            <a:r>
              <a:rPr lang="en-US" sz="2400" dirty="0" smtClean="0"/>
              <a:t>block:</a:t>
            </a:r>
          </a:p>
          <a:p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try-catch-finally</a:t>
            </a:r>
            <a:r>
              <a:rPr lang="en-US" dirty="0" smtClean="0"/>
              <a:t> Block [2-5]</a:t>
            </a:r>
            <a:r>
              <a:rPr lang="en-US" b="0" dirty="0" smtClean="0"/>
              <a:t> 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2189067"/>
            <a:ext cx="8443664" cy="40187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public class Calculator{ </a:t>
            </a:r>
          </a:p>
          <a:p>
            <a:pPr indent="114300"/>
            <a:r>
              <a:rPr lang="en-US" sz="1800" dirty="0" err="1"/>
              <a:t>int</a:t>
            </a:r>
            <a:r>
              <a:rPr lang="en-US" sz="1800" dirty="0"/>
              <a:t> result; </a:t>
            </a:r>
          </a:p>
          <a:p>
            <a:pPr indent="114300"/>
            <a:r>
              <a:rPr lang="en-US" sz="1800" dirty="0"/>
              <a:t>public void divide(</a:t>
            </a:r>
            <a:r>
              <a:rPr lang="en-US" sz="1800" dirty="0" err="1"/>
              <a:t>int</a:t>
            </a:r>
            <a:r>
              <a:rPr lang="en-US" sz="1800" dirty="0"/>
              <a:t> num1, </a:t>
            </a:r>
            <a:r>
              <a:rPr lang="en-US" sz="1800" dirty="0" err="1"/>
              <a:t>int</a:t>
            </a:r>
            <a:r>
              <a:rPr lang="en-US" sz="1800" dirty="0"/>
              <a:t> num2){ </a:t>
            </a:r>
          </a:p>
          <a:p>
            <a:pPr indent="285750"/>
            <a:r>
              <a:rPr lang="en-US" sz="1800" dirty="0"/>
              <a:t>try{ </a:t>
            </a:r>
          </a:p>
          <a:p>
            <a:pPr indent="857250"/>
            <a:r>
              <a:rPr lang="en-US" sz="1800" dirty="0"/>
              <a:t>result = num1/num2; //line 1 -- statement that might raise exception </a:t>
            </a:r>
          </a:p>
          <a:p>
            <a:pPr indent="742950"/>
            <a:r>
              <a:rPr lang="en-US" sz="1800" dirty="0"/>
              <a:t>}catch(</a:t>
            </a:r>
            <a:r>
              <a:rPr lang="en-US" sz="1800" dirty="0" err="1"/>
              <a:t>ArithmeticException</a:t>
            </a:r>
            <a:r>
              <a:rPr lang="en-US" sz="1800" dirty="0"/>
              <a:t> ex){ </a:t>
            </a:r>
          </a:p>
          <a:p>
            <a:pPr indent="285750"/>
            <a:r>
              <a:rPr lang="en-US" sz="1800" dirty="0"/>
              <a:t>// printing the error message </a:t>
            </a:r>
          </a:p>
          <a:p>
            <a:pPr indent="400050"/>
            <a:r>
              <a:rPr lang="en-US" sz="1800" dirty="0" err="1"/>
              <a:t>System.out.println</a:t>
            </a:r>
            <a:r>
              <a:rPr lang="en-US" sz="1800" dirty="0"/>
              <a:t>(“Denominator cannot be set to zero!!!” + </a:t>
            </a:r>
            <a:r>
              <a:rPr lang="en-US" sz="1800" dirty="0" err="1"/>
              <a:t>ex.getMessage</a:t>
            </a:r>
            <a:r>
              <a:rPr lang="en-US" sz="1800" dirty="0"/>
              <a:t>()); </a:t>
            </a:r>
          </a:p>
          <a:p>
            <a:pPr indent="685800"/>
            <a:r>
              <a:rPr lang="en-US" sz="1800" dirty="0"/>
              <a:t>} </a:t>
            </a:r>
          </a:p>
          <a:p>
            <a:pPr indent="285750"/>
            <a:r>
              <a:rPr lang="en-US" sz="1800" dirty="0"/>
              <a:t>} </a:t>
            </a:r>
          </a:p>
          <a:p>
            <a:r>
              <a:rPr lang="en-US" sz="1800" dirty="0"/>
              <a:t>} 	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5042" y="1681980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6431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sz="2400" dirty="0"/>
              <a:t> block is executed even if an exception occurs in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400" dirty="0"/>
              <a:t> block.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helps the programmer to ensure that the cleanup code does not get accidentally bypassed by 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2400" dirty="0"/>
              <a:t>, 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/>
              <a:t> statement in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400" dirty="0"/>
              <a:t> block.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advisable to write the cleanup code in 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sz="2400" dirty="0"/>
              <a:t> block, even when no exceptions are expected. </a:t>
            </a:r>
          </a:p>
          <a:p>
            <a:r>
              <a:rPr lang="en-US" sz="2400" dirty="0"/>
              <a:t>Some conditions in which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sz="2400" dirty="0"/>
              <a:t> block may not execute are as follows: </a:t>
            </a:r>
            <a:endParaRPr lang="en-US" sz="2400" dirty="0" smtClean="0"/>
          </a:p>
          <a:p>
            <a:pPr lvl="1"/>
            <a:r>
              <a:rPr lang="en-US" sz="1600" dirty="0"/>
              <a:t>When the Java Virtual Machine (JVM) exits while the try or catch code is being executed. </a:t>
            </a:r>
          </a:p>
          <a:p>
            <a:pPr lvl="1"/>
            <a:r>
              <a:rPr lang="en-US" sz="1600" dirty="0"/>
              <a:t>If the thread executing the try or catch </a:t>
            </a:r>
            <a:r>
              <a:rPr lang="en-US" sz="1600" dirty="0" smtClean="0"/>
              <a:t>code, it is </a:t>
            </a:r>
            <a:r>
              <a:rPr lang="en-US" sz="1600" dirty="0"/>
              <a:t>interrupted or killed. </a:t>
            </a:r>
            <a:endParaRPr lang="en-US" sz="1600" dirty="0" smtClean="0"/>
          </a:p>
          <a:p>
            <a:r>
              <a:rPr lang="en-US" sz="2400" dirty="0"/>
              <a:t>In these cases,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sz="2400" dirty="0"/>
              <a:t> block may not execute even though the application as a whole continue execution. 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try-catch-finally</a:t>
            </a:r>
            <a:r>
              <a:rPr lang="en-US" dirty="0" smtClean="0"/>
              <a:t> Block [3-5]</a:t>
            </a:r>
            <a:r>
              <a:rPr lang="en-US" b="0" dirty="0" smtClean="0"/>
              <a:t> 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3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The following Code </a:t>
            </a:r>
            <a:r>
              <a:rPr lang="en-US" sz="2400" dirty="0"/>
              <a:t>Snippet explains the use of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sz="2400" dirty="0"/>
              <a:t> </a:t>
            </a:r>
            <a:r>
              <a:rPr lang="en-US" sz="2400" dirty="0" smtClean="0"/>
              <a:t>block:</a:t>
            </a:r>
          </a:p>
          <a:p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try-catch-finally</a:t>
            </a:r>
            <a:r>
              <a:rPr lang="en-US" dirty="0" smtClean="0"/>
              <a:t> Block [4-5]</a:t>
            </a:r>
            <a:r>
              <a:rPr lang="en-US" b="0" dirty="0" smtClean="0"/>
              <a:t> 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143" y="1950596"/>
            <a:ext cx="7643866" cy="41919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. . . </a:t>
            </a:r>
          </a:p>
          <a:p>
            <a:r>
              <a:rPr lang="en-US" sz="1800" dirty="0" err="1"/>
              <a:t>PrintWriter</a:t>
            </a:r>
            <a:r>
              <a:rPr lang="en-US" sz="1800" dirty="0"/>
              <a:t> </a:t>
            </a:r>
            <a:r>
              <a:rPr lang="en-US" sz="1800" dirty="0" err="1"/>
              <a:t>objPwOut</a:t>
            </a:r>
            <a:r>
              <a:rPr lang="en-US" sz="1800" dirty="0"/>
              <a:t> = null; // </a:t>
            </a:r>
            <a:r>
              <a:rPr lang="en-US" sz="1800" dirty="0" err="1"/>
              <a:t>PrintWriter</a:t>
            </a:r>
            <a:r>
              <a:rPr lang="en-US" sz="1800" dirty="0"/>
              <a:t> object </a:t>
            </a:r>
          </a:p>
          <a:p>
            <a:pPr indent="171450"/>
            <a:r>
              <a:rPr lang="en-US" sz="1800" dirty="0"/>
              <a:t>public void </a:t>
            </a:r>
            <a:r>
              <a:rPr lang="en-US" sz="1800" dirty="0" err="1"/>
              <a:t>writeToFile</a:t>
            </a:r>
            <a:r>
              <a:rPr lang="en-US" sz="1800" dirty="0"/>
              <a:t>{ </a:t>
            </a:r>
          </a:p>
          <a:p>
            <a:pPr indent="285750"/>
            <a:r>
              <a:rPr lang="en-US" sz="1800" dirty="0"/>
              <a:t>try { </a:t>
            </a:r>
          </a:p>
          <a:p>
            <a:pPr indent="914400"/>
            <a:r>
              <a:rPr lang="en-US" sz="1800" dirty="0"/>
              <a:t>// initializing the </a:t>
            </a:r>
            <a:r>
              <a:rPr lang="en-US" sz="1800" dirty="0" err="1"/>
              <a:t>PrintWriter</a:t>
            </a:r>
            <a:r>
              <a:rPr lang="en-US" sz="1800" dirty="0"/>
              <a:t> with a file name </a:t>
            </a:r>
          </a:p>
          <a:p>
            <a:r>
              <a:rPr lang="en-US" sz="1800" dirty="0" err="1"/>
              <a:t>objPwOut</a:t>
            </a:r>
            <a:r>
              <a:rPr lang="en-US" sz="1800" dirty="0"/>
              <a:t> = new </a:t>
            </a:r>
            <a:r>
              <a:rPr lang="en-US" sz="1800" dirty="0" err="1"/>
              <a:t>PrintWriter</a:t>
            </a:r>
            <a:r>
              <a:rPr lang="en-US" sz="1800" dirty="0"/>
              <a:t>(“C:\\MyFile.txt”); </a:t>
            </a:r>
          </a:p>
          <a:p>
            <a:pPr indent="285750"/>
            <a:r>
              <a:rPr lang="en-US" sz="1800" dirty="0"/>
              <a:t>} catch (</a:t>
            </a:r>
            <a:r>
              <a:rPr lang="en-US" sz="1800" dirty="0" err="1"/>
              <a:t>FileNotFoundException</a:t>
            </a:r>
            <a:r>
              <a:rPr lang="en-US" sz="1800" dirty="0"/>
              <a:t> ex) { </a:t>
            </a:r>
          </a:p>
          <a:p>
            <a:pPr indent="857250"/>
            <a:r>
              <a:rPr lang="en-US" sz="1800" dirty="0"/>
              <a:t>// printing the error message </a:t>
            </a:r>
          </a:p>
          <a:p>
            <a:pPr indent="1257300"/>
            <a:r>
              <a:rPr lang="en-US" sz="1800" dirty="0" err="1"/>
              <a:t>System.out.println</a:t>
            </a:r>
            <a:r>
              <a:rPr lang="en-US" sz="1800" dirty="0"/>
              <a:t>(“File Does not Exist “ + </a:t>
            </a:r>
            <a:r>
              <a:rPr lang="en-US" sz="1800" dirty="0" err="1"/>
              <a:t>ex.getMessage</a:t>
            </a:r>
            <a:r>
              <a:rPr lang="en-US" sz="1800" dirty="0"/>
              <a:t>()); </a:t>
            </a:r>
          </a:p>
          <a:p>
            <a:pPr indent="285750"/>
            <a:r>
              <a:rPr lang="en-US" sz="1800" dirty="0"/>
              <a:t>} finally { </a:t>
            </a:r>
          </a:p>
          <a:p>
            <a:pPr indent="971550"/>
            <a:r>
              <a:rPr lang="en-US" sz="1800" dirty="0"/>
              <a:t>// verifying if the </a:t>
            </a:r>
            <a:r>
              <a:rPr lang="en-US" sz="1800" dirty="0" err="1"/>
              <a:t>PrintWriter</a:t>
            </a:r>
            <a:r>
              <a:rPr lang="en-US" sz="1800" dirty="0"/>
              <a:t> object is still open 	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143" y="1399033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 smtClean="0"/>
              <a:t>Code Snippet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4566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try-catch-finally</a:t>
            </a:r>
            <a:r>
              <a:rPr lang="en-US" dirty="0" smtClean="0"/>
              <a:t> Block [5-5]</a:t>
            </a:r>
            <a:r>
              <a:rPr lang="en-US" b="0" dirty="0" smtClean="0"/>
              <a:t> 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                               Exceptions and Assertions/Session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8805" y="908720"/>
            <a:ext cx="7643866" cy="2495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indent="1371600"/>
            <a:r>
              <a:rPr lang="en-US" sz="1800" dirty="0" smtClean="0"/>
              <a:t>if </a:t>
            </a:r>
            <a:r>
              <a:rPr lang="en-US" sz="1800" dirty="0"/>
              <a:t>(</a:t>
            </a:r>
            <a:r>
              <a:rPr lang="en-US" sz="1800" dirty="0" err="1"/>
              <a:t>objPwOut</a:t>
            </a:r>
            <a:r>
              <a:rPr lang="en-US" sz="1800" dirty="0"/>
              <a:t> != null) { </a:t>
            </a:r>
          </a:p>
          <a:p>
            <a:pPr indent="1771650"/>
            <a:r>
              <a:rPr lang="en-US" sz="1800" dirty="0"/>
              <a:t>// closing the </a:t>
            </a:r>
            <a:r>
              <a:rPr lang="en-US" sz="1800" dirty="0" err="1"/>
              <a:t>PrintWriter</a:t>
            </a:r>
            <a:r>
              <a:rPr lang="en-US" sz="1800" dirty="0"/>
              <a:t> object </a:t>
            </a:r>
          </a:p>
          <a:p>
            <a:pPr indent="2171700"/>
            <a:r>
              <a:rPr lang="en-US" sz="1800" dirty="0" err="1"/>
              <a:t>objPwOut.close</a:t>
            </a:r>
            <a:r>
              <a:rPr lang="en-US" sz="1800" dirty="0"/>
              <a:t>(); </a:t>
            </a:r>
          </a:p>
          <a:p>
            <a:pPr indent="2171700"/>
            <a:r>
              <a:rPr lang="en-US" sz="1800" dirty="0" err="1"/>
              <a:t>System.out.println</a:t>
            </a:r>
            <a:r>
              <a:rPr lang="en-US" sz="1800" dirty="0"/>
              <a:t>(“</a:t>
            </a:r>
            <a:r>
              <a:rPr lang="en-US" sz="1800" dirty="0" err="1"/>
              <a:t>PrintWriter</a:t>
            </a:r>
            <a:r>
              <a:rPr lang="en-US" sz="1800" dirty="0"/>
              <a:t> closed”); </a:t>
            </a:r>
          </a:p>
          <a:p>
            <a:pPr indent="1371600"/>
            <a:r>
              <a:rPr lang="en-US" sz="1800" dirty="0"/>
              <a:t>} </a:t>
            </a:r>
          </a:p>
          <a:p>
            <a:pPr indent="285750"/>
            <a:r>
              <a:rPr lang="en-US" sz="1800" dirty="0"/>
              <a:t>} </a:t>
            </a:r>
          </a:p>
          <a:p>
            <a:r>
              <a:rPr lang="en-US" sz="1800" dirty="0"/>
              <a:t>} 			</a:t>
            </a:r>
          </a:p>
        </p:txBody>
      </p:sp>
    </p:spTree>
    <p:extLst>
      <p:ext uri="{BB962C8B-B14F-4D97-AF65-F5344CB8AC3E}">
        <p14:creationId xmlns:p14="http://schemas.microsoft.com/office/powerpoint/2010/main" val="199034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7859</TotalTime>
  <Words>4829</Words>
  <Application>Microsoft Office PowerPoint</Application>
  <PresentationFormat>On-screen Show (4:3)</PresentationFormat>
  <Paragraphs>736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Courier New</vt:lpstr>
      <vt:lpstr>Wingdings</vt:lpstr>
      <vt:lpstr>Wingdings 2</vt:lpstr>
      <vt:lpstr>3_Office Theme</vt:lpstr>
      <vt:lpstr>PowerPoint Presentation</vt:lpstr>
      <vt:lpstr>Objectives </vt:lpstr>
      <vt:lpstr>Introduction </vt:lpstr>
      <vt:lpstr>Overview of Exceptions  </vt:lpstr>
      <vt:lpstr>try-catch-finally Block [1-5]  </vt:lpstr>
      <vt:lpstr>try-catch-finally Block [2-5]  </vt:lpstr>
      <vt:lpstr>try-catch-finally Block [3-5]  </vt:lpstr>
      <vt:lpstr>try-catch-finally Block [4-5]  </vt:lpstr>
      <vt:lpstr>try-catch-finally Block [5-5]  </vt:lpstr>
      <vt:lpstr>throw and throws Keywords [1-6] </vt:lpstr>
      <vt:lpstr>throw and throws Keywords [2-6] </vt:lpstr>
      <vt:lpstr>throw and throws Keywords [3-6] </vt:lpstr>
      <vt:lpstr>throw and throws Keywords [4-6] </vt:lpstr>
      <vt:lpstr>throw and throws Keywords [5-6] </vt:lpstr>
      <vt:lpstr>throw and throws Keywords [6-6]</vt:lpstr>
      <vt:lpstr>Throwing Exceptions from Methods [1-2] </vt:lpstr>
      <vt:lpstr>Throwing Exceptions from Methods [2-2]</vt:lpstr>
      <vt:lpstr>Handling Multiple Exceptions in a Single catch Block [1-3] </vt:lpstr>
      <vt:lpstr>Handling Multiple Exceptions in a Single catch Block [2-3] </vt:lpstr>
      <vt:lpstr>Handling Multiple Exceptions in a Single catch Block [3-3]</vt:lpstr>
      <vt:lpstr>Using try-with-resources and AutoCloseable Interface [1-6]</vt:lpstr>
      <vt:lpstr>Using try-with-resources and AutoCloseable Interface [2-6]</vt:lpstr>
      <vt:lpstr>Using try-with-resources and AutoCloseable Interface [3-6]</vt:lpstr>
      <vt:lpstr>Using try-with-resources and AutoCloseable Interface [4-6]</vt:lpstr>
      <vt:lpstr>Using try-with-resources and AutoCloseable Interface [5-6]</vt:lpstr>
      <vt:lpstr>Using try-with-resources and AutoCloseable Interface [6-6]</vt:lpstr>
      <vt:lpstr>Enhancements In Exceptions in Java SE 7 </vt:lpstr>
      <vt:lpstr>User-defined Exceptions </vt:lpstr>
      <vt:lpstr>Creating a User-defined Exception [1-2] </vt:lpstr>
      <vt:lpstr>Creating a User-defined Exception [2-2] </vt:lpstr>
      <vt:lpstr>Throwing User-defined Exceptions [1-2] </vt:lpstr>
      <vt:lpstr>Throwing User-defined Exceptions [2-2] </vt:lpstr>
      <vt:lpstr>Wrapper Exceptions [1-5] </vt:lpstr>
      <vt:lpstr>Wrapper Exceptions [2-5] </vt:lpstr>
      <vt:lpstr>Wrapper Exceptions [3-5] </vt:lpstr>
      <vt:lpstr>Wrapper Exceptions [4-5] </vt:lpstr>
      <vt:lpstr>Wrapper Exceptions [5-5] </vt:lpstr>
      <vt:lpstr>Assertions [1-6] </vt:lpstr>
      <vt:lpstr>Assertions [2-6] </vt:lpstr>
      <vt:lpstr>Assertions [3-6] </vt:lpstr>
      <vt:lpstr>Assertions [4-6] </vt:lpstr>
      <vt:lpstr>Assertions [5-6] </vt:lpstr>
      <vt:lpstr>Assertions [6-6] </vt:lpstr>
      <vt:lpstr>Internal Invariants [1-3] </vt:lpstr>
      <vt:lpstr>Internal Invariants [2-3]</vt:lpstr>
      <vt:lpstr>Internal Invariants [3-3] </vt:lpstr>
      <vt:lpstr>Control Flow Invariants [1-3] </vt:lpstr>
      <vt:lpstr>Control Flow Invariants [2-3] </vt:lpstr>
      <vt:lpstr>Control Flow Invariants [3-3] </vt:lpstr>
      <vt:lpstr>PreCondition, PostCondition, and Class Invariants [1-7] </vt:lpstr>
      <vt:lpstr>PreCondition, PostCondition, and Class Invariants [2-7]</vt:lpstr>
      <vt:lpstr>PreCondition, PostCondition, and Class Invariants [3-7] </vt:lpstr>
      <vt:lpstr>PreCondition, PostCondition, and Class Invariants [4-7] </vt:lpstr>
      <vt:lpstr>PreCondition, PostCondition, and Class Invariants [5-7]</vt:lpstr>
      <vt:lpstr>PreCondition, PostCondition, and Class Invariants [6-7] </vt:lpstr>
      <vt:lpstr>PreCondition, PostCondition, and Class Invariants [7-7] </vt:lpstr>
      <vt:lpstr>Summary [1-2]</vt:lpstr>
      <vt:lpstr>Summary [2-2]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Debjani Deb</dc:creator>
  <cp:lastModifiedBy>Priyanka Gawada</cp:lastModifiedBy>
  <cp:revision>939</cp:revision>
  <dcterms:created xsi:type="dcterms:W3CDTF">2006-08-16T00:00:00Z</dcterms:created>
  <dcterms:modified xsi:type="dcterms:W3CDTF">2014-01-30T10:59:16Z</dcterms:modified>
</cp:coreProperties>
</file>